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2.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2.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3.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4.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4" r:id="rId5"/>
  </p:sldMasterIdLst>
  <p:notesMasterIdLst>
    <p:notesMasterId r:id="rId41"/>
  </p:notesMasterIdLst>
  <p:sldIdLst>
    <p:sldId id="796" r:id="rId6"/>
    <p:sldId id="818" r:id="rId7"/>
    <p:sldId id="266" r:id="rId8"/>
    <p:sldId id="275" r:id="rId9"/>
    <p:sldId id="274" r:id="rId10"/>
    <p:sldId id="793" r:id="rId11"/>
    <p:sldId id="792" r:id="rId12"/>
    <p:sldId id="761" r:id="rId13"/>
    <p:sldId id="819" r:id="rId14"/>
    <p:sldId id="765" r:id="rId15"/>
    <p:sldId id="813" r:id="rId16"/>
    <p:sldId id="799" r:id="rId17"/>
    <p:sldId id="768" r:id="rId18"/>
    <p:sldId id="769" r:id="rId19"/>
    <p:sldId id="800" r:id="rId20"/>
    <p:sldId id="771" r:id="rId21"/>
    <p:sldId id="773" r:id="rId22"/>
    <p:sldId id="774" r:id="rId23"/>
    <p:sldId id="801" r:id="rId24"/>
    <p:sldId id="776" r:id="rId25"/>
    <p:sldId id="777" r:id="rId26"/>
    <p:sldId id="778" r:id="rId27"/>
    <p:sldId id="795" r:id="rId28"/>
    <p:sldId id="782" r:id="rId29"/>
    <p:sldId id="802" r:id="rId30"/>
    <p:sldId id="784" r:id="rId31"/>
    <p:sldId id="787" r:id="rId32"/>
    <p:sldId id="803" r:id="rId33"/>
    <p:sldId id="814" r:id="rId34"/>
    <p:sldId id="815" r:id="rId35"/>
    <p:sldId id="643" r:id="rId36"/>
    <p:sldId id="804" r:id="rId37"/>
    <p:sldId id="790" r:id="rId38"/>
    <p:sldId id="816" r:id="rId39"/>
    <p:sldId id="269" r:id="rId40"/>
  </p:sldIdLst>
  <p:sldSz cx="12192000" cy="6858000"/>
  <p:notesSz cx="6858000" cy="9144000"/>
  <p:custDataLst>
    <p:tags r:id="rId42"/>
  </p:custData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6" userDrawn="1">
          <p15:clr>
            <a:srgbClr val="A4A3A4"/>
          </p15:clr>
        </p15:guide>
        <p15:guide id="3" pos="7416"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CC77B1F-EFC3-C6A8-A35A-19DEB18A48E6}" name="Helene DELANNOY" initials="HD" userId="Helene DELANNOY" providerId="None"/>
  <p188:author id="{4BE9D466-FC85-7C18-8BE8-349743D50226}" name="Caroline 1 LE ROUX MOREAU" initials="C1LRM" userId="Caroline 1 LE ROUX MOREAU"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CDC5"/>
    <a:srgbClr val="8ECDD5"/>
    <a:srgbClr val="00915A"/>
    <a:srgbClr val="00AB8E"/>
    <a:srgbClr val="6ACEBD"/>
    <a:srgbClr val="52C6B3"/>
    <a:srgbClr val="31BBA4"/>
    <a:srgbClr val="FBDDF7"/>
    <a:srgbClr val="EBF3F5"/>
    <a:srgbClr val="3A82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3E2E45-C902-44B2-A87A-A39C3C288962}" v="326" dt="2024-06-27T13:17:09.6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9" d="100"/>
          <a:sy n="119" d="100"/>
        </p:scale>
        <p:origin x="234" y="126"/>
      </p:cViewPr>
      <p:guideLst>
        <p:guide orient="horz" pos="2160"/>
        <p:guide pos="3816"/>
        <p:guide pos="74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gs" Target="tags/tag1.xml"/><Relationship Id="rId47"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presProps" Target="presProps.xml"/><Relationship Id="rId48" Type="http://schemas.microsoft.com/office/2018/10/relationships/authors" Target="author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9788735351331236E-2"/>
          <c:y val="8.0844936135826394E-3"/>
          <c:w val="0.81930159352927479"/>
          <c:h val="0.99191550638641734"/>
        </c:manualLayout>
      </c:layout>
      <c:doughnutChart>
        <c:varyColors val="1"/>
        <c:ser>
          <c:idx val="0"/>
          <c:order val="0"/>
          <c:tx>
            <c:strRef>
              <c:f>Feuil1!$B$1</c:f>
              <c:strCache>
                <c:ptCount val="1"/>
                <c:pt idx="0">
                  <c:v>Colonne1</c:v>
                </c:pt>
              </c:strCache>
            </c:strRef>
          </c:tx>
          <c:dPt>
            <c:idx val="0"/>
            <c:bubble3D val="0"/>
            <c:spPr>
              <a:solidFill>
                <a:srgbClr val="56B4C0"/>
              </a:solidFill>
              <a:ln w="19050">
                <a:noFill/>
              </a:ln>
              <a:effectLst/>
            </c:spPr>
            <c:extLst>
              <c:ext xmlns:c16="http://schemas.microsoft.com/office/drawing/2014/chart" uri="{C3380CC4-5D6E-409C-BE32-E72D297353CC}">
                <c16:uniqueId val="{00000001-3D83-4DE6-A6DB-089E0573124B}"/>
              </c:ext>
            </c:extLst>
          </c:dPt>
          <c:dPt>
            <c:idx val="1"/>
            <c:bubble3D val="0"/>
            <c:spPr>
              <a:solidFill>
                <a:srgbClr val="BCE1E6"/>
              </a:solidFill>
              <a:ln w="19050">
                <a:noFill/>
              </a:ln>
              <a:effectLst/>
            </c:spPr>
            <c:extLst>
              <c:ext xmlns:c16="http://schemas.microsoft.com/office/drawing/2014/chart" uri="{C3380CC4-5D6E-409C-BE32-E72D297353CC}">
                <c16:uniqueId val="{00000003-3D83-4DE6-A6DB-089E0573124B}"/>
              </c:ext>
            </c:extLst>
          </c:dPt>
          <c:dPt>
            <c:idx val="2"/>
            <c:bubble3D val="0"/>
            <c:spPr>
              <a:solidFill>
                <a:srgbClr val="82C7D0"/>
              </a:solidFill>
              <a:ln w="19050">
                <a:noFill/>
              </a:ln>
              <a:effectLst/>
            </c:spPr>
            <c:extLst>
              <c:ext xmlns:c16="http://schemas.microsoft.com/office/drawing/2014/chart" uri="{C3380CC4-5D6E-409C-BE32-E72D297353CC}">
                <c16:uniqueId val="{00000005-3D83-4DE6-A6DB-089E0573124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D83-4DE6-A6DB-089E0573124B}"/>
              </c:ext>
            </c:extLst>
          </c:dPt>
          <c:cat>
            <c:strRef>
              <c:f>Feuil1!$A$2:$A$5</c:f>
              <c:strCache>
                <c:ptCount val="3"/>
                <c:pt idx="0">
                  <c:v>1er trim.</c:v>
                </c:pt>
                <c:pt idx="1">
                  <c:v>2e trim.</c:v>
                </c:pt>
                <c:pt idx="2">
                  <c:v>3e trim.</c:v>
                </c:pt>
              </c:strCache>
            </c:strRef>
          </c:cat>
          <c:val>
            <c:numRef>
              <c:f>Feuil1!$B$2:$B$5</c:f>
              <c:numCache>
                <c:formatCode>General</c:formatCode>
                <c:ptCount val="4"/>
                <c:pt idx="0">
                  <c:v>3.3</c:v>
                </c:pt>
                <c:pt idx="1">
                  <c:v>3.3</c:v>
                </c:pt>
                <c:pt idx="2">
                  <c:v>3.3</c:v>
                </c:pt>
              </c:numCache>
            </c:numRef>
          </c:val>
          <c:extLst>
            <c:ext xmlns:c16="http://schemas.microsoft.com/office/drawing/2014/chart" uri="{C3380CC4-5D6E-409C-BE32-E72D297353CC}">
              <c16:uniqueId val="{00000008-3D83-4DE6-A6DB-089E0573124B}"/>
            </c:ext>
          </c:extLst>
        </c:ser>
        <c:dLbls>
          <c:showLegendKey val="0"/>
          <c:showVal val="0"/>
          <c:showCatName val="0"/>
          <c:showSerName val="0"/>
          <c:showPercent val="0"/>
          <c:showBubbleSize val="0"/>
          <c:showLeaderLines val="1"/>
        </c:dLbls>
        <c:firstSliceAng val="0"/>
        <c:holeSize val="4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6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00806A"/>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EE8391-5AC7-49AC-9882-644EB4B43852}" type="datetimeFigureOut">
              <a:rPr lang="fr-FR" smtClean="0"/>
              <a:t>28/08/2024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54654A-5F3A-4141-811F-A4A51E5ADFD3}" type="slidenum">
              <a:rPr lang="fr-FR" smtClean="0"/>
              <a:t>‹#›</a:t>
            </a:fld>
            <a:endParaRPr lang="fr-FR"/>
          </a:p>
        </p:txBody>
      </p:sp>
    </p:spTree>
    <p:extLst>
      <p:ext uri="{BB962C8B-B14F-4D97-AF65-F5344CB8AC3E}">
        <p14:creationId xmlns:p14="http://schemas.microsoft.com/office/powerpoint/2010/main" val="1647698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54654A-5F3A-4141-811F-A4A51E5ADFD3}"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8061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154654A-5F3A-4141-811F-A4A51E5ADFD3}" type="slidenum">
              <a:rPr lang="fr-FR" smtClean="0"/>
              <a:t>22</a:t>
            </a:fld>
            <a:endParaRPr lang="fr-FR"/>
          </a:p>
        </p:txBody>
      </p:sp>
    </p:spTree>
    <p:extLst>
      <p:ext uri="{BB962C8B-B14F-4D97-AF65-F5344CB8AC3E}">
        <p14:creationId xmlns:p14="http://schemas.microsoft.com/office/powerpoint/2010/main" val="3621297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54654A-5F3A-4141-811F-A4A51E5ADFD3}" type="slidenum">
              <a:rPr lang="fr-FR" smtClean="0"/>
              <a:t>29</a:t>
            </a:fld>
            <a:endParaRPr lang="fr-FR"/>
          </a:p>
        </p:txBody>
      </p:sp>
    </p:spTree>
    <p:extLst>
      <p:ext uri="{BB962C8B-B14F-4D97-AF65-F5344CB8AC3E}">
        <p14:creationId xmlns:p14="http://schemas.microsoft.com/office/powerpoint/2010/main" val="528853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500">
              <a:solidFill>
                <a:srgbClr val="FF0000"/>
              </a:solidFill>
              <a:highlight>
                <a:srgbClr val="FFFF00"/>
              </a:highlight>
            </a:endParaRPr>
          </a:p>
        </p:txBody>
      </p:sp>
      <p:sp>
        <p:nvSpPr>
          <p:cNvPr id="4" name="Espace réservé du numéro de diapositive 3"/>
          <p:cNvSpPr>
            <a:spLocks noGrp="1"/>
          </p:cNvSpPr>
          <p:nvPr>
            <p:ph type="sldNum" sz="quarter" idx="10"/>
          </p:nvPr>
        </p:nvSpPr>
        <p:spPr/>
        <p:txBody>
          <a:bodyPr/>
          <a:lstStyle/>
          <a:p>
            <a:pPr marL="0" marR="0" lvl="0" indent="0" algn="r" defTabSz="1272398" rtl="0" eaLnBrk="1" fontAlgn="auto" latinLnBrk="0" hangingPunct="1">
              <a:lnSpc>
                <a:spcPct val="100000"/>
              </a:lnSpc>
              <a:spcBef>
                <a:spcPts val="0"/>
              </a:spcBef>
              <a:spcAft>
                <a:spcPts val="0"/>
              </a:spcAft>
              <a:buClrTx/>
              <a:buSzTx/>
              <a:buFontTx/>
              <a:buNone/>
              <a:tabLst/>
              <a:defRPr/>
            </a:pPr>
            <a:fld id="{C3EF5842-04F3-4695-8C7E-60D49603CB5D}" type="slidenum">
              <a:rPr kumimoji="0" lang="fr-FR" sz="1400" b="0" i="0" u="none" strike="noStrike" kern="1200" cap="none" spc="0" normalizeH="0" baseline="0" noProof="0">
                <a:ln>
                  <a:noFill/>
                </a:ln>
                <a:solidFill>
                  <a:prstClr val="black"/>
                </a:solidFill>
                <a:effectLst/>
                <a:uLnTx/>
                <a:uFillTx/>
                <a:latin typeface="Calibri"/>
                <a:ea typeface="+mn-ea"/>
                <a:cs typeface="+mn-cs"/>
              </a:rPr>
              <a:pPr marL="0" marR="0" lvl="0" indent="0" algn="r" defTabSz="1272398" rtl="0" eaLnBrk="1" fontAlgn="auto" latinLnBrk="0" hangingPunct="1">
                <a:lnSpc>
                  <a:spcPct val="100000"/>
                </a:lnSpc>
                <a:spcBef>
                  <a:spcPts val="0"/>
                </a:spcBef>
                <a:spcAft>
                  <a:spcPts val="0"/>
                </a:spcAft>
                <a:buClrTx/>
                <a:buSzTx/>
                <a:buFontTx/>
                <a:buNone/>
                <a:tabLst/>
                <a:defRPr/>
              </a:pPr>
              <a:t>31</a:t>
            </a:fld>
            <a:endParaRPr kumimoji="0" lang="fr-FR" sz="14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323115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Ouverture illustrée">
    <p:spTree>
      <p:nvGrpSpPr>
        <p:cNvPr id="1" name=""/>
        <p:cNvGrpSpPr/>
        <p:nvPr/>
      </p:nvGrpSpPr>
      <p:grpSpPr>
        <a:xfrm>
          <a:off x="0" y="0"/>
          <a:ext cx="0" cy="0"/>
          <a:chOff x="0" y="0"/>
          <a:chExt cx="0" cy="0"/>
        </a:xfrm>
      </p:grpSpPr>
      <p:sp>
        <p:nvSpPr>
          <p:cNvPr id="14" name="Espace réservé pour une image  13">
            <a:extLst>
              <a:ext uri="{FF2B5EF4-FFF2-40B4-BE49-F238E27FC236}">
                <a16:creationId xmlns:a16="http://schemas.microsoft.com/office/drawing/2014/main" id="{0A4DE15F-E7A7-4248-95B0-8E033DD966E4}"/>
              </a:ext>
            </a:extLst>
          </p:cNvPr>
          <p:cNvSpPr>
            <a:spLocks noGrp="1"/>
          </p:cNvSpPr>
          <p:nvPr>
            <p:ph type="pic" sz="quarter" idx="10"/>
          </p:nvPr>
        </p:nvSpPr>
        <p:spPr>
          <a:xfrm>
            <a:off x="947738" y="1089024"/>
            <a:ext cx="10296525" cy="4068000"/>
          </a:xfrm>
          <a:pattFill prst="openDmnd">
            <a:fgClr>
              <a:schemeClr val="bg2">
                <a:lumMod val="20000"/>
                <a:lumOff val="80000"/>
              </a:schemeClr>
            </a:fgClr>
            <a:bgClr>
              <a:schemeClr val="bg1"/>
            </a:bgClr>
          </a:pattFill>
        </p:spPr>
        <p:txBody>
          <a:bodyPr anchor="ctr">
            <a:noAutofit/>
          </a:bodyPr>
          <a:lstStyle>
            <a:lvl1pPr algn="ctr">
              <a:defRPr sz="1200">
                <a:solidFill>
                  <a:schemeClr val="tx1"/>
                </a:solidFill>
              </a:defRPr>
            </a:lvl1pPr>
          </a:lstStyle>
          <a:p>
            <a:r>
              <a:rPr lang="fr-FR"/>
              <a:t>Cliquez sur l'icône pour ajouter une image</a:t>
            </a:r>
          </a:p>
        </p:txBody>
      </p:sp>
      <p:sp>
        <p:nvSpPr>
          <p:cNvPr id="2" name="Titre 1"/>
          <p:cNvSpPr>
            <a:spLocks noGrp="1"/>
          </p:cNvSpPr>
          <p:nvPr>
            <p:ph type="ctrTitle"/>
          </p:nvPr>
        </p:nvSpPr>
        <p:spPr>
          <a:xfrm>
            <a:off x="1487487" y="3715991"/>
            <a:ext cx="4320000" cy="1153169"/>
          </a:xfrm>
          <a:solidFill>
            <a:srgbClr val="FFFFFF">
              <a:alpha val="69804"/>
            </a:srgbClr>
          </a:solidFill>
          <a:effectLst/>
        </p:spPr>
        <p:txBody>
          <a:bodyPr wrap="square" lIns="144000" tIns="180000" rIns="108000" bIns="72000" anchor="b"/>
          <a:lstStyle>
            <a:lvl1pPr algn="l">
              <a:lnSpc>
                <a:spcPct val="90000"/>
              </a:lnSpc>
              <a:defRPr sz="3200">
                <a:latin typeface="+mj-lt"/>
              </a:defRPr>
            </a:lvl1pPr>
          </a:lstStyle>
          <a:p>
            <a:r>
              <a:rPr lang="fr-FR"/>
              <a:t>Modifiez le style du titre</a:t>
            </a:r>
          </a:p>
        </p:txBody>
      </p:sp>
      <p:sp>
        <p:nvSpPr>
          <p:cNvPr id="3" name="Sous-titre 2"/>
          <p:cNvSpPr>
            <a:spLocks noGrp="1"/>
          </p:cNvSpPr>
          <p:nvPr>
            <p:ph type="subTitle" idx="1"/>
          </p:nvPr>
        </p:nvSpPr>
        <p:spPr>
          <a:xfrm>
            <a:off x="1487487" y="4875109"/>
            <a:ext cx="4320000" cy="504000"/>
          </a:xfrm>
          <a:solidFill>
            <a:schemeClr val="accent1"/>
          </a:solidFill>
        </p:spPr>
        <p:txBody>
          <a:bodyPr lIns="144000" tIns="108000" rIns="108000" bIns="72000">
            <a:noAutofit/>
          </a:bodyPr>
          <a:lstStyle>
            <a:lvl1pPr marL="0" indent="0" algn="l">
              <a:spcAft>
                <a:spcPts val="0"/>
              </a:spcAft>
              <a:buNone/>
              <a:defRPr sz="1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pic>
        <p:nvPicPr>
          <p:cNvPr id="10" name="Image 9">
            <a:extLst>
              <a:ext uri="{FF2B5EF4-FFF2-40B4-BE49-F238E27FC236}">
                <a16:creationId xmlns:a16="http://schemas.microsoft.com/office/drawing/2014/main" id="{D1795686-A0D4-4FE6-A623-1D2244A46FD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9705" y="5485896"/>
            <a:ext cx="4392000" cy="1229346"/>
          </a:xfrm>
          <a:prstGeom prst="rect">
            <a:avLst/>
          </a:prstGeom>
        </p:spPr>
      </p:pic>
      <p:pic>
        <p:nvPicPr>
          <p:cNvPr id="12" name="Image 11">
            <a:extLst>
              <a:ext uri="{FF2B5EF4-FFF2-40B4-BE49-F238E27FC236}">
                <a16:creationId xmlns:a16="http://schemas.microsoft.com/office/drawing/2014/main" id="{C3AF5FED-C3F5-4244-A6AC-C44AAE43EDC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28147" y="5688384"/>
            <a:ext cx="4536000" cy="796245"/>
          </a:xfrm>
          <a:prstGeom prst="rect">
            <a:avLst/>
          </a:prstGeom>
        </p:spPr>
      </p:pic>
    </p:spTree>
    <p:extLst>
      <p:ext uri="{BB962C8B-B14F-4D97-AF65-F5344CB8AC3E}">
        <p14:creationId xmlns:p14="http://schemas.microsoft.com/office/powerpoint/2010/main" val="2437880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re + Tex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8" name="Espace réservé du texte 7">
            <a:extLst>
              <a:ext uri="{FF2B5EF4-FFF2-40B4-BE49-F238E27FC236}">
                <a16:creationId xmlns:a16="http://schemas.microsoft.com/office/drawing/2014/main" id="{13D8F2F4-FFC3-4AF3-B8EF-0BCE1EA1B3E7}"/>
              </a:ext>
            </a:extLst>
          </p:cNvPr>
          <p:cNvSpPr>
            <a:spLocks noGrp="1"/>
          </p:cNvSpPr>
          <p:nvPr>
            <p:ph type="body" sz="quarter" idx="13"/>
          </p:nvPr>
        </p:nvSpPr>
        <p:spPr>
          <a:xfrm>
            <a:off x="839788" y="1557338"/>
            <a:ext cx="9899650" cy="1292662"/>
          </a:xfrm>
        </p:spPr>
        <p:txBody>
          <a:bodyPr/>
          <a:lstStyle>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9" name="Espace réservé de la date 8">
            <a:extLst>
              <a:ext uri="{FF2B5EF4-FFF2-40B4-BE49-F238E27FC236}">
                <a16:creationId xmlns:a16="http://schemas.microsoft.com/office/drawing/2014/main" id="{295683B3-8A69-49FA-A508-B31A39FBBF82}"/>
              </a:ext>
            </a:extLst>
          </p:cNvPr>
          <p:cNvSpPr>
            <a:spLocks noGrp="1"/>
          </p:cNvSpPr>
          <p:nvPr>
            <p:ph type="dt" sz="half" idx="14"/>
          </p:nvPr>
        </p:nvSpPr>
        <p:spPr/>
        <p:txBody>
          <a:bodyPr/>
          <a:lstStyle/>
          <a:p>
            <a:pPr algn="r"/>
            <a:r>
              <a:rPr lang="fr-FR"/>
              <a:t>TITRE DE LA PRÉSENTATION</a:t>
            </a:r>
          </a:p>
        </p:txBody>
      </p:sp>
      <p:sp>
        <p:nvSpPr>
          <p:cNvPr id="10" name="Espace réservé du pied de page 9">
            <a:extLst>
              <a:ext uri="{FF2B5EF4-FFF2-40B4-BE49-F238E27FC236}">
                <a16:creationId xmlns:a16="http://schemas.microsoft.com/office/drawing/2014/main" id="{67398476-D927-42CF-8EA0-FFE70734F852}"/>
              </a:ext>
            </a:extLst>
          </p:cNvPr>
          <p:cNvSpPr>
            <a:spLocks noGrp="1"/>
          </p:cNvSpPr>
          <p:nvPr>
            <p:ph type="ftr" sz="quarter" idx="15"/>
          </p:nvPr>
        </p:nvSpPr>
        <p:spPr/>
        <p:txBody>
          <a:bodyPr/>
          <a:lstStyle/>
          <a:p>
            <a:r>
              <a:rPr lang="fr-FR"/>
              <a:t>Classification : internal</a:t>
            </a:r>
          </a:p>
        </p:txBody>
      </p:sp>
    </p:spTree>
    <p:extLst>
      <p:ext uri="{BB962C8B-B14F-4D97-AF65-F5344CB8AC3E}">
        <p14:creationId xmlns:p14="http://schemas.microsoft.com/office/powerpoint/2010/main" val="373342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re + Texte + Étoiles">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8" name="Espace réservé du texte 7">
            <a:extLst>
              <a:ext uri="{FF2B5EF4-FFF2-40B4-BE49-F238E27FC236}">
                <a16:creationId xmlns:a16="http://schemas.microsoft.com/office/drawing/2014/main" id="{13D8F2F4-FFC3-4AF3-B8EF-0BCE1EA1B3E7}"/>
              </a:ext>
            </a:extLst>
          </p:cNvPr>
          <p:cNvSpPr>
            <a:spLocks noGrp="1"/>
          </p:cNvSpPr>
          <p:nvPr>
            <p:ph type="body" sz="quarter" idx="13"/>
          </p:nvPr>
        </p:nvSpPr>
        <p:spPr>
          <a:xfrm>
            <a:off x="839788" y="1557338"/>
            <a:ext cx="9899650" cy="1446550"/>
          </a:xfrm>
        </p:spPr>
        <p:txBody>
          <a:bodyPr/>
          <a:lstStyle>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9" name="Espace réservé de la date 8">
            <a:extLst>
              <a:ext uri="{FF2B5EF4-FFF2-40B4-BE49-F238E27FC236}">
                <a16:creationId xmlns:a16="http://schemas.microsoft.com/office/drawing/2014/main" id="{295683B3-8A69-49FA-A508-B31A39FBBF82}"/>
              </a:ext>
            </a:extLst>
          </p:cNvPr>
          <p:cNvSpPr>
            <a:spLocks noGrp="1"/>
          </p:cNvSpPr>
          <p:nvPr>
            <p:ph type="dt" sz="half" idx="14"/>
          </p:nvPr>
        </p:nvSpPr>
        <p:spPr/>
        <p:txBody>
          <a:bodyPr/>
          <a:lstStyle/>
          <a:p>
            <a:pPr algn="r"/>
            <a:r>
              <a:rPr lang="fr-FR"/>
              <a:t>TITRE DE LA PRÉSENTATION</a:t>
            </a:r>
          </a:p>
        </p:txBody>
      </p:sp>
      <p:sp>
        <p:nvSpPr>
          <p:cNvPr id="10" name="Espace réservé du pied de page 9">
            <a:extLst>
              <a:ext uri="{FF2B5EF4-FFF2-40B4-BE49-F238E27FC236}">
                <a16:creationId xmlns:a16="http://schemas.microsoft.com/office/drawing/2014/main" id="{67398476-D927-42CF-8EA0-FFE70734F852}"/>
              </a:ext>
            </a:extLst>
          </p:cNvPr>
          <p:cNvSpPr>
            <a:spLocks noGrp="1"/>
          </p:cNvSpPr>
          <p:nvPr>
            <p:ph type="ftr" sz="quarter" idx="15"/>
          </p:nvPr>
        </p:nvSpPr>
        <p:spPr/>
        <p:txBody>
          <a:bodyPr/>
          <a:lstStyle/>
          <a:p>
            <a:r>
              <a:rPr lang="fr-FR"/>
              <a:t>Classification : internal</a:t>
            </a:r>
          </a:p>
        </p:txBody>
      </p:sp>
    </p:spTree>
    <p:extLst>
      <p:ext uri="{BB962C8B-B14F-4D97-AF65-F5344CB8AC3E}">
        <p14:creationId xmlns:p14="http://schemas.microsoft.com/office/powerpoint/2010/main" val="41848325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phiqu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6" name="Espace réservé de la date 5">
            <a:extLst>
              <a:ext uri="{FF2B5EF4-FFF2-40B4-BE49-F238E27FC236}">
                <a16:creationId xmlns:a16="http://schemas.microsoft.com/office/drawing/2014/main" id="{225D5E0E-B1DB-4335-A585-896979C332EA}"/>
              </a:ext>
            </a:extLst>
          </p:cNvPr>
          <p:cNvSpPr>
            <a:spLocks noGrp="1"/>
          </p:cNvSpPr>
          <p:nvPr>
            <p:ph type="dt" sz="half" idx="10"/>
          </p:nvPr>
        </p:nvSpPr>
        <p:spPr/>
        <p:txBody>
          <a:bodyPr/>
          <a:lstStyle/>
          <a:p>
            <a:pPr algn="r"/>
            <a:r>
              <a:rPr lang="fr-FR"/>
              <a:t>TITRE DE LA PRÉSENTATION</a:t>
            </a:r>
          </a:p>
        </p:txBody>
      </p:sp>
      <p:sp>
        <p:nvSpPr>
          <p:cNvPr id="7" name="Espace réservé du pied de page 6">
            <a:extLst>
              <a:ext uri="{FF2B5EF4-FFF2-40B4-BE49-F238E27FC236}">
                <a16:creationId xmlns:a16="http://schemas.microsoft.com/office/drawing/2014/main" id="{534D5EC0-CB32-4C0F-B4BF-21BC6C051996}"/>
              </a:ext>
            </a:extLst>
          </p:cNvPr>
          <p:cNvSpPr>
            <a:spLocks noGrp="1"/>
          </p:cNvSpPr>
          <p:nvPr>
            <p:ph type="ftr" sz="quarter" idx="11"/>
          </p:nvPr>
        </p:nvSpPr>
        <p:spPr/>
        <p:txBody>
          <a:bodyPr/>
          <a:lstStyle/>
          <a:p>
            <a:r>
              <a:rPr lang="fr-FR"/>
              <a:t>Classification : internal</a:t>
            </a:r>
          </a:p>
        </p:txBody>
      </p:sp>
      <p:sp>
        <p:nvSpPr>
          <p:cNvPr id="8" name="Espace réservé du graphique 7">
            <a:extLst>
              <a:ext uri="{FF2B5EF4-FFF2-40B4-BE49-F238E27FC236}">
                <a16:creationId xmlns:a16="http://schemas.microsoft.com/office/drawing/2014/main" id="{B893F293-2782-40D0-9D83-B3AE9045D591}"/>
              </a:ext>
            </a:extLst>
          </p:cNvPr>
          <p:cNvSpPr>
            <a:spLocks noGrp="1"/>
          </p:cNvSpPr>
          <p:nvPr>
            <p:ph type="chart" sz="quarter" idx="12"/>
          </p:nvPr>
        </p:nvSpPr>
        <p:spPr>
          <a:xfrm>
            <a:off x="839788" y="1557338"/>
            <a:ext cx="9901237" cy="4032250"/>
          </a:xfrm>
        </p:spPr>
        <p:txBody>
          <a:bodyPr anchor="ctr">
            <a:noAutofit/>
          </a:bodyPr>
          <a:lstStyle>
            <a:lvl1pPr algn="ctr">
              <a:defRPr sz="1200">
                <a:solidFill>
                  <a:schemeClr val="tx1"/>
                </a:solidFill>
              </a:defRPr>
            </a:lvl1pPr>
          </a:lstStyle>
          <a:p>
            <a:r>
              <a:rPr lang="fr-FR"/>
              <a:t>Cliquez sur l'icône pour ajouter un graphique</a:t>
            </a:r>
          </a:p>
        </p:txBody>
      </p:sp>
    </p:spTree>
    <p:extLst>
      <p:ext uri="{BB962C8B-B14F-4D97-AF65-F5344CB8AC3E}">
        <p14:creationId xmlns:p14="http://schemas.microsoft.com/office/powerpoint/2010/main" val="3816373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ronologi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6" name="Espace réservé de la date 5">
            <a:extLst>
              <a:ext uri="{FF2B5EF4-FFF2-40B4-BE49-F238E27FC236}">
                <a16:creationId xmlns:a16="http://schemas.microsoft.com/office/drawing/2014/main" id="{225D5E0E-B1DB-4335-A585-896979C332EA}"/>
              </a:ext>
            </a:extLst>
          </p:cNvPr>
          <p:cNvSpPr>
            <a:spLocks noGrp="1"/>
          </p:cNvSpPr>
          <p:nvPr>
            <p:ph type="dt" sz="half" idx="10"/>
          </p:nvPr>
        </p:nvSpPr>
        <p:spPr/>
        <p:txBody>
          <a:bodyPr/>
          <a:lstStyle/>
          <a:p>
            <a:pPr algn="r"/>
            <a:r>
              <a:rPr lang="fr-FR"/>
              <a:t>TITRE DE LA PRÉSENTATION</a:t>
            </a:r>
          </a:p>
        </p:txBody>
      </p:sp>
      <p:sp>
        <p:nvSpPr>
          <p:cNvPr id="7" name="Espace réservé du pied de page 6">
            <a:extLst>
              <a:ext uri="{FF2B5EF4-FFF2-40B4-BE49-F238E27FC236}">
                <a16:creationId xmlns:a16="http://schemas.microsoft.com/office/drawing/2014/main" id="{534D5EC0-CB32-4C0F-B4BF-21BC6C051996}"/>
              </a:ext>
            </a:extLst>
          </p:cNvPr>
          <p:cNvSpPr>
            <a:spLocks noGrp="1"/>
          </p:cNvSpPr>
          <p:nvPr>
            <p:ph type="ftr" sz="quarter" idx="11"/>
          </p:nvPr>
        </p:nvSpPr>
        <p:spPr/>
        <p:txBody>
          <a:bodyPr/>
          <a:lstStyle/>
          <a:p>
            <a:r>
              <a:rPr lang="fr-FR"/>
              <a:t>Classification : internal</a:t>
            </a:r>
          </a:p>
        </p:txBody>
      </p:sp>
      <p:sp>
        <p:nvSpPr>
          <p:cNvPr id="8" name="Espace réservé du texte 7">
            <a:extLst>
              <a:ext uri="{FF2B5EF4-FFF2-40B4-BE49-F238E27FC236}">
                <a16:creationId xmlns:a16="http://schemas.microsoft.com/office/drawing/2014/main" id="{BA23AC71-9A19-4896-911D-FCCED42D9065}"/>
              </a:ext>
            </a:extLst>
          </p:cNvPr>
          <p:cNvSpPr>
            <a:spLocks noGrp="1"/>
          </p:cNvSpPr>
          <p:nvPr>
            <p:ph type="body" sz="quarter" idx="12"/>
          </p:nvPr>
        </p:nvSpPr>
        <p:spPr>
          <a:xfrm>
            <a:off x="496113" y="2011301"/>
            <a:ext cx="1979612" cy="577081"/>
          </a:xfrm>
        </p:spPr>
        <p:txBody>
          <a:bodyPr/>
          <a:lstStyle>
            <a:lvl1pPr algn="ctr">
              <a:spcAft>
                <a:spcPts val="0"/>
              </a:spcAft>
              <a:buFontTx/>
              <a:buNone/>
              <a:defRPr sz="1250">
                <a:solidFill>
                  <a:schemeClr val="tx2"/>
                </a:solidFill>
                <a:latin typeface="+mj-lt"/>
              </a:defRPr>
            </a:lvl1pPr>
            <a:lvl2pPr algn="ctr">
              <a:buFontTx/>
              <a:buNone/>
              <a:defRPr sz="1250">
                <a:solidFill>
                  <a:schemeClr val="tx2"/>
                </a:solidFill>
              </a:defRPr>
            </a:lvl2pPr>
            <a:lvl3pPr algn="ctr">
              <a:buFontTx/>
              <a:buNone/>
              <a:defRPr sz="1200">
                <a:solidFill>
                  <a:schemeClr val="tx2"/>
                </a:solidFill>
              </a:defRPr>
            </a:lvl3pPr>
            <a:lvl4pPr algn="ctr">
              <a:buFontTx/>
              <a:buNone/>
              <a:defRPr sz="1200">
                <a:solidFill>
                  <a:schemeClr val="tx2"/>
                </a:solidFill>
              </a:defRPr>
            </a:lvl4pPr>
            <a:lvl5pPr marL="0" indent="0" algn="ctr">
              <a:buFontTx/>
              <a:buNone/>
              <a:defRPr sz="1200">
                <a:solidFill>
                  <a:schemeClr val="tx2"/>
                </a:solidFill>
              </a:defRPr>
            </a:lvl5pPr>
          </a:lstStyle>
          <a:p>
            <a:pPr lvl="0"/>
            <a:r>
              <a:rPr lang="fr-FR"/>
              <a:t>Cliquez pour modifier les styles du texte du masque</a:t>
            </a:r>
          </a:p>
          <a:p>
            <a:pPr lvl="1"/>
            <a:r>
              <a:rPr lang="fr-FR"/>
              <a:t>Deuxième niveau</a:t>
            </a:r>
          </a:p>
        </p:txBody>
      </p:sp>
      <p:sp>
        <p:nvSpPr>
          <p:cNvPr id="9" name="Espace réservé du texte 7">
            <a:extLst>
              <a:ext uri="{FF2B5EF4-FFF2-40B4-BE49-F238E27FC236}">
                <a16:creationId xmlns:a16="http://schemas.microsoft.com/office/drawing/2014/main" id="{6924E9ED-8C67-4BAE-A04C-E08A91067D29}"/>
              </a:ext>
            </a:extLst>
          </p:cNvPr>
          <p:cNvSpPr>
            <a:spLocks noGrp="1"/>
          </p:cNvSpPr>
          <p:nvPr>
            <p:ph type="body" sz="quarter" idx="13"/>
          </p:nvPr>
        </p:nvSpPr>
        <p:spPr>
          <a:xfrm>
            <a:off x="2763054" y="2011301"/>
            <a:ext cx="1979612" cy="577081"/>
          </a:xfrm>
        </p:spPr>
        <p:txBody>
          <a:bodyPr/>
          <a:lstStyle>
            <a:lvl1pPr algn="ctr">
              <a:spcAft>
                <a:spcPts val="0"/>
              </a:spcAft>
              <a:buFontTx/>
              <a:buNone/>
              <a:defRPr sz="1250">
                <a:solidFill>
                  <a:schemeClr val="tx2"/>
                </a:solidFill>
                <a:latin typeface="+mj-lt"/>
              </a:defRPr>
            </a:lvl1pPr>
            <a:lvl2pPr algn="ctr">
              <a:buFontTx/>
              <a:buNone/>
              <a:defRPr sz="1250">
                <a:solidFill>
                  <a:schemeClr val="tx2"/>
                </a:solidFill>
              </a:defRPr>
            </a:lvl2pPr>
            <a:lvl3pPr algn="ctr">
              <a:buFontTx/>
              <a:buNone/>
              <a:defRPr sz="1200">
                <a:solidFill>
                  <a:schemeClr val="tx2"/>
                </a:solidFill>
              </a:defRPr>
            </a:lvl3pPr>
            <a:lvl4pPr algn="ctr">
              <a:buFontTx/>
              <a:buNone/>
              <a:defRPr sz="1200">
                <a:solidFill>
                  <a:schemeClr val="tx2"/>
                </a:solidFill>
              </a:defRPr>
            </a:lvl4pPr>
            <a:lvl5pPr marL="0" indent="0" algn="ctr">
              <a:buFontTx/>
              <a:buNone/>
              <a:defRPr sz="1200">
                <a:solidFill>
                  <a:schemeClr val="tx2"/>
                </a:solidFill>
              </a:defRPr>
            </a:lvl5pPr>
          </a:lstStyle>
          <a:p>
            <a:pPr lvl="0"/>
            <a:r>
              <a:rPr lang="fr-FR"/>
              <a:t>Cliquez pour modifier les styles du texte du masque</a:t>
            </a:r>
          </a:p>
          <a:p>
            <a:pPr lvl="1"/>
            <a:r>
              <a:rPr lang="fr-FR"/>
              <a:t>Deuxième niveau</a:t>
            </a:r>
          </a:p>
        </p:txBody>
      </p:sp>
      <p:sp>
        <p:nvSpPr>
          <p:cNvPr id="10" name="Espace réservé du texte 7">
            <a:extLst>
              <a:ext uri="{FF2B5EF4-FFF2-40B4-BE49-F238E27FC236}">
                <a16:creationId xmlns:a16="http://schemas.microsoft.com/office/drawing/2014/main" id="{1A69966A-73FD-445A-9B58-F2FA24800827}"/>
              </a:ext>
            </a:extLst>
          </p:cNvPr>
          <p:cNvSpPr>
            <a:spLocks noGrp="1"/>
          </p:cNvSpPr>
          <p:nvPr>
            <p:ph type="body" sz="quarter" idx="14"/>
          </p:nvPr>
        </p:nvSpPr>
        <p:spPr>
          <a:xfrm>
            <a:off x="5029995" y="2011301"/>
            <a:ext cx="1979612" cy="577081"/>
          </a:xfrm>
        </p:spPr>
        <p:txBody>
          <a:bodyPr/>
          <a:lstStyle>
            <a:lvl1pPr algn="ctr">
              <a:spcAft>
                <a:spcPts val="0"/>
              </a:spcAft>
              <a:buFontTx/>
              <a:buNone/>
              <a:defRPr sz="1250">
                <a:solidFill>
                  <a:schemeClr val="tx2"/>
                </a:solidFill>
                <a:latin typeface="+mj-lt"/>
              </a:defRPr>
            </a:lvl1pPr>
            <a:lvl2pPr algn="ctr">
              <a:buFontTx/>
              <a:buNone/>
              <a:defRPr sz="1250">
                <a:solidFill>
                  <a:schemeClr val="tx2"/>
                </a:solidFill>
              </a:defRPr>
            </a:lvl2pPr>
            <a:lvl3pPr algn="ctr">
              <a:buFontTx/>
              <a:buNone/>
              <a:defRPr sz="1200">
                <a:solidFill>
                  <a:schemeClr val="tx2"/>
                </a:solidFill>
              </a:defRPr>
            </a:lvl3pPr>
            <a:lvl4pPr algn="ctr">
              <a:buFontTx/>
              <a:buNone/>
              <a:defRPr sz="1200">
                <a:solidFill>
                  <a:schemeClr val="tx2"/>
                </a:solidFill>
              </a:defRPr>
            </a:lvl4pPr>
            <a:lvl5pPr marL="0" indent="0" algn="ctr">
              <a:buFontTx/>
              <a:buNone/>
              <a:defRPr sz="1200">
                <a:solidFill>
                  <a:schemeClr val="tx2"/>
                </a:solidFill>
              </a:defRPr>
            </a:lvl5pPr>
          </a:lstStyle>
          <a:p>
            <a:pPr lvl="0"/>
            <a:r>
              <a:rPr lang="fr-FR"/>
              <a:t>Cliquez pour modifier les styles du texte du masque</a:t>
            </a:r>
          </a:p>
          <a:p>
            <a:pPr lvl="1"/>
            <a:r>
              <a:rPr lang="fr-FR"/>
              <a:t>Deuxième niveau</a:t>
            </a:r>
          </a:p>
        </p:txBody>
      </p:sp>
      <p:sp>
        <p:nvSpPr>
          <p:cNvPr id="11" name="Espace réservé du texte 7">
            <a:extLst>
              <a:ext uri="{FF2B5EF4-FFF2-40B4-BE49-F238E27FC236}">
                <a16:creationId xmlns:a16="http://schemas.microsoft.com/office/drawing/2014/main" id="{5303095E-AE8C-4626-A871-0BF35510BAAB}"/>
              </a:ext>
            </a:extLst>
          </p:cNvPr>
          <p:cNvSpPr>
            <a:spLocks noGrp="1"/>
          </p:cNvSpPr>
          <p:nvPr>
            <p:ph type="body" sz="quarter" idx="15"/>
          </p:nvPr>
        </p:nvSpPr>
        <p:spPr>
          <a:xfrm>
            <a:off x="7296936" y="2011301"/>
            <a:ext cx="1979612" cy="577081"/>
          </a:xfrm>
        </p:spPr>
        <p:txBody>
          <a:bodyPr/>
          <a:lstStyle>
            <a:lvl1pPr algn="ctr">
              <a:spcAft>
                <a:spcPts val="0"/>
              </a:spcAft>
              <a:buFontTx/>
              <a:buNone/>
              <a:defRPr sz="1250">
                <a:solidFill>
                  <a:schemeClr val="tx2"/>
                </a:solidFill>
                <a:latin typeface="+mj-lt"/>
              </a:defRPr>
            </a:lvl1pPr>
            <a:lvl2pPr algn="ctr">
              <a:buFontTx/>
              <a:buNone/>
              <a:defRPr sz="1250">
                <a:solidFill>
                  <a:schemeClr val="tx2"/>
                </a:solidFill>
              </a:defRPr>
            </a:lvl2pPr>
            <a:lvl3pPr algn="ctr">
              <a:buFontTx/>
              <a:buNone/>
              <a:defRPr sz="1200">
                <a:solidFill>
                  <a:schemeClr val="tx2"/>
                </a:solidFill>
              </a:defRPr>
            </a:lvl3pPr>
            <a:lvl4pPr algn="ctr">
              <a:buFontTx/>
              <a:buNone/>
              <a:defRPr sz="1200">
                <a:solidFill>
                  <a:schemeClr val="tx2"/>
                </a:solidFill>
              </a:defRPr>
            </a:lvl4pPr>
            <a:lvl5pPr marL="0" indent="0" algn="ctr">
              <a:buFontTx/>
              <a:buNone/>
              <a:defRPr sz="1200">
                <a:solidFill>
                  <a:schemeClr val="tx2"/>
                </a:solidFill>
              </a:defRPr>
            </a:lvl5pPr>
          </a:lstStyle>
          <a:p>
            <a:pPr lvl="0"/>
            <a:r>
              <a:rPr lang="fr-FR"/>
              <a:t>Cliquez pour modifier les styles du texte du masque</a:t>
            </a:r>
          </a:p>
          <a:p>
            <a:pPr lvl="1"/>
            <a:r>
              <a:rPr lang="fr-FR"/>
              <a:t>Deuxième niveau</a:t>
            </a:r>
          </a:p>
        </p:txBody>
      </p:sp>
      <p:sp>
        <p:nvSpPr>
          <p:cNvPr id="12" name="Espace réservé du texte 7">
            <a:extLst>
              <a:ext uri="{FF2B5EF4-FFF2-40B4-BE49-F238E27FC236}">
                <a16:creationId xmlns:a16="http://schemas.microsoft.com/office/drawing/2014/main" id="{0C68C9F6-0AC2-4BD8-A478-9F3E760E3AE3}"/>
              </a:ext>
            </a:extLst>
          </p:cNvPr>
          <p:cNvSpPr>
            <a:spLocks noGrp="1"/>
          </p:cNvSpPr>
          <p:nvPr>
            <p:ph type="body" sz="quarter" idx="16"/>
          </p:nvPr>
        </p:nvSpPr>
        <p:spPr>
          <a:xfrm>
            <a:off x="9563875" y="2011301"/>
            <a:ext cx="1979612" cy="577081"/>
          </a:xfrm>
        </p:spPr>
        <p:txBody>
          <a:bodyPr/>
          <a:lstStyle>
            <a:lvl1pPr algn="ctr">
              <a:spcAft>
                <a:spcPts val="0"/>
              </a:spcAft>
              <a:buFontTx/>
              <a:buNone/>
              <a:defRPr sz="1250">
                <a:solidFill>
                  <a:schemeClr val="tx2"/>
                </a:solidFill>
                <a:latin typeface="+mj-lt"/>
              </a:defRPr>
            </a:lvl1pPr>
            <a:lvl2pPr algn="ctr">
              <a:buFontTx/>
              <a:buNone/>
              <a:defRPr sz="1250">
                <a:solidFill>
                  <a:schemeClr val="tx2"/>
                </a:solidFill>
              </a:defRPr>
            </a:lvl2pPr>
            <a:lvl3pPr algn="ctr">
              <a:buFontTx/>
              <a:buNone/>
              <a:defRPr sz="1200">
                <a:solidFill>
                  <a:schemeClr val="tx2"/>
                </a:solidFill>
              </a:defRPr>
            </a:lvl3pPr>
            <a:lvl4pPr algn="ctr">
              <a:buFontTx/>
              <a:buNone/>
              <a:defRPr sz="1200">
                <a:solidFill>
                  <a:schemeClr val="tx2"/>
                </a:solidFill>
              </a:defRPr>
            </a:lvl4pPr>
            <a:lvl5pPr marL="0" indent="0" algn="ctr">
              <a:buFontTx/>
              <a:buNone/>
              <a:defRPr sz="1200">
                <a:solidFill>
                  <a:schemeClr val="tx2"/>
                </a:solidFill>
              </a:defRPr>
            </a:lvl5pPr>
          </a:lstStyle>
          <a:p>
            <a:pPr lvl="0"/>
            <a:r>
              <a:rPr lang="fr-FR"/>
              <a:t>Cliquez pour modifier les styles du texte du masque</a:t>
            </a:r>
          </a:p>
          <a:p>
            <a:pPr lvl="1"/>
            <a:r>
              <a:rPr lang="fr-FR"/>
              <a:t>Deuxième niveau</a:t>
            </a:r>
          </a:p>
        </p:txBody>
      </p:sp>
      <p:sp>
        <p:nvSpPr>
          <p:cNvPr id="13" name="Espace réservé du texte 7">
            <a:extLst>
              <a:ext uri="{FF2B5EF4-FFF2-40B4-BE49-F238E27FC236}">
                <a16:creationId xmlns:a16="http://schemas.microsoft.com/office/drawing/2014/main" id="{4913C8C5-2F28-48AC-9B0B-F04718EA3E9F}"/>
              </a:ext>
            </a:extLst>
          </p:cNvPr>
          <p:cNvSpPr>
            <a:spLocks noGrp="1"/>
          </p:cNvSpPr>
          <p:nvPr>
            <p:ph type="body" sz="quarter" idx="17"/>
          </p:nvPr>
        </p:nvSpPr>
        <p:spPr>
          <a:xfrm>
            <a:off x="491804" y="4189733"/>
            <a:ext cx="1979612" cy="577081"/>
          </a:xfrm>
        </p:spPr>
        <p:txBody>
          <a:bodyPr/>
          <a:lstStyle>
            <a:lvl1pPr algn="ctr">
              <a:spcAft>
                <a:spcPts val="0"/>
              </a:spcAft>
              <a:buFontTx/>
              <a:buNone/>
              <a:defRPr sz="1250">
                <a:solidFill>
                  <a:schemeClr val="tx2"/>
                </a:solidFill>
                <a:latin typeface="+mj-lt"/>
              </a:defRPr>
            </a:lvl1pPr>
            <a:lvl2pPr algn="ctr">
              <a:buFontTx/>
              <a:buNone/>
              <a:defRPr sz="1250">
                <a:solidFill>
                  <a:schemeClr val="tx2"/>
                </a:solidFill>
              </a:defRPr>
            </a:lvl2pPr>
            <a:lvl3pPr algn="ctr">
              <a:buFontTx/>
              <a:buNone/>
              <a:defRPr sz="1200">
                <a:solidFill>
                  <a:schemeClr val="tx2"/>
                </a:solidFill>
              </a:defRPr>
            </a:lvl3pPr>
            <a:lvl4pPr algn="ctr">
              <a:buFontTx/>
              <a:buNone/>
              <a:defRPr sz="1200">
                <a:solidFill>
                  <a:schemeClr val="tx2"/>
                </a:solidFill>
              </a:defRPr>
            </a:lvl4pPr>
            <a:lvl5pPr marL="0" indent="0" algn="ctr">
              <a:buFontTx/>
              <a:buNone/>
              <a:defRPr sz="1200">
                <a:solidFill>
                  <a:schemeClr val="tx2"/>
                </a:solidFill>
              </a:defRPr>
            </a:lvl5pPr>
          </a:lstStyle>
          <a:p>
            <a:pPr lvl="0"/>
            <a:r>
              <a:rPr lang="fr-FR"/>
              <a:t>Cliquez pour modifier les styles du texte du masque</a:t>
            </a:r>
          </a:p>
          <a:p>
            <a:pPr lvl="1"/>
            <a:r>
              <a:rPr lang="fr-FR"/>
              <a:t>Deuxième niveau</a:t>
            </a:r>
          </a:p>
        </p:txBody>
      </p:sp>
      <p:sp>
        <p:nvSpPr>
          <p:cNvPr id="14" name="Espace réservé du texte 7">
            <a:extLst>
              <a:ext uri="{FF2B5EF4-FFF2-40B4-BE49-F238E27FC236}">
                <a16:creationId xmlns:a16="http://schemas.microsoft.com/office/drawing/2014/main" id="{0B92C346-6619-4D76-9950-515301AE9857}"/>
              </a:ext>
            </a:extLst>
          </p:cNvPr>
          <p:cNvSpPr>
            <a:spLocks noGrp="1"/>
          </p:cNvSpPr>
          <p:nvPr>
            <p:ph type="body" sz="quarter" idx="18"/>
          </p:nvPr>
        </p:nvSpPr>
        <p:spPr>
          <a:xfrm>
            <a:off x="2758745" y="4189733"/>
            <a:ext cx="1979612" cy="577081"/>
          </a:xfrm>
        </p:spPr>
        <p:txBody>
          <a:bodyPr/>
          <a:lstStyle>
            <a:lvl1pPr algn="ctr">
              <a:spcAft>
                <a:spcPts val="0"/>
              </a:spcAft>
              <a:buFontTx/>
              <a:buNone/>
              <a:defRPr sz="1250">
                <a:solidFill>
                  <a:schemeClr val="tx2"/>
                </a:solidFill>
                <a:latin typeface="+mj-lt"/>
              </a:defRPr>
            </a:lvl1pPr>
            <a:lvl2pPr algn="ctr">
              <a:buFontTx/>
              <a:buNone/>
              <a:defRPr sz="1250">
                <a:solidFill>
                  <a:schemeClr val="tx2"/>
                </a:solidFill>
              </a:defRPr>
            </a:lvl2pPr>
            <a:lvl3pPr algn="ctr">
              <a:buFontTx/>
              <a:buNone/>
              <a:defRPr sz="1200">
                <a:solidFill>
                  <a:schemeClr val="tx2"/>
                </a:solidFill>
              </a:defRPr>
            </a:lvl3pPr>
            <a:lvl4pPr algn="ctr">
              <a:buFontTx/>
              <a:buNone/>
              <a:defRPr sz="1200">
                <a:solidFill>
                  <a:schemeClr val="tx2"/>
                </a:solidFill>
              </a:defRPr>
            </a:lvl4pPr>
            <a:lvl5pPr marL="0" indent="0" algn="ctr">
              <a:buFontTx/>
              <a:buNone/>
              <a:defRPr sz="1200">
                <a:solidFill>
                  <a:schemeClr val="tx2"/>
                </a:solidFill>
              </a:defRPr>
            </a:lvl5pPr>
          </a:lstStyle>
          <a:p>
            <a:pPr lvl="0"/>
            <a:r>
              <a:rPr lang="fr-FR"/>
              <a:t>Cliquez pour modifier les styles du texte du masque</a:t>
            </a:r>
          </a:p>
          <a:p>
            <a:pPr lvl="1"/>
            <a:r>
              <a:rPr lang="fr-FR"/>
              <a:t>Deuxième niveau</a:t>
            </a:r>
          </a:p>
        </p:txBody>
      </p:sp>
      <p:sp>
        <p:nvSpPr>
          <p:cNvPr id="15" name="Espace réservé du texte 7">
            <a:extLst>
              <a:ext uri="{FF2B5EF4-FFF2-40B4-BE49-F238E27FC236}">
                <a16:creationId xmlns:a16="http://schemas.microsoft.com/office/drawing/2014/main" id="{C7F3B34F-4A8E-4AB0-A7F6-DA783B8D2D50}"/>
              </a:ext>
            </a:extLst>
          </p:cNvPr>
          <p:cNvSpPr>
            <a:spLocks noGrp="1"/>
          </p:cNvSpPr>
          <p:nvPr>
            <p:ph type="body" sz="quarter" idx="19"/>
          </p:nvPr>
        </p:nvSpPr>
        <p:spPr>
          <a:xfrm>
            <a:off x="5025686" y="4189733"/>
            <a:ext cx="1979612" cy="577081"/>
          </a:xfrm>
        </p:spPr>
        <p:txBody>
          <a:bodyPr/>
          <a:lstStyle>
            <a:lvl1pPr algn="ctr">
              <a:spcAft>
                <a:spcPts val="0"/>
              </a:spcAft>
              <a:buFontTx/>
              <a:buNone/>
              <a:defRPr sz="1250">
                <a:solidFill>
                  <a:schemeClr val="tx2"/>
                </a:solidFill>
                <a:latin typeface="+mj-lt"/>
              </a:defRPr>
            </a:lvl1pPr>
            <a:lvl2pPr algn="ctr">
              <a:buFontTx/>
              <a:buNone/>
              <a:defRPr sz="1250">
                <a:solidFill>
                  <a:schemeClr val="tx2"/>
                </a:solidFill>
              </a:defRPr>
            </a:lvl2pPr>
            <a:lvl3pPr algn="ctr">
              <a:buFontTx/>
              <a:buNone/>
              <a:defRPr sz="1200">
                <a:solidFill>
                  <a:schemeClr val="tx2"/>
                </a:solidFill>
              </a:defRPr>
            </a:lvl3pPr>
            <a:lvl4pPr algn="ctr">
              <a:buFontTx/>
              <a:buNone/>
              <a:defRPr sz="1200">
                <a:solidFill>
                  <a:schemeClr val="tx2"/>
                </a:solidFill>
              </a:defRPr>
            </a:lvl4pPr>
            <a:lvl5pPr marL="0" indent="0" algn="ctr">
              <a:buFontTx/>
              <a:buNone/>
              <a:defRPr sz="1200">
                <a:solidFill>
                  <a:schemeClr val="tx2"/>
                </a:solidFill>
              </a:defRPr>
            </a:lvl5pPr>
          </a:lstStyle>
          <a:p>
            <a:pPr lvl="0"/>
            <a:r>
              <a:rPr lang="fr-FR"/>
              <a:t>Cliquez pour modifier les styles du texte du masque</a:t>
            </a:r>
          </a:p>
          <a:p>
            <a:pPr lvl="1"/>
            <a:r>
              <a:rPr lang="fr-FR"/>
              <a:t>Deuxième niveau</a:t>
            </a:r>
          </a:p>
        </p:txBody>
      </p:sp>
      <p:sp>
        <p:nvSpPr>
          <p:cNvPr id="16" name="Espace réservé du texte 7">
            <a:extLst>
              <a:ext uri="{FF2B5EF4-FFF2-40B4-BE49-F238E27FC236}">
                <a16:creationId xmlns:a16="http://schemas.microsoft.com/office/drawing/2014/main" id="{097FE093-2258-4199-BEAC-2D94E52AA76F}"/>
              </a:ext>
            </a:extLst>
          </p:cNvPr>
          <p:cNvSpPr>
            <a:spLocks noGrp="1"/>
          </p:cNvSpPr>
          <p:nvPr>
            <p:ph type="body" sz="quarter" idx="20"/>
          </p:nvPr>
        </p:nvSpPr>
        <p:spPr>
          <a:xfrm>
            <a:off x="7292627" y="4189733"/>
            <a:ext cx="1979612" cy="577081"/>
          </a:xfrm>
        </p:spPr>
        <p:txBody>
          <a:bodyPr/>
          <a:lstStyle>
            <a:lvl1pPr algn="ctr">
              <a:spcAft>
                <a:spcPts val="0"/>
              </a:spcAft>
              <a:buFontTx/>
              <a:buNone/>
              <a:defRPr sz="1250">
                <a:solidFill>
                  <a:schemeClr val="tx2"/>
                </a:solidFill>
                <a:latin typeface="+mj-lt"/>
              </a:defRPr>
            </a:lvl1pPr>
            <a:lvl2pPr algn="ctr">
              <a:buFontTx/>
              <a:buNone/>
              <a:defRPr sz="1250">
                <a:solidFill>
                  <a:schemeClr val="tx2"/>
                </a:solidFill>
              </a:defRPr>
            </a:lvl2pPr>
            <a:lvl3pPr algn="ctr">
              <a:buFontTx/>
              <a:buNone/>
              <a:defRPr sz="1200">
                <a:solidFill>
                  <a:schemeClr val="tx2"/>
                </a:solidFill>
              </a:defRPr>
            </a:lvl3pPr>
            <a:lvl4pPr algn="ctr">
              <a:buFontTx/>
              <a:buNone/>
              <a:defRPr sz="1200">
                <a:solidFill>
                  <a:schemeClr val="tx2"/>
                </a:solidFill>
              </a:defRPr>
            </a:lvl4pPr>
            <a:lvl5pPr marL="0" indent="0" algn="ctr">
              <a:buFontTx/>
              <a:buNone/>
              <a:defRPr sz="1200">
                <a:solidFill>
                  <a:schemeClr val="tx2"/>
                </a:solidFill>
              </a:defRPr>
            </a:lvl5pPr>
          </a:lstStyle>
          <a:p>
            <a:pPr lvl="0"/>
            <a:r>
              <a:rPr lang="fr-FR"/>
              <a:t>Cliquez pour modifier les styles du texte du masque</a:t>
            </a:r>
          </a:p>
          <a:p>
            <a:pPr lvl="1"/>
            <a:r>
              <a:rPr lang="fr-FR"/>
              <a:t>Deuxième niveau</a:t>
            </a:r>
          </a:p>
        </p:txBody>
      </p:sp>
      <p:sp>
        <p:nvSpPr>
          <p:cNvPr id="17" name="Espace réservé du texte 7">
            <a:extLst>
              <a:ext uri="{FF2B5EF4-FFF2-40B4-BE49-F238E27FC236}">
                <a16:creationId xmlns:a16="http://schemas.microsoft.com/office/drawing/2014/main" id="{BBF7A86A-D06C-45A0-A51C-F774472FA359}"/>
              </a:ext>
            </a:extLst>
          </p:cNvPr>
          <p:cNvSpPr>
            <a:spLocks noGrp="1"/>
          </p:cNvSpPr>
          <p:nvPr>
            <p:ph type="body" sz="quarter" idx="21"/>
          </p:nvPr>
        </p:nvSpPr>
        <p:spPr>
          <a:xfrm>
            <a:off x="9559566" y="4189733"/>
            <a:ext cx="1979612" cy="577081"/>
          </a:xfrm>
        </p:spPr>
        <p:txBody>
          <a:bodyPr/>
          <a:lstStyle>
            <a:lvl1pPr algn="ctr">
              <a:spcAft>
                <a:spcPts val="0"/>
              </a:spcAft>
              <a:buFontTx/>
              <a:buNone/>
              <a:defRPr sz="1250">
                <a:solidFill>
                  <a:schemeClr val="tx2"/>
                </a:solidFill>
                <a:latin typeface="+mj-lt"/>
              </a:defRPr>
            </a:lvl1pPr>
            <a:lvl2pPr algn="ctr">
              <a:buFontTx/>
              <a:buNone/>
              <a:defRPr sz="1250">
                <a:solidFill>
                  <a:schemeClr val="tx2"/>
                </a:solidFill>
              </a:defRPr>
            </a:lvl2pPr>
            <a:lvl3pPr algn="ctr">
              <a:buFontTx/>
              <a:buNone/>
              <a:defRPr sz="1200">
                <a:solidFill>
                  <a:schemeClr val="tx2"/>
                </a:solidFill>
              </a:defRPr>
            </a:lvl3pPr>
            <a:lvl4pPr algn="ctr">
              <a:buFontTx/>
              <a:buNone/>
              <a:defRPr sz="1200">
                <a:solidFill>
                  <a:schemeClr val="tx2"/>
                </a:solidFill>
              </a:defRPr>
            </a:lvl4pPr>
            <a:lvl5pPr marL="0" indent="0" algn="ctr">
              <a:buFontTx/>
              <a:buNone/>
              <a:defRPr sz="1200">
                <a:solidFill>
                  <a:schemeClr val="tx2"/>
                </a:solidFill>
              </a:defRPr>
            </a:lvl5pPr>
          </a:lstStyle>
          <a:p>
            <a:pPr lvl="0"/>
            <a:r>
              <a:rPr lang="fr-FR"/>
              <a:t>Cliquez pour modifier les styles du texte du masque</a:t>
            </a:r>
          </a:p>
          <a:p>
            <a:pPr lvl="1"/>
            <a:r>
              <a:rPr lang="fr-FR"/>
              <a:t>Deuxième niveau</a:t>
            </a:r>
          </a:p>
        </p:txBody>
      </p:sp>
      <p:sp>
        <p:nvSpPr>
          <p:cNvPr id="18" name="Espace réservé du texte 7">
            <a:extLst>
              <a:ext uri="{FF2B5EF4-FFF2-40B4-BE49-F238E27FC236}">
                <a16:creationId xmlns:a16="http://schemas.microsoft.com/office/drawing/2014/main" id="{F565EC8A-8229-4414-B9BB-0C054E06E9B3}"/>
              </a:ext>
            </a:extLst>
          </p:cNvPr>
          <p:cNvSpPr>
            <a:spLocks noGrp="1"/>
          </p:cNvSpPr>
          <p:nvPr>
            <p:ph type="body" sz="quarter" idx="22" hasCustomPrompt="1"/>
          </p:nvPr>
        </p:nvSpPr>
        <p:spPr>
          <a:xfrm>
            <a:off x="715392" y="2937411"/>
            <a:ext cx="1541054" cy="830997"/>
          </a:xfrm>
          <a:solidFill>
            <a:schemeClr val="bg1"/>
          </a:solidFill>
          <a:effectLst>
            <a:outerShdw dist="12700" dir="5400000" algn="ctr" rotWithShape="0">
              <a:schemeClr val="accent1"/>
            </a:outerShdw>
          </a:effectLst>
        </p:spPr>
        <p:txBody>
          <a:bodyPr wrap="none"/>
          <a:lstStyle>
            <a:lvl1pPr algn="ctr">
              <a:spcAft>
                <a:spcPts val="0"/>
              </a:spcAft>
              <a:buFontTx/>
              <a:buNone/>
              <a:defRPr sz="5400" b="1">
                <a:solidFill>
                  <a:schemeClr val="accent1"/>
                </a:solidFill>
                <a:latin typeface="+mj-lt"/>
              </a:defRPr>
            </a:lvl1pPr>
            <a:lvl2pPr>
              <a:buFontTx/>
              <a:buNone/>
              <a:defRPr sz="1200">
                <a:solidFill>
                  <a:schemeClr val="tx2"/>
                </a:solidFill>
              </a:defRPr>
            </a:lvl2pPr>
            <a:lvl3pPr>
              <a:buFontTx/>
              <a:buNone/>
              <a:defRPr sz="1200">
                <a:solidFill>
                  <a:schemeClr val="tx2"/>
                </a:solidFill>
              </a:defRPr>
            </a:lvl3pPr>
            <a:lvl4pPr>
              <a:buFontTx/>
              <a:buNone/>
              <a:defRPr sz="1200">
                <a:solidFill>
                  <a:schemeClr val="tx2"/>
                </a:solidFill>
              </a:defRPr>
            </a:lvl4pPr>
            <a:lvl5pPr marL="0" indent="0">
              <a:buFontTx/>
              <a:buNone/>
              <a:defRPr sz="1200">
                <a:solidFill>
                  <a:schemeClr val="tx2"/>
                </a:solidFill>
              </a:defRPr>
            </a:lvl5pPr>
          </a:lstStyle>
          <a:p>
            <a:pPr lvl="0"/>
            <a:r>
              <a:rPr lang="fr-FR"/>
              <a:t>0000</a:t>
            </a:r>
          </a:p>
        </p:txBody>
      </p:sp>
      <p:sp>
        <p:nvSpPr>
          <p:cNvPr id="19" name="Espace réservé du texte 7">
            <a:extLst>
              <a:ext uri="{FF2B5EF4-FFF2-40B4-BE49-F238E27FC236}">
                <a16:creationId xmlns:a16="http://schemas.microsoft.com/office/drawing/2014/main" id="{B6AC503F-0B8E-414B-B88F-15835B036D2A}"/>
              </a:ext>
            </a:extLst>
          </p:cNvPr>
          <p:cNvSpPr>
            <a:spLocks noGrp="1"/>
          </p:cNvSpPr>
          <p:nvPr>
            <p:ph type="body" sz="quarter" idx="23" hasCustomPrompt="1"/>
          </p:nvPr>
        </p:nvSpPr>
        <p:spPr>
          <a:xfrm>
            <a:off x="2982333" y="2937411"/>
            <a:ext cx="1541054" cy="830997"/>
          </a:xfrm>
          <a:solidFill>
            <a:schemeClr val="bg1"/>
          </a:solidFill>
          <a:effectLst>
            <a:outerShdw dist="12700" dir="5400000" algn="ctr" rotWithShape="0">
              <a:schemeClr val="accent4"/>
            </a:outerShdw>
          </a:effectLst>
        </p:spPr>
        <p:txBody>
          <a:bodyPr wrap="none"/>
          <a:lstStyle>
            <a:lvl1pPr algn="ctr">
              <a:spcAft>
                <a:spcPts val="0"/>
              </a:spcAft>
              <a:buFontTx/>
              <a:buNone/>
              <a:defRPr sz="5400" b="1">
                <a:solidFill>
                  <a:schemeClr val="accent4"/>
                </a:solidFill>
                <a:latin typeface="+mj-lt"/>
              </a:defRPr>
            </a:lvl1pPr>
            <a:lvl2pPr>
              <a:buFontTx/>
              <a:buNone/>
              <a:defRPr sz="1200">
                <a:solidFill>
                  <a:schemeClr val="tx2"/>
                </a:solidFill>
              </a:defRPr>
            </a:lvl2pPr>
            <a:lvl3pPr>
              <a:buFontTx/>
              <a:buNone/>
              <a:defRPr sz="1200">
                <a:solidFill>
                  <a:schemeClr val="tx2"/>
                </a:solidFill>
              </a:defRPr>
            </a:lvl3pPr>
            <a:lvl4pPr>
              <a:buFontTx/>
              <a:buNone/>
              <a:defRPr sz="1200">
                <a:solidFill>
                  <a:schemeClr val="tx2"/>
                </a:solidFill>
              </a:defRPr>
            </a:lvl4pPr>
            <a:lvl5pPr marL="0" indent="0">
              <a:buFontTx/>
              <a:buNone/>
              <a:defRPr sz="1200">
                <a:solidFill>
                  <a:schemeClr val="tx2"/>
                </a:solidFill>
              </a:defRPr>
            </a:lvl5pPr>
          </a:lstStyle>
          <a:p>
            <a:pPr lvl="0"/>
            <a:r>
              <a:rPr lang="fr-FR"/>
              <a:t>0000</a:t>
            </a:r>
          </a:p>
        </p:txBody>
      </p:sp>
      <p:sp>
        <p:nvSpPr>
          <p:cNvPr id="20" name="Espace réservé du texte 7">
            <a:extLst>
              <a:ext uri="{FF2B5EF4-FFF2-40B4-BE49-F238E27FC236}">
                <a16:creationId xmlns:a16="http://schemas.microsoft.com/office/drawing/2014/main" id="{7C280158-0B47-4BE9-9090-0FE869E88732}"/>
              </a:ext>
            </a:extLst>
          </p:cNvPr>
          <p:cNvSpPr>
            <a:spLocks noGrp="1"/>
          </p:cNvSpPr>
          <p:nvPr>
            <p:ph type="body" sz="quarter" idx="24" hasCustomPrompt="1"/>
          </p:nvPr>
        </p:nvSpPr>
        <p:spPr>
          <a:xfrm>
            <a:off x="5249274" y="2937411"/>
            <a:ext cx="1541054" cy="830997"/>
          </a:xfrm>
          <a:solidFill>
            <a:schemeClr val="bg1"/>
          </a:solidFill>
          <a:effectLst>
            <a:outerShdw dist="12700" dir="5400000" algn="ctr" rotWithShape="0">
              <a:schemeClr val="accent2"/>
            </a:outerShdw>
          </a:effectLst>
        </p:spPr>
        <p:txBody>
          <a:bodyPr wrap="none"/>
          <a:lstStyle>
            <a:lvl1pPr algn="ctr">
              <a:spcAft>
                <a:spcPts val="0"/>
              </a:spcAft>
              <a:buFontTx/>
              <a:buNone/>
              <a:defRPr sz="5400" b="1">
                <a:solidFill>
                  <a:schemeClr val="accent2"/>
                </a:solidFill>
                <a:latin typeface="+mj-lt"/>
              </a:defRPr>
            </a:lvl1pPr>
            <a:lvl2pPr>
              <a:buFontTx/>
              <a:buNone/>
              <a:defRPr sz="1200">
                <a:solidFill>
                  <a:schemeClr val="tx2"/>
                </a:solidFill>
              </a:defRPr>
            </a:lvl2pPr>
            <a:lvl3pPr>
              <a:buFontTx/>
              <a:buNone/>
              <a:defRPr sz="1200">
                <a:solidFill>
                  <a:schemeClr val="tx2"/>
                </a:solidFill>
              </a:defRPr>
            </a:lvl3pPr>
            <a:lvl4pPr>
              <a:buFontTx/>
              <a:buNone/>
              <a:defRPr sz="1200">
                <a:solidFill>
                  <a:schemeClr val="tx2"/>
                </a:solidFill>
              </a:defRPr>
            </a:lvl4pPr>
            <a:lvl5pPr marL="0" indent="0">
              <a:buFontTx/>
              <a:buNone/>
              <a:defRPr sz="1200">
                <a:solidFill>
                  <a:schemeClr val="tx2"/>
                </a:solidFill>
              </a:defRPr>
            </a:lvl5pPr>
          </a:lstStyle>
          <a:p>
            <a:pPr lvl="0"/>
            <a:r>
              <a:rPr lang="fr-FR"/>
              <a:t>0000</a:t>
            </a:r>
          </a:p>
        </p:txBody>
      </p:sp>
      <p:sp>
        <p:nvSpPr>
          <p:cNvPr id="21" name="Espace réservé du texte 7">
            <a:extLst>
              <a:ext uri="{FF2B5EF4-FFF2-40B4-BE49-F238E27FC236}">
                <a16:creationId xmlns:a16="http://schemas.microsoft.com/office/drawing/2014/main" id="{BBF7E07C-05C6-4DEB-9662-3D67A060BAD9}"/>
              </a:ext>
            </a:extLst>
          </p:cNvPr>
          <p:cNvSpPr>
            <a:spLocks noGrp="1"/>
          </p:cNvSpPr>
          <p:nvPr>
            <p:ph type="body" sz="quarter" idx="25" hasCustomPrompt="1"/>
          </p:nvPr>
        </p:nvSpPr>
        <p:spPr>
          <a:xfrm>
            <a:off x="7516215" y="2937411"/>
            <a:ext cx="1541054" cy="830997"/>
          </a:xfrm>
          <a:solidFill>
            <a:schemeClr val="bg1"/>
          </a:solidFill>
          <a:effectLst>
            <a:outerShdw dist="12700" dir="5400000" algn="ctr" rotWithShape="0">
              <a:schemeClr val="tx2"/>
            </a:outerShdw>
          </a:effectLst>
        </p:spPr>
        <p:txBody>
          <a:bodyPr wrap="none"/>
          <a:lstStyle>
            <a:lvl1pPr algn="ctr">
              <a:spcAft>
                <a:spcPts val="0"/>
              </a:spcAft>
              <a:buFontTx/>
              <a:buNone/>
              <a:defRPr sz="5400" b="1">
                <a:solidFill>
                  <a:schemeClr val="tx2"/>
                </a:solidFill>
                <a:latin typeface="+mj-lt"/>
              </a:defRPr>
            </a:lvl1pPr>
            <a:lvl2pPr>
              <a:buFontTx/>
              <a:buNone/>
              <a:defRPr sz="1200">
                <a:solidFill>
                  <a:schemeClr val="tx2"/>
                </a:solidFill>
              </a:defRPr>
            </a:lvl2pPr>
            <a:lvl3pPr>
              <a:buFontTx/>
              <a:buNone/>
              <a:defRPr sz="1200">
                <a:solidFill>
                  <a:schemeClr val="tx2"/>
                </a:solidFill>
              </a:defRPr>
            </a:lvl3pPr>
            <a:lvl4pPr>
              <a:buFontTx/>
              <a:buNone/>
              <a:defRPr sz="1200">
                <a:solidFill>
                  <a:schemeClr val="tx2"/>
                </a:solidFill>
              </a:defRPr>
            </a:lvl4pPr>
            <a:lvl5pPr marL="0" indent="0">
              <a:buFontTx/>
              <a:buNone/>
              <a:defRPr sz="1200">
                <a:solidFill>
                  <a:schemeClr val="tx2"/>
                </a:solidFill>
              </a:defRPr>
            </a:lvl5pPr>
          </a:lstStyle>
          <a:p>
            <a:pPr lvl="0"/>
            <a:r>
              <a:rPr lang="fr-FR"/>
              <a:t>0000</a:t>
            </a:r>
          </a:p>
        </p:txBody>
      </p:sp>
      <p:sp>
        <p:nvSpPr>
          <p:cNvPr id="22" name="Espace réservé du texte 7">
            <a:extLst>
              <a:ext uri="{FF2B5EF4-FFF2-40B4-BE49-F238E27FC236}">
                <a16:creationId xmlns:a16="http://schemas.microsoft.com/office/drawing/2014/main" id="{FB400924-98DE-4E62-8EAC-4D525405E4F1}"/>
              </a:ext>
            </a:extLst>
          </p:cNvPr>
          <p:cNvSpPr>
            <a:spLocks noGrp="1"/>
          </p:cNvSpPr>
          <p:nvPr>
            <p:ph type="body" sz="quarter" idx="26" hasCustomPrompt="1"/>
          </p:nvPr>
        </p:nvSpPr>
        <p:spPr>
          <a:xfrm>
            <a:off x="9783154" y="2937411"/>
            <a:ext cx="1541054" cy="830997"/>
          </a:xfrm>
          <a:solidFill>
            <a:schemeClr val="bg1"/>
          </a:solidFill>
          <a:effectLst>
            <a:outerShdw dist="12700" dir="5400000" algn="ctr" rotWithShape="0">
              <a:schemeClr val="accent1"/>
            </a:outerShdw>
          </a:effectLst>
        </p:spPr>
        <p:txBody>
          <a:bodyPr wrap="none"/>
          <a:lstStyle>
            <a:lvl1pPr algn="ctr">
              <a:spcAft>
                <a:spcPts val="0"/>
              </a:spcAft>
              <a:buFontTx/>
              <a:buNone/>
              <a:defRPr sz="5400" b="1">
                <a:solidFill>
                  <a:schemeClr val="accent1"/>
                </a:solidFill>
                <a:latin typeface="+mj-lt"/>
              </a:defRPr>
            </a:lvl1pPr>
            <a:lvl2pPr>
              <a:buFontTx/>
              <a:buNone/>
              <a:defRPr sz="1200">
                <a:solidFill>
                  <a:schemeClr val="tx2"/>
                </a:solidFill>
              </a:defRPr>
            </a:lvl2pPr>
            <a:lvl3pPr>
              <a:buFontTx/>
              <a:buNone/>
              <a:defRPr sz="1200">
                <a:solidFill>
                  <a:schemeClr val="tx2"/>
                </a:solidFill>
              </a:defRPr>
            </a:lvl3pPr>
            <a:lvl4pPr>
              <a:buFontTx/>
              <a:buNone/>
              <a:defRPr sz="1200">
                <a:solidFill>
                  <a:schemeClr val="tx2"/>
                </a:solidFill>
              </a:defRPr>
            </a:lvl4pPr>
            <a:lvl5pPr marL="0" indent="0">
              <a:buFontTx/>
              <a:buNone/>
              <a:defRPr sz="1200">
                <a:solidFill>
                  <a:schemeClr val="tx2"/>
                </a:solidFill>
              </a:defRPr>
            </a:lvl5pPr>
          </a:lstStyle>
          <a:p>
            <a:pPr lvl="0"/>
            <a:r>
              <a:rPr lang="fr-FR"/>
              <a:t>0000</a:t>
            </a:r>
          </a:p>
        </p:txBody>
      </p:sp>
    </p:spTree>
    <p:extLst>
      <p:ext uri="{BB962C8B-B14F-4D97-AF65-F5344CB8AC3E}">
        <p14:creationId xmlns:p14="http://schemas.microsoft.com/office/powerpoint/2010/main" val="33582780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6" name="Espace réservé de la date 5">
            <a:extLst>
              <a:ext uri="{FF2B5EF4-FFF2-40B4-BE49-F238E27FC236}">
                <a16:creationId xmlns:a16="http://schemas.microsoft.com/office/drawing/2014/main" id="{225D5E0E-B1DB-4335-A585-896979C332EA}"/>
              </a:ext>
            </a:extLst>
          </p:cNvPr>
          <p:cNvSpPr>
            <a:spLocks noGrp="1"/>
          </p:cNvSpPr>
          <p:nvPr>
            <p:ph type="dt" sz="half" idx="10"/>
          </p:nvPr>
        </p:nvSpPr>
        <p:spPr/>
        <p:txBody>
          <a:bodyPr/>
          <a:lstStyle/>
          <a:p>
            <a:pPr algn="r"/>
            <a:r>
              <a:rPr lang="fr-FR"/>
              <a:t>TITRE DE LA PRÉSENTATION</a:t>
            </a:r>
          </a:p>
        </p:txBody>
      </p:sp>
      <p:sp>
        <p:nvSpPr>
          <p:cNvPr id="7" name="Espace réservé du pied de page 6">
            <a:extLst>
              <a:ext uri="{FF2B5EF4-FFF2-40B4-BE49-F238E27FC236}">
                <a16:creationId xmlns:a16="http://schemas.microsoft.com/office/drawing/2014/main" id="{534D5EC0-CB32-4C0F-B4BF-21BC6C051996}"/>
              </a:ext>
            </a:extLst>
          </p:cNvPr>
          <p:cNvSpPr>
            <a:spLocks noGrp="1"/>
          </p:cNvSpPr>
          <p:nvPr>
            <p:ph type="ftr" sz="quarter" idx="11"/>
          </p:nvPr>
        </p:nvSpPr>
        <p:spPr/>
        <p:txBody>
          <a:bodyPr/>
          <a:lstStyle/>
          <a:p>
            <a:r>
              <a:rPr lang="fr-FR"/>
              <a:t>Classification : internal</a:t>
            </a:r>
          </a:p>
        </p:txBody>
      </p:sp>
    </p:spTree>
    <p:extLst>
      <p:ext uri="{BB962C8B-B14F-4D97-AF65-F5344CB8AC3E}">
        <p14:creationId xmlns:p14="http://schemas.microsoft.com/office/powerpoint/2010/main" val="41995424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lôtur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2856000" y="2123259"/>
            <a:ext cx="6480000" cy="1089717"/>
          </a:xfrm>
          <a:noFill/>
          <a:effectLst/>
        </p:spPr>
        <p:txBody>
          <a:bodyPr wrap="square" lIns="36000" tIns="0" rIns="36000" bIns="0" anchor="b">
            <a:spAutoFit/>
          </a:bodyPr>
          <a:lstStyle>
            <a:lvl1pPr algn="ctr">
              <a:lnSpc>
                <a:spcPct val="90000"/>
              </a:lnSpc>
              <a:defRPr sz="7400" b="0">
                <a:ln>
                  <a:solidFill>
                    <a:schemeClr val="accent1"/>
                  </a:solidFill>
                </a:ln>
                <a:noFill/>
                <a:latin typeface="+mj-lt"/>
              </a:defRPr>
            </a:lvl1pPr>
          </a:lstStyle>
          <a:p>
            <a:r>
              <a:rPr lang="fr-FR"/>
              <a:t>TITRE</a:t>
            </a:r>
          </a:p>
        </p:txBody>
      </p:sp>
      <p:pic>
        <p:nvPicPr>
          <p:cNvPr id="10" name="Image 9">
            <a:extLst>
              <a:ext uri="{FF2B5EF4-FFF2-40B4-BE49-F238E27FC236}">
                <a16:creationId xmlns:a16="http://schemas.microsoft.com/office/drawing/2014/main" id="{D1795686-A0D4-4FE6-A623-1D2244A46FD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705" y="5485896"/>
            <a:ext cx="4392000" cy="1229346"/>
          </a:xfrm>
          <a:prstGeom prst="rect">
            <a:avLst/>
          </a:prstGeom>
        </p:spPr>
      </p:pic>
      <p:pic>
        <p:nvPicPr>
          <p:cNvPr id="12" name="Image 11">
            <a:extLst>
              <a:ext uri="{FF2B5EF4-FFF2-40B4-BE49-F238E27FC236}">
                <a16:creationId xmlns:a16="http://schemas.microsoft.com/office/drawing/2014/main" id="{C3AF5FED-C3F5-4244-A6AC-C44AAE43EDC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428147" y="5688384"/>
            <a:ext cx="4536000" cy="796245"/>
          </a:xfrm>
          <a:prstGeom prst="rect">
            <a:avLst/>
          </a:prstGeom>
        </p:spPr>
      </p:pic>
    </p:spTree>
    <p:extLst>
      <p:ext uri="{BB962C8B-B14F-4D97-AF65-F5344CB8AC3E}">
        <p14:creationId xmlns:p14="http://schemas.microsoft.com/office/powerpoint/2010/main" val="28270213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LIGHT">
    <p:spTree>
      <p:nvGrpSpPr>
        <p:cNvPr id="1" name=""/>
        <p:cNvGrpSpPr/>
        <p:nvPr/>
      </p:nvGrpSpPr>
      <p:grpSpPr>
        <a:xfrm>
          <a:off x="0" y="0"/>
          <a:ext cx="0" cy="0"/>
          <a:chOff x="0" y="0"/>
          <a:chExt cx="0" cy="0"/>
        </a:xfrm>
      </p:grpSpPr>
      <p:pic>
        <p:nvPicPr>
          <p:cNvPr id="11" name="Picture 2" descr="C:\Users\ChristineB\Seenk-D\BNPP\2015-05\fond.png"/>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4985" y="2"/>
            <a:ext cx="12192001" cy="685799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userDrawn="1"/>
        </p:nvSpPr>
        <p:spPr>
          <a:xfrm>
            <a:off x="0" y="5082369"/>
            <a:ext cx="12196984" cy="1775632"/>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450" tIns="119537" rIns="121450" bIns="119537" numCol="1" spcCol="0" rtlCol="0" fromWordArt="0" anchor="ctr" anchorCtr="0" forceAA="0" compatLnSpc="1">
            <a:prstTxWarp prst="textNoShape">
              <a:avLst/>
            </a:prstTxWarp>
            <a:noAutofit/>
          </a:bodyPr>
          <a:lstStyle/>
          <a:p>
            <a:pPr algn="ctr" defTabSz="1214537"/>
            <a:endParaRPr lang="fr-FR" sz="1900">
              <a:solidFill>
                <a:srgbClr val="000000"/>
              </a:solidFill>
            </a:endParaRPr>
          </a:p>
        </p:txBody>
      </p:sp>
      <p:sp>
        <p:nvSpPr>
          <p:cNvPr id="14" name="Rectangle 13"/>
          <p:cNvSpPr/>
          <p:nvPr userDrawn="1"/>
        </p:nvSpPr>
        <p:spPr>
          <a:xfrm>
            <a:off x="1463922" y="4782294"/>
            <a:ext cx="4656000" cy="603328"/>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450" tIns="119537" rIns="121450" bIns="119537" numCol="1" spcCol="0" rtlCol="0" fromWordArt="0" anchor="ctr" anchorCtr="0" forceAA="0" compatLnSpc="1">
            <a:prstTxWarp prst="textNoShape">
              <a:avLst/>
            </a:prstTxWarp>
            <a:noAutofit/>
          </a:bodyPr>
          <a:lstStyle/>
          <a:p>
            <a:pPr algn="ctr" defTabSz="1214537"/>
            <a:endParaRPr lang="fr-FR" sz="1300">
              <a:solidFill>
                <a:srgbClr val="43B02A"/>
              </a:solidFill>
            </a:endParaRPr>
          </a:p>
        </p:txBody>
      </p:sp>
      <p:sp>
        <p:nvSpPr>
          <p:cNvPr id="15" name="Titre 1"/>
          <p:cNvSpPr>
            <a:spLocks noGrp="1"/>
          </p:cNvSpPr>
          <p:nvPr>
            <p:ph type="ctrTitle" hasCustomPrompt="1"/>
          </p:nvPr>
        </p:nvSpPr>
        <p:spPr>
          <a:xfrm>
            <a:off x="520271" y="478827"/>
            <a:ext cx="7104790" cy="1334676"/>
          </a:xfrm>
        </p:spPr>
        <p:txBody>
          <a:bodyPr anchor="t">
            <a:noAutofit/>
          </a:bodyPr>
          <a:lstStyle>
            <a:lvl1pPr algn="l">
              <a:lnSpc>
                <a:spcPct val="85000"/>
              </a:lnSpc>
              <a:defRPr sz="4799" b="1" cap="all" baseline="0">
                <a:solidFill>
                  <a:schemeClr val="tx1"/>
                </a:solidFill>
              </a:defRPr>
            </a:lvl1pPr>
          </a:lstStyle>
          <a:p>
            <a:r>
              <a:rPr lang="en-GB" noProof="0"/>
              <a:t>presentation title </a:t>
            </a:r>
            <a:br>
              <a:rPr lang="en-GB" noProof="0"/>
            </a:br>
            <a:r>
              <a:rPr lang="en-GB" noProof="0"/>
              <a:t>on multi-lines</a:t>
            </a:r>
          </a:p>
        </p:txBody>
      </p:sp>
      <p:sp>
        <p:nvSpPr>
          <p:cNvPr id="16" name="Sous-titre 2"/>
          <p:cNvSpPr>
            <a:spLocks noGrp="1"/>
          </p:cNvSpPr>
          <p:nvPr>
            <p:ph type="subTitle" idx="1" hasCustomPrompt="1"/>
          </p:nvPr>
        </p:nvSpPr>
        <p:spPr>
          <a:xfrm>
            <a:off x="520271" y="1800377"/>
            <a:ext cx="7104000" cy="432000"/>
          </a:xfrm>
          <a:prstGeom prst="rect">
            <a:avLst/>
          </a:prstGeom>
        </p:spPr>
        <p:txBody>
          <a:bodyPr anchor="ctr">
            <a:normAutofit/>
          </a:bodyPr>
          <a:lstStyle>
            <a:lvl1pPr marL="0" indent="0" algn="l">
              <a:buNone/>
              <a:defRPr sz="3299" cap="all" baseline="0">
                <a:solidFill>
                  <a:schemeClr val="tx1"/>
                </a:solidFill>
                <a:latin typeface="+mj-lt"/>
              </a:defRPr>
            </a:lvl1pPr>
            <a:lvl2pPr marL="607269" indent="0" algn="ctr">
              <a:buNone/>
              <a:defRPr>
                <a:solidFill>
                  <a:schemeClr val="tx1">
                    <a:tint val="75000"/>
                  </a:schemeClr>
                </a:solidFill>
              </a:defRPr>
            </a:lvl2pPr>
            <a:lvl3pPr marL="1214537" indent="0" algn="ctr">
              <a:buNone/>
              <a:defRPr>
                <a:solidFill>
                  <a:schemeClr val="tx1">
                    <a:tint val="75000"/>
                  </a:schemeClr>
                </a:solidFill>
              </a:defRPr>
            </a:lvl3pPr>
            <a:lvl4pPr marL="1821807" indent="0" algn="ctr">
              <a:buNone/>
              <a:defRPr>
                <a:solidFill>
                  <a:schemeClr val="tx1">
                    <a:tint val="75000"/>
                  </a:schemeClr>
                </a:solidFill>
              </a:defRPr>
            </a:lvl4pPr>
            <a:lvl5pPr marL="2429075" indent="0" algn="ctr">
              <a:buNone/>
              <a:defRPr>
                <a:solidFill>
                  <a:schemeClr val="tx1">
                    <a:tint val="75000"/>
                  </a:schemeClr>
                </a:solidFill>
              </a:defRPr>
            </a:lvl5pPr>
            <a:lvl6pPr marL="3036344" indent="0" algn="ctr">
              <a:buNone/>
              <a:defRPr>
                <a:solidFill>
                  <a:schemeClr val="tx1">
                    <a:tint val="75000"/>
                  </a:schemeClr>
                </a:solidFill>
              </a:defRPr>
            </a:lvl6pPr>
            <a:lvl7pPr marL="3643612" indent="0" algn="ctr">
              <a:buNone/>
              <a:defRPr>
                <a:solidFill>
                  <a:schemeClr val="tx1">
                    <a:tint val="75000"/>
                  </a:schemeClr>
                </a:solidFill>
              </a:defRPr>
            </a:lvl7pPr>
            <a:lvl8pPr marL="4250881" indent="0" algn="ctr">
              <a:buNone/>
              <a:defRPr>
                <a:solidFill>
                  <a:schemeClr val="tx1">
                    <a:tint val="75000"/>
                  </a:schemeClr>
                </a:solidFill>
              </a:defRPr>
            </a:lvl8pPr>
            <a:lvl9pPr marL="4858150" indent="0" algn="ctr">
              <a:buNone/>
              <a:defRPr>
                <a:solidFill>
                  <a:schemeClr val="tx1">
                    <a:tint val="75000"/>
                  </a:schemeClr>
                </a:solidFill>
              </a:defRPr>
            </a:lvl9pPr>
          </a:lstStyle>
          <a:p>
            <a:r>
              <a:rPr lang="en-GB" noProof="0"/>
              <a:t>subtitle</a:t>
            </a:r>
          </a:p>
        </p:txBody>
      </p:sp>
      <p:pic>
        <p:nvPicPr>
          <p:cNvPr id="18" name="Picture 4" descr="C:\Users\ChristineB\Seenk-D\BNPP\2015-02\PPT_43-06.png"/>
          <p:cNvPicPr>
            <a:picLocks noChangeAspect="1" noChangeArrowheads="1"/>
          </p:cNvPicPr>
          <p:nvPr userDrawn="1"/>
        </p:nvPicPr>
        <p:blipFill>
          <a:blip r:embed="rId3" cstate="screen">
            <a:extLst>
              <a:ext uri="{28A0092B-C50C-407E-A947-70E740481C1C}">
                <a14:useLocalDpi xmlns:a14="http://schemas.microsoft.com/office/drawing/2010/main"/>
              </a:ext>
            </a:extLst>
          </a:blip>
          <a:stretch>
            <a:fillRect/>
          </a:stretch>
        </p:blipFill>
        <p:spPr bwMode="auto">
          <a:xfrm>
            <a:off x="410634" y="5644590"/>
            <a:ext cx="3946152" cy="8168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9" name="Espace réservé du texte 2"/>
          <p:cNvSpPr>
            <a:spLocks noGrp="1"/>
          </p:cNvSpPr>
          <p:nvPr>
            <p:ph type="body" idx="13" hasCustomPrompt="1"/>
          </p:nvPr>
        </p:nvSpPr>
        <p:spPr>
          <a:xfrm>
            <a:off x="1641409" y="4871760"/>
            <a:ext cx="4224000" cy="216000"/>
          </a:xfrm>
          <a:prstGeom prst="rect">
            <a:avLst/>
          </a:prstGeom>
        </p:spPr>
        <p:txBody>
          <a:bodyPr anchor="ctr">
            <a:normAutofit/>
          </a:bodyPr>
          <a:lstStyle>
            <a:lvl1pPr marL="0" indent="0" algn="l">
              <a:buNone/>
              <a:defRPr sz="1900" b="0" cap="all" baseline="0">
                <a:solidFill>
                  <a:schemeClr val="bg1"/>
                </a:solidFill>
              </a:defRPr>
            </a:lvl1pPr>
            <a:lvl2pPr marL="607269" indent="0">
              <a:buNone/>
              <a:defRPr sz="2699" b="1"/>
            </a:lvl2pPr>
            <a:lvl3pPr marL="1214537" indent="0">
              <a:buNone/>
              <a:defRPr sz="2400" b="1"/>
            </a:lvl3pPr>
            <a:lvl4pPr marL="1821807" indent="0">
              <a:buNone/>
              <a:defRPr sz="2100" b="1"/>
            </a:lvl4pPr>
            <a:lvl5pPr marL="2429075" indent="0">
              <a:buNone/>
              <a:defRPr sz="2100" b="1"/>
            </a:lvl5pPr>
            <a:lvl6pPr marL="3036344" indent="0">
              <a:buNone/>
              <a:defRPr sz="2100" b="1"/>
            </a:lvl6pPr>
            <a:lvl7pPr marL="3643612" indent="0">
              <a:buNone/>
              <a:defRPr sz="2100" b="1"/>
            </a:lvl7pPr>
            <a:lvl8pPr marL="4250881" indent="0">
              <a:buNone/>
              <a:defRPr sz="2100" b="1"/>
            </a:lvl8pPr>
            <a:lvl9pPr marL="4858150" indent="0">
              <a:buNone/>
              <a:defRPr sz="2100" b="1"/>
            </a:lvl9pPr>
          </a:lstStyle>
          <a:p>
            <a:r>
              <a:rPr lang="en-GB" noProof="0"/>
              <a:t>author’s name</a:t>
            </a:r>
          </a:p>
        </p:txBody>
      </p:sp>
      <p:sp>
        <p:nvSpPr>
          <p:cNvPr id="20" name="Espace réservé du texte 2"/>
          <p:cNvSpPr>
            <a:spLocks noGrp="1"/>
          </p:cNvSpPr>
          <p:nvPr>
            <p:ph type="body" idx="14" hasCustomPrompt="1"/>
          </p:nvPr>
        </p:nvSpPr>
        <p:spPr>
          <a:xfrm>
            <a:off x="1641409" y="5095280"/>
            <a:ext cx="4224000" cy="216000"/>
          </a:xfrm>
          <a:prstGeom prst="rect">
            <a:avLst/>
          </a:prstGeom>
        </p:spPr>
        <p:txBody>
          <a:bodyPr anchor="ctr">
            <a:normAutofit/>
          </a:bodyPr>
          <a:lstStyle>
            <a:lvl1pPr marL="0" indent="0" algn="l">
              <a:buNone/>
              <a:defRPr sz="1900" b="0">
                <a:solidFill>
                  <a:schemeClr val="bg1"/>
                </a:solidFill>
              </a:defRPr>
            </a:lvl1pPr>
            <a:lvl2pPr marL="607269" indent="0">
              <a:buNone/>
              <a:defRPr sz="2699" b="1"/>
            </a:lvl2pPr>
            <a:lvl3pPr marL="1214537" indent="0">
              <a:buNone/>
              <a:defRPr sz="2400" b="1"/>
            </a:lvl3pPr>
            <a:lvl4pPr marL="1821807" indent="0">
              <a:buNone/>
              <a:defRPr sz="2100" b="1"/>
            </a:lvl4pPr>
            <a:lvl5pPr marL="2429075" indent="0">
              <a:buNone/>
              <a:defRPr sz="2100" b="1"/>
            </a:lvl5pPr>
            <a:lvl6pPr marL="3036344" indent="0">
              <a:buNone/>
              <a:defRPr sz="2100" b="1"/>
            </a:lvl6pPr>
            <a:lvl7pPr marL="3643612" indent="0">
              <a:buNone/>
              <a:defRPr sz="2100" b="1"/>
            </a:lvl7pPr>
            <a:lvl8pPr marL="4250881" indent="0">
              <a:buNone/>
              <a:defRPr sz="2100" b="1"/>
            </a:lvl8pPr>
            <a:lvl9pPr marL="4858150" indent="0">
              <a:buNone/>
              <a:defRPr sz="2100" b="1"/>
            </a:lvl9pPr>
          </a:lstStyle>
          <a:p>
            <a:r>
              <a:rPr lang="en-GB" noProof="0"/>
              <a:t>Location, 00/00/2015</a:t>
            </a:r>
          </a:p>
        </p:txBody>
      </p:sp>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451184" y="5653134"/>
            <a:ext cx="4543387" cy="790111"/>
          </a:xfrm>
          <a:prstGeom prst="rect">
            <a:avLst/>
          </a:prstGeom>
        </p:spPr>
      </p:pic>
    </p:spTree>
    <p:extLst>
      <p:ext uri="{BB962C8B-B14F-4D97-AF65-F5344CB8AC3E}">
        <p14:creationId xmlns:p14="http://schemas.microsoft.com/office/powerpoint/2010/main" val="7593603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Footer ">
    <p:spTree>
      <p:nvGrpSpPr>
        <p:cNvPr id="1" name=""/>
        <p:cNvGrpSpPr/>
        <p:nvPr/>
      </p:nvGrpSpPr>
      <p:grpSpPr>
        <a:xfrm>
          <a:off x="0" y="0"/>
          <a:ext cx="0" cy="0"/>
          <a:chOff x="0" y="0"/>
          <a:chExt cx="0" cy="0"/>
        </a:xfrm>
      </p:grpSpPr>
      <p:cxnSp>
        <p:nvCxnSpPr>
          <p:cNvPr id="3" name="Connecteur droit 14"/>
          <p:cNvCxnSpPr/>
          <p:nvPr userDrawn="1"/>
        </p:nvCxnSpPr>
        <p:spPr>
          <a:xfrm>
            <a:off x="456772" y="6102440"/>
            <a:ext cx="1128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C:\Users\ChristineB\Seenk-D\BNPP\2015-02\PPT_43-07.png"/>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863159" y="6252179"/>
            <a:ext cx="2064000" cy="426446"/>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7" name="Straight Connector 6"/>
          <p:cNvCxnSpPr/>
          <p:nvPr userDrawn="1"/>
        </p:nvCxnSpPr>
        <p:spPr>
          <a:xfrm>
            <a:off x="-21367" y="699238"/>
            <a:ext cx="696226" cy="0"/>
          </a:xfrm>
          <a:prstGeom prst="line">
            <a:avLst/>
          </a:prstGeom>
          <a:ln>
            <a:solidFill>
              <a:srgbClr val="00915A"/>
            </a:solidFill>
          </a:ln>
        </p:spPr>
        <p:style>
          <a:lnRef idx="1">
            <a:schemeClr val="accent1"/>
          </a:lnRef>
          <a:fillRef idx="0">
            <a:schemeClr val="accent1"/>
          </a:fillRef>
          <a:effectRef idx="0">
            <a:schemeClr val="accent1"/>
          </a:effectRef>
          <a:fontRef idx="minor">
            <a:schemeClr val="tx1"/>
          </a:fontRef>
        </p:style>
      </p:cxnSp>
      <p:sp>
        <p:nvSpPr>
          <p:cNvPr id="8" name="Sous-titre 2"/>
          <p:cNvSpPr>
            <a:spLocks noGrp="1"/>
          </p:cNvSpPr>
          <p:nvPr>
            <p:ph type="subTitle" idx="1" hasCustomPrompt="1"/>
          </p:nvPr>
        </p:nvSpPr>
        <p:spPr>
          <a:xfrm>
            <a:off x="383250" y="163319"/>
            <a:ext cx="7104000" cy="432000"/>
          </a:xfrm>
          <a:prstGeom prst="rect">
            <a:avLst/>
          </a:prstGeom>
        </p:spPr>
        <p:txBody>
          <a:bodyPr anchor="ctr">
            <a:noAutofit/>
          </a:bodyPr>
          <a:lstStyle>
            <a:lvl1pPr marL="0" indent="0" algn="l">
              <a:buNone/>
              <a:defRPr sz="2400" b="1" cap="all" spc="300" baseline="0">
                <a:solidFill>
                  <a:schemeClr val="tx2"/>
                </a:solidFill>
                <a:latin typeface="BNPP Sans Condensed" panose="02000000000000000000" pitchFamily="2" charset="0"/>
              </a:defRPr>
            </a:lvl1pPr>
            <a:lvl2pPr marL="607269" indent="0" algn="ctr">
              <a:buNone/>
              <a:defRPr>
                <a:solidFill>
                  <a:schemeClr val="tx1">
                    <a:tint val="75000"/>
                  </a:schemeClr>
                </a:solidFill>
              </a:defRPr>
            </a:lvl2pPr>
            <a:lvl3pPr marL="1214537" indent="0" algn="ctr">
              <a:buNone/>
              <a:defRPr>
                <a:solidFill>
                  <a:schemeClr val="tx1">
                    <a:tint val="75000"/>
                  </a:schemeClr>
                </a:solidFill>
              </a:defRPr>
            </a:lvl3pPr>
            <a:lvl4pPr marL="1821807" indent="0" algn="ctr">
              <a:buNone/>
              <a:defRPr>
                <a:solidFill>
                  <a:schemeClr val="tx1">
                    <a:tint val="75000"/>
                  </a:schemeClr>
                </a:solidFill>
              </a:defRPr>
            </a:lvl4pPr>
            <a:lvl5pPr marL="2429075" indent="0" algn="ctr">
              <a:buNone/>
              <a:defRPr>
                <a:solidFill>
                  <a:schemeClr val="tx1">
                    <a:tint val="75000"/>
                  </a:schemeClr>
                </a:solidFill>
              </a:defRPr>
            </a:lvl5pPr>
            <a:lvl6pPr marL="3036344" indent="0" algn="ctr">
              <a:buNone/>
              <a:defRPr>
                <a:solidFill>
                  <a:schemeClr val="tx1">
                    <a:tint val="75000"/>
                  </a:schemeClr>
                </a:solidFill>
              </a:defRPr>
            </a:lvl6pPr>
            <a:lvl7pPr marL="3643612" indent="0" algn="ctr">
              <a:buNone/>
              <a:defRPr>
                <a:solidFill>
                  <a:schemeClr val="tx1">
                    <a:tint val="75000"/>
                  </a:schemeClr>
                </a:solidFill>
              </a:defRPr>
            </a:lvl7pPr>
            <a:lvl8pPr marL="4250881" indent="0" algn="ctr">
              <a:buNone/>
              <a:defRPr>
                <a:solidFill>
                  <a:schemeClr val="tx1">
                    <a:tint val="75000"/>
                  </a:schemeClr>
                </a:solidFill>
              </a:defRPr>
            </a:lvl8pPr>
            <a:lvl9pPr marL="4858150" indent="0" algn="ctr">
              <a:buNone/>
              <a:defRPr>
                <a:solidFill>
                  <a:schemeClr val="tx1">
                    <a:tint val="75000"/>
                  </a:schemeClr>
                </a:solidFill>
              </a:defRPr>
            </a:lvl9pPr>
          </a:lstStyle>
          <a:p>
            <a:r>
              <a:rPr lang="en-GB" noProof="0"/>
              <a:t>TITRE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610908" y="6220346"/>
            <a:ext cx="2970186" cy="516526"/>
          </a:xfrm>
          <a:prstGeom prst="rect">
            <a:avLst/>
          </a:prstGeom>
        </p:spPr>
      </p:pic>
    </p:spTree>
    <p:extLst>
      <p:ext uri="{BB962C8B-B14F-4D97-AF65-F5344CB8AC3E}">
        <p14:creationId xmlns:p14="http://schemas.microsoft.com/office/powerpoint/2010/main" val="29188243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cxnSp>
        <p:nvCxnSpPr>
          <p:cNvPr id="3" name="Straight Connector 2"/>
          <p:cNvCxnSpPr/>
          <p:nvPr userDrawn="1"/>
        </p:nvCxnSpPr>
        <p:spPr>
          <a:xfrm>
            <a:off x="-21367" y="608224"/>
            <a:ext cx="696226" cy="0"/>
          </a:xfrm>
          <a:prstGeom prst="line">
            <a:avLst/>
          </a:prstGeom>
          <a:ln>
            <a:solidFill>
              <a:srgbClr val="00915A"/>
            </a:solidFill>
          </a:ln>
        </p:spPr>
        <p:style>
          <a:lnRef idx="1">
            <a:schemeClr val="accent1"/>
          </a:lnRef>
          <a:fillRef idx="0">
            <a:schemeClr val="accent1"/>
          </a:fillRef>
          <a:effectRef idx="0">
            <a:schemeClr val="accent1"/>
          </a:effectRef>
          <a:fontRef idx="minor">
            <a:schemeClr val="tx1"/>
          </a:fontRef>
        </p:style>
      </p:cxnSp>
      <p:sp>
        <p:nvSpPr>
          <p:cNvPr id="4" name="Sous-titre 2"/>
          <p:cNvSpPr>
            <a:spLocks noGrp="1"/>
          </p:cNvSpPr>
          <p:nvPr>
            <p:ph type="subTitle" idx="1" hasCustomPrompt="1"/>
          </p:nvPr>
        </p:nvSpPr>
        <p:spPr>
          <a:xfrm>
            <a:off x="383250" y="163319"/>
            <a:ext cx="7104000" cy="432000"/>
          </a:xfrm>
          <a:prstGeom prst="rect">
            <a:avLst/>
          </a:prstGeom>
        </p:spPr>
        <p:txBody>
          <a:bodyPr anchor="ctr">
            <a:noAutofit/>
          </a:bodyPr>
          <a:lstStyle>
            <a:lvl1pPr marL="0" indent="0" algn="l">
              <a:buNone/>
              <a:defRPr sz="2400" b="1" cap="all" spc="300" baseline="0">
                <a:solidFill>
                  <a:schemeClr val="tx2"/>
                </a:solidFill>
                <a:latin typeface="BNPP Sans Condensed" panose="02000000000000000000" pitchFamily="2" charset="0"/>
              </a:defRPr>
            </a:lvl1pPr>
            <a:lvl2pPr marL="607269" indent="0" algn="ctr">
              <a:buNone/>
              <a:defRPr>
                <a:solidFill>
                  <a:schemeClr val="tx1">
                    <a:tint val="75000"/>
                  </a:schemeClr>
                </a:solidFill>
              </a:defRPr>
            </a:lvl2pPr>
            <a:lvl3pPr marL="1214537" indent="0" algn="ctr">
              <a:buNone/>
              <a:defRPr>
                <a:solidFill>
                  <a:schemeClr val="tx1">
                    <a:tint val="75000"/>
                  </a:schemeClr>
                </a:solidFill>
              </a:defRPr>
            </a:lvl3pPr>
            <a:lvl4pPr marL="1821807" indent="0" algn="ctr">
              <a:buNone/>
              <a:defRPr>
                <a:solidFill>
                  <a:schemeClr val="tx1">
                    <a:tint val="75000"/>
                  </a:schemeClr>
                </a:solidFill>
              </a:defRPr>
            </a:lvl4pPr>
            <a:lvl5pPr marL="2429075" indent="0" algn="ctr">
              <a:buNone/>
              <a:defRPr>
                <a:solidFill>
                  <a:schemeClr val="tx1">
                    <a:tint val="75000"/>
                  </a:schemeClr>
                </a:solidFill>
              </a:defRPr>
            </a:lvl5pPr>
            <a:lvl6pPr marL="3036344" indent="0" algn="ctr">
              <a:buNone/>
              <a:defRPr>
                <a:solidFill>
                  <a:schemeClr val="tx1">
                    <a:tint val="75000"/>
                  </a:schemeClr>
                </a:solidFill>
              </a:defRPr>
            </a:lvl6pPr>
            <a:lvl7pPr marL="3643612" indent="0" algn="ctr">
              <a:buNone/>
              <a:defRPr>
                <a:solidFill>
                  <a:schemeClr val="tx1">
                    <a:tint val="75000"/>
                  </a:schemeClr>
                </a:solidFill>
              </a:defRPr>
            </a:lvl7pPr>
            <a:lvl8pPr marL="4250881" indent="0" algn="ctr">
              <a:buNone/>
              <a:defRPr>
                <a:solidFill>
                  <a:schemeClr val="tx1">
                    <a:tint val="75000"/>
                  </a:schemeClr>
                </a:solidFill>
              </a:defRPr>
            </a:lvl8pPr>
            <a:lvl9pPr marL="4858150" indent="0" algn="ctr">
              <a:buNone/>
              <a:defRPr>
                <a:solidFill>
                  <a:schemeClr val="tx1">
                    <a:tint val="75000"/>
                  </a:schemeClr>
                </a:solidFill>
              </a:defRPr>
            </a:lvl9pPr>
          </a:lstStyle>
          <a:p>
            <a:r>
              <a:rPr lang="en-GB" noProof="0" err="1"/>
              <a:t>TitrE</a:t>
            </a:r>
            <a:endParaRPr lang="en-GB" noProof="0"/>
          </a:p>
        </p:txBody>
      </p:sp>
    </p:spTree>
    <p:extLst>
      <p:ext uri="{BB962C8B-B14F-4D97-AF65-F5344CB8AC3E}">
        <p14:creationId xmlns:p14="http://schemas.microsoft.com/office/powerpoint/2010/main" val="4948669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oter ">
    <p:spTree>
      <p:nvGrpSpPr>
        <p:cNvPr id="1" name=""/>
        <p:cNvGrpSpPr/>
        <p:nvPr/>
      </p:nvGrpSpPr>
      <p:grpSpPr>
        <a:xfrm>
          <a:off x="0" y="0"/>
          <a:ext cx="0" cy="0"/>
          <a:chOff x="0" y="0"/>
          <a:chExt cx="0" cy="0"/>
        </a:xfrm>
      </p:grpSpPr>
      <p:cxnSp>
        <p:nvCxnSpPr>
          <p:cNvPr id="3" name="Connecteur droit 14"/>
          <p:cNvCxnSpPr/>
          <p:nvPr userDrawn="1"/>
        </p:nvCxnSpPr>
        <p:spPr>
          <a:xfrm>
            <a:off x="456772" y="6102440"/>
            <a:ext cx="1128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C:\Users\ChristineB\Seenk-D\BNPP\2015-02\PPT_43-07.png"/>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863159" y="6252179"/>
            <a:ext cx="2064000" cy="42644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 name="Picture 4"/>
          <p:cNvPicPr>
            <a:picLocks noChangeAspect="1" noChangeArrowheads="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4876354" y="6388643"/>
            <a:ext cx="2369444" cy="182932"/>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4972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Ouverture + Étoiles">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2856000" y="2123259"/>
            <a:ext cx="6480000" cy="1089717"/>
          </a:xfrm>
          <a:noFill/>
          <a:effectLst/>
        </p:spPr>
        <p:txBody>
          <a:bodyPr wrap="square" lIns="36000" tIns="0" rIns="36000" bIns="0" anchor="b">
            <a:spAutoFit/>
          </a:bodyPr>
          <a:lstStyle>
            <a:lvl1pPr algn="ctr">
              <a:lnSpc>
                <a:spcPct val="90000"/>
              </a:lnSpc>
              <a:defRPr sz="7400" b="0">
                <a:ln>
                  <a:solidFill>
                    <a:schemeClr val="accent1"/>
                  </a:solidFill>
                </a:ln>
                <a:noFill/>
                <a:latin typeface="+mj-lt"/>
              </a:defRPr>
            </a:lvl1pPr>
          </a:lstStyle>
          <a:p>
            <a:r>
              <a:rPr lang="fr-FR"/>
              <a:t>TITRE</a:t>
            </a:r>
          </a:p>
        </p:txBody>
      </p:sp>
      <p:sp>
        <p:nvSpPr>
          <p:cNvPr id="3" name="Sous-titre 2"/>
          <p:cNvSpPr>
            <a:spLocks noGrp="1"/>
          </p:cNvSpPr>
          <p:nvPr>
            <p:ph type="subTitle" idx="1"/>
          </p:nvPr>
        </p:nvSpPr>
        <p:spPr>
          <a:xfrm>
            <a:off x="1487487" y="4875109"/>
            <a:ext cx="4320000" cy="504000"/>
          </a:xfrm>
          <a:solidFill>
            <a:schemeClr val="accent1"/>
          </a:solidFill>
        </p:spPr>
        <p:txBody>
          <a:bodyPr lIns="144000" tIns="108000" rIns="108000" bIns="72000">
            <a:noAutofit/>
          </a:bodyPr>
          <a:lstStyle>
            <a:lvl1pPr marL="0" indent="0" algn="l">
              <a:spcAft>
                <a:spcPts val="0"/>
              </a:spcAft>
              <a:buNone/>
              <a:defRPr sz="1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pic>
        <p:nvPicPr>
          <p:cNvPr id="10" name="Image 9">
            <a:extLst>
              <a:ext uri="{FF2B5EF4-FFF2-40B4-BE49-F238E27FC236}">
                <a16:creationId xmlns:a16="http://schemas.microsoft.com/office/drawing/2014/main" id="{D1795686-A0D4-4FE6-A623-1D2244A46FD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705" y="5485896"/>
            <a:ext cx="4392000" cy="1229346"/>
          </a:xfrm>
          <a:prstGeom prst="rect">
            <a:avLst/>
          </a:prstGeom>
        </p:spPr>
      </p:pic>
      <p:pic>
        <p:nvPicPr>
          <p:cNvPr id="12" name="Image 11">
            <a:extLst>
              <a:ext uri="{FF2B5EF4-FFF2-40B4-BE49-F238E27FC236}">
                <a16:creationId xmlns:a16="http://schemas.microsoft.com/office/drawing/2014/main" id="{C3AF5FED-C3F5-4244-A6AC-C44AAE43EDC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428147" y="5688384"/>
            <a:ext cx="4536000" cy="796245"/>
          </a:xfrm>
          <a:prstGeom prst="rect">
            <a:avLst/>
          </a:prstGeom>
        </p:spPr>
      </p:pic>
      <p:sp>
        <p:nvSpPr>
          <p:cNvPr id="9" name="Espace réservé du texte 7">
            <a:extLst>
              <a:ext uri="{FF2B5EF4-FFF2-40B4-BE49-F238E27FC236}">
                <a16:creationId xmlns:a16="http://schemas.microsoft.com/office/drawing/2014/main" id="{7ECA3749-56FC-4990-8914-900F6637E8D6}"/>
              </a:ext>
            </a:extLst>
          </p:cNvPr>
          <p:cNvSpPr>
            <a:spLocks noGrp="1"/>
          </p:cNvSpPr>
          <p:nvPr>
            <p:ph type="body" sz="quarter" idx="12"/>
          </p:nvPr>
        </p:nvSpPr>
        <p:spPr>
          <a:xfrm>
            <a:off x="2856000" y="3405770"/>
            <a:ext cx="6480000" cy="923330"/>
          </a:xfrm>
        </p:spPr>
        <p:txBody>
          <a:bodyPr/>
          <a:lstStyle>
            <a:lvl1pPr algn="ctr">
              <a:spcAft>
                <a:spcPts val="0"/>
              </a:spcAft>
              <a:buFontTx/>
              <a:buNone/>
              <a:defRPr sz="3000">
                <a:solidFill>
                  <a:schemeClr val="accent1"/>
                </a:solidFill>
              </a:defRPr>
            </a:lvl1pPr>
            <a:lvl2pPr>
              <a:buFontTx/>
              <a:buNone/>
              <a:defRPr sz="1200">
                <a:solidFill>
                  <a:schemeClr val="tx2"/>
                </a:solidFill>
              </a:defRPr>
            </a:lvl2pPr>
            <a:lvl3pPr>
              <a:buFontTx/>
              <a:buNone/>
              <a:defRPr sz="1200">
                <a:solidFill>
                  <a:schemeClr val="tx2"/>
                </a:solidFill>
              </a:defRPr>
            </a:lvl3pPr>
            <a:lvl4pPr>
              <a:buFontTx/>
              <a:buNone/>
              <a:defRPr sz="1200">
                <a:solidFill>
                  <a:schemeClr val="tx2"/>
                </a:solidFill>
              </a:defRPr>
            </a:lvl4pPr>
            <a:lvl5pPr marL="0" indent="0">
              <a:buFontTx/>
              <a:buNone/>
              <a:defRPr sz="1200">
                <a:solidFill>
                  <a:schemeClr val="tx2"/>
                </a:solidFill>
              </a:defRPr>
            </a:lvl5pPr>
          </a:lstStyle>
          <a:p>
            <a:pPr lvl="0"/>
            <a:r>
              <a:rPr lang="fr-FR"/>
              <a:t>Cliquez pour modifier les styles du texte du masque</a:t>
            </a:r>
          </a:p>
        </p:txBody>
      </p:sp>
    </p:spTree>
    <p:extLst>
      <p:ext uri="{BB962C8B-B14F-4D97-AF65-F5344CB8AC3E}">
        <p14:creationId xmlns:p14="http://schemas.microsoft.com/office/powerpoint/2010/main" val="1278417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6700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itre">
    <p:spTree>
      <p:nvGrpSpPr>
        <p:cNvPr id="1" name=""/>
        <p:cNvGrpSpPr/>
        <p:nvPr/>
      </p:nvGrpSpPr>
      <p:grpSpPr>
        <a:xfrm>
          <a:off x="0" y="0"/>
          <a:ext cx="0" cy="0"/>
          <a:chOff x="0" y="0"/>
          <a:chExt cx="0" cy="0"/>
        </a:xfrm>
      </p:grpSpPr>
      <p:sp>
        <p:nvSpPr>
          <p:cNvPr id="5" name="Espace réservé du pied de page 4"/>
          <p:cNvSpPr>
            <a:spLocks noGrp="1"/>
          </p:cNvSpPr>
          <p:nvPr>
            <p:ph type="ftr" sz="quarter" idx="11"/>
          </p:nvPr>
        </p:nvSpPr>
        <p:spPr/>
        <p:txBody>
          <a:bodyPr/>
          <a:lstStyle/>
          <a:p>
            <a:r>
              <a:rPr lang="fr-FR"/>
              <a:t>Classification : internal</a:t>
            </a:r>
          </a:p>
        </p:txBody>
      </p:sp>
      <p:sp>
        <p:nvSpPr>
          <p:cNvPr id="6" name="Titre 1">
            <a:extLst>
              <a:ext uri="{FF2B5EF4-FFF2-40B4-BE49-F238E27FC236}">
                <a16:creationId xmlns:a16="http://schemas.microsoft.com/office/drawing/2014/main" id="{62EC7A2E-BF67-4504-B3E2-680978CE2B88}"/>
              </a:ext>
            </a:extLst>
          </p:cNvPr>
          <p:cNvSpPr>
            <a:spLocks noGrp="1"/>
          </p:cNvSpPr>
          <p:nvPr>
            <p:ph type="ctrTitle" hasCustomPrompt="1"/>
          </p:nvPr>
        </p:nvSpPr>
        <p:spPr>
          <a:xfrm>
            <a:off x="2859303" y="2123259"/>
            <a:ext cx="6480000" cy="1089717"/>
          </a:xfrm>
          <a:noFill/>
          <a:effectLst/>
        </p:spPr>
        <p:txBody>
          <a:bodyPr wrap="square" lIns="36000" tIns="0" rIns="36000" bIns="0" anchor="b">
            <a:spAutoFit/>
          </a:bodyPr>
          <a:lstStyle>
            <a:lvl1pPr algn="ctr">
              <a:lnSpc>
                <a:spcPct val="90000"/>
              </a:lnSpc>
              <a:defRPr sz="7400" b="0">
                <a:ln>
                  <a:solidFill>
                    <a:schemeClr val="accent1"/>
                  </a:solidFill>
                </a:ln>
                <a:noFill/>
                <a:latin typeface="+mj-lt"/>
              </a:defRPr>
            </a:lvl1pPr>
          </a:lstStyle>
          <a:p>
            <a:r>
              <a:rPr lang="fr-FR"/>
              <a:t>TITRE</a:t>
            </a:r>
          </a:p>
        </p:txBody>
      </p:sp>
      <p:sp>
        <p:nvSpPr>
          <p:cNvPr id="8" name="Espace réservé du texte 7">
            <a:extLst>
              <a:ext uri="{FF2B5EF4-FFF2-40B4-BE49-F238E27FC236}">
                <a16:creationId xmlns:a16="http://schemas.microsoft.com/office/drawing/2014/main" id="{EF3F035D-8CC5-48A8-A885-E6CBC5F7578E}"/>
              </a:ext>
            </a:extLst>
          </p:cNvPr>
          <p:cNvSpPr>
            <a:spLocks noGrp="1"/>
          </p:cNvSpPr>
          <p:nvPr>
            <p:ph type="body" sz="quarter" idx="12"/>
          </p:nvPr>
        </p:nvSpPr>
        <p:spPr>
          <a:xfrm>
            <a:off x="2856000" y="3405770"/>
            <a:ext cx="6480000" cy="923330"/>
          </a:xfrm>
        </p:spPr>
        <p:txBody>
          <a:bodyPr/>
          <a:lstStyle>
            <a:lvl1pPr algn="ctr">
              <a:spcAft>
                <a:spcPts val="0"/>
              </a:spcAft>
              <a:buFontTx/>
              <a:buNone/>
              <a:defRPr sz="3000">
                <a:solidFill>
                  <a:schemeClr val="accent1"/>
                </a:solidFill>
              </a:defRPr>
            </a:lvl1pPr>
            <a:lvl2pPr>
              <a:buFontTx/>
              <a:buNone/>
              <a:defRPr sz="1200">
                <a:solidFill>
                  <a:schemeClr val="tx2"/>
                </a:solidFill>
              </a:defRPr>
            </a:lvl2pPr>
            <a:lvl3pPr>
              <a:buFontTx/>
              <a:buNone/>
              <a:defRPr sz="1200">
                <a:solidFill>
                  <a:schemeClr val="tx2"/>
                </a:solidFill>
              </a:defRPr>
            </a:lvl3pPr>
            <a:lvl4pPr>
              <a:buFontTx/>
              <a:buNone/>
              <a:defRPr sz="1200">
                <a:solidFill>
                  <a:schemeClr val="tx2"/>
                </a:solidFill>
              </a:defRPr>
            </a:lvl4pPr>
            <a:lvl5pPr marL="0" indent="0">
              <a:buFontTx/>
              <a:buNone/>
              <a:defRPr sz="1200">
                <a:solidFill>
                  <a:schemeClr val="tx2"/>
                </a:solidFill>
              </a:defRPr>
            </a:lvl5pPr>
          </a:lstStyle>
          <a:p>
            <a:pPr lvl="0"/>
            <a:r>
              <a:rPr lang="fr-FR"/>
              <a:t>Cliquez pour modifier les styles du texte du masque</a:t>
            </a:r>
          </a:p>
        </p:txBody>
      </p:sp>
      <p:sp>
        <p:nvSpPr>
          <p:cNvPr id="2" name="Espace réservé de la date 1">
            <a:extLst>
              <a:ext uri="{FF2B5EF4-FFF2-40B4-BE49-F238E27FC236}">
                <a16:creationId xmlns:a16="http://schemas.microsoft.com/office/drawing/2014/main" id="{EED0F2BF-F0D1-61B8-98FE-F8A6D4775B6A}"/>
              </a:ext>
            </a:extLst>
          </p:cNvPr>
          <p:cNvSpPr>
            <a:spLocks noGrp="1"/>
          </p:cNvSpPr>
          <p:nvPr>
            <p:ph type="dt" sz="half" idx="13"/>
          </p:nvPr>
        </p:nvSpPr>
        <p:spPr/>
        <p:txBody>
          <a:bodyPr/>
          <a:lstStyle/>
          <a:p>
            <a:pPr algn="r"/>
            <a:r>
              <a:rPr lang="fr-FR"/>
              <a:t>TITRE DE LA PRÉSENTATION</a:t>
            </a:r>
          </a:p>
        </p:txBody>
      </p:sp>
    </p:spTree>
    <p:extLst>
      <p:ext uri="{BB962C8B-B14F-4D97-AF65-F5344CB8AC3E}">
        <p14:creationId xmlns:p14="http://schemas.microsoft.com/office/powerpoint/2010/main" val="1397611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itre - Alternative">
    <p:spTree>
      <p:nvGrpSpPr>
        <p:cNvPr id="1" name=""/>
        <p:cNvGrpSpPr/>
        <p:nvPr/>
      </p:nvGrpSpPr>
      <p:grpSpPr>
        <a:xfrm>
          <a:off x="0" y="0"/>
          <a:ext cx="0" cy="0"/>
          <a:chOff x="0" y="0"/>
          <a:chExt cx="0" cy="0"/>
        </a:xfrm>
      </p:grpSpPr>
      <p:sp>
        <p:nvSpPr>
          <p:cNvPr id="5" name="Espace réservé du pied de page 4"/>
          <p:cNvSpPr>
            <a:spLocks noGrp="1"/>
          </p:cNvSpPr>
          <p:nvPr>
            <p:ph type="ftr" sz="quarter" idx="11"/>
          </p:nvPr>
        </p:nvSpPr>
        <p:spPr/>
        <p:txBody>
          <a:bodyPr/>
          <a:lstStyle/>
          <a:p>
            <a:r>
              <a:rPr lang="fr-FR"/>
              <a:t>Classification : internal</a:t>
            </a:r>
          </a:p>
        </p:txBody>
      </p:sp>
      <p:sp>
        <p:nvSpPr>
          <p:cNvPr id="6" name="Titre 1">
            <a:extLst>
              <a:ext uri="{FF2B5EF4-FFF2-40B4-BE49-F238E27FC236}">
                <a16:creationId xmlns:a16="http://schemas.microsoft.com/office/drawing/2014/main" id="{62EC7A2E-BF67-4504-B3E2-680978CE2B88}"/>
              </a:ext>
            </a:extLst>
          </p:cNvPr>
          <p:cNvSpPr>
            <a:spLocks noGrp="1"/>
          </p:cNvSpPr>
          <p:nvPr>
            <p:ph type="ctrTitle" hasCustomPrompt="1"/>
          </p:nvPr>
        </p:nvSpPr>
        <p:spPr>
          <a:xfrm>
            <a:off x="3216000" y="2123259"/>
            <a:ext cx="5760000" cy="1089717"/>
          </a:xfrm>
          <a:noFill/>
          <a:effectLst/>
        </p:spPr>
        <p:txBody>
          <a:bodyPr wrap="square" lIns="36000" tIns="0" rIns="36000" bIns="0" anchor="b">
            <a:spAutoFit/>
          </a:bodyPr>
          <a:lstStyle>
            <a:lvl1pPr algn="ctr">
              <a:lnSpc>
                <a:spcPct val="90000"/>
              </a:lnSpc>
              <a:defRPr sz="7400" b="0">
                <a:ln>
                  <a:noFill/>
                </a:ln>
                <a:solidFill>
                  <a:schemeClr val="accent1"/>
                </a:solidFill>
                <a:latin typeface="+mj-lt"/>
              </a:defRPr>
            </a:lvl1pPr>
          </a:lstStyle>
          <a:p>
            <a:r>
              <a:rPr lang="fr-FR"/>
              <a:t>TITRE</a:t>
            </a:r>
          </a:p>
        </p:txBody>
      </p:sp>
      <p:sp>
        <p:nvSpPr>
          <p:cNvPr id="8" name="Espace réservé du texte 7">
            <a:extLst>
              <a:ext uri="{FF2B5EF4-FFF2-40B4-BE49-F238E27FC236}">
                <a16:creationId xmlns:a16="http://schemas.microsoft.com/office/drawing/2014/main" id="{EF3F035D-8CC5-48A8-A885-E6CBC5F7578E}"/>
              </a:ext>
            </a:extLst>
          </p:cNvPr>
          <p:cNvSpPr>
            <a:spLocks noGrp="1"/>
          </p:cNvSpPr>
          <p:nvPr>
            <p:ph type="body" sz="quarter" idx="12"/>
          </p:nvPr>
        </p:nvSpPr>
        <p:spPr>
          <a:xfrm>
            <a:off x="3216000" y="3405770"/>
            <a:ext cx="5760000" cy="923330"/>
          </a:xfrm>
        </p:spPr>
        <p:txBody>
          <a:bodyPr/>
          <a:lstStyle>
            <a:lvl1pPr algn="ctr">
              <a:spcAft>
                <a:spcPts val="0"/>
              </a:spcAft>
              <a:buFontTx/>
              <a:buNone/>
              <a:defRPr sz="3000">
                <a:solidFill>
                  <a:schemeClr val="accent1"/>
                </a:solidFill>
              </a:defRPr>
            </a:lvl1pPr>
            <a:lvl2pPr>
              <a:buFontTx/>
              <a:buNone/>
              <a:defRPr sz="1200">
                <a:solidFill>
                  <a:schemeClr val="tx2"/>
                </a:solidFill>
              </a:defRPr>
            </a:lvl2pPr>
            <a:lvl3pPr>
              <a:buFontTx/>
              <a:buNone/>
              <a:defRPr sz="1200">
                <a:solidFill>
                  <a:schemeClr val="tx2"/>
                </a:solidFill>
              </a:defRPr>
            </a:lvl3pPr>
            <a:lvl4pPr>
              <a:buFontTx/>
              <a:buNone/>
              <a:defRPr sz="1200">
                <a:solidFill>
                  <a:schemeClr val="tx2"/>
                </a:solidFill>
              </a:defRPr>
            </a:lvl4pPr>
            <a:lvl5pPr marL="0" indent="0">
              <a:buFontTx/>
              <a:buNone/>
              <a:defRPr sz="1200">
                <a:solidFill>
                  <a:schemeClr val="tx2"/>
                </a:solidFill>
              </a:defRPr>
            </a:lvl5pPr>
          </a:lstStyle>
          <a:p>
            <a:pPr lvl="0"/>
            <a:r>
              <a:rPr lang="fr-FR"/>
              <a:t>Cliquez pour modifier les styles du texte du masque</a:t>
            </a:r>
          </a:p>
        </p:txBody>
      </p:sp>
      <p:sp>
        <p:nvSpPr>
          <p:cNvPr id="2" name="Espace réservé de la date 1">
            <a:extLst>
              <a:ext uri="{FF2B5EF4-FFF2-40B4-BE49-F238E27FC236}">
                <a16:creationId xmlns:a16="http://schemas.microsoft.com/office/drawing/2014/main" id="{C8284D33-AEBC-EFCB-C934-18BEBEF84B9D}"/>
              </a:ext>
            </a:extLst>
          </p:cNvPr>
          <p:cNvSpPr>
            <a:spLocks noGrp="1"/>
          </p:cNvSpPr>
          <p:nvPr>
            <p:ph type="dt" sz="half" idx="13"/>
          </p:nvPr>
        </p:nvSpPr>
        <p:spPr/>
        <p:txBody>
          <a:bodyPr/>
          <a:lstStyle/>
          <a:p>
            <a:pPr algn="r"/>
            <a:r>
              <a:rPr lang="fr-FR"/>
              <a:t>TITRE DE LA PRÉSENTATION</a:t>
            </a:r>
          </a:p>
        </p:txBody>
      </p:sp>
    </p:spTree>
    <p:extLst>
      <p:ext uri="{BB962C8B-B14F-4D97-AF65-F5344CB8AC3E}">
        <p14:creationId xmlns:p14="http://schemas.microsoft.com/office/powerpoint/2010/main" val="3356152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iffre clé">
    <p:spTree>
      <p:nvGrpSpPr>
        <p:cNvPr id="1" name=""/>
        <p:cNvGrpSpPr/>
        <p:nvPr/>
      </p:nvGrpSpPr>
      <p:grpSpPr>
        <a:xfrm>
          <a:off x="0" y="0"/>
          <a:ext cx="0" cy="0"/>
          <a:chOff x="0" y="0"/>
          <a:chExt cx="0" cy="0"/>
        </a:xfrm>
      </p:grpSpPr>
      <p:sp>
        <p:nvSpPr>
          <p:cNvPr id="7" name="Espace réservé du pied de page 6">
            <a:extLst>
              <a:ext uri="{FF2B5EF4-FFF2-40B4-BE49-F238E27FC236}">
                <a16:creationId xmlns:a16="http://schemas.microsoft.com/office/drawing/2014/main" id="{534D5EC0-CB32-4C0F-B4BF-21BC6C051996}"/>
              </a:ext>
            </a:extLst>
          </p:cNvPr>
          <p:cNvSpPr>
            <a:spLocks noGrp="1"/>
          </p:cNvSpPr>
          <p:nvPr>
            <p:ph type="ftr" sz="quarter" idx="11"/>
          </p:nvPr>
        </p:nvSpPr>
        <p:spPr/>
        <p:txBody>
          <a:bodyPr/>
          <a:lstStyle/>
          <a:p>
            <a:r>
              <a:rPr lang="fr-FR"/>
              <a:t>Classification : internal</a:t>
            </a:r>
          </a:p>
        </p:txBody>
      </p:sp>
      <p:sp>
        <p:nvSpPr>
          <p:cNvPr id="8" name="Espace réservé du texte 7">
            <a:extLst>
              <a:ext uri="{FF2B5EF4-FFF2-40B4-BE49-F238E27FC236}">
                <a16:creationId xmlns:a16="http://schemas.microsoft.com/office/drawing/2014/main" id="{3DB36682-DD13-449C-9652-CEDFBC99D454}"/>
              </a:ext>
            </a:extLst>
          </p:cNvPr>
          <p:cNvSpPr>
            <a:spLocks noGrp="1"/>
          </p:cNvSpPr>
          <p:nvPr>
            <p:ph type="body" sz="quarter" idx="12" hasCustomPrompt="1"/>
          </p:nvPr>
        </p:nvSpPr>
        <p:spPr>
          <a:xfrm>
            <a:off x="1775520" y="1736812"/>
            <a:ext cx="1979612" cy="1296144"/>
          </a:xfrm>
        </p:spPr>
        <p:txBody>
          <a:bodyPr wrap="none">
            <a:noAutofit/>
          </a:bodyPr>
          <a:lstStyle>
            <a:lvl1pPr>
              <a:lnSpc>
                <a:spcPct val="90000"/>
              </a:lnSpc>
              <a:spcAft>
                <a:spcPts val="0"/>
              </a:spcAft>
              <a:buFontTx/>
              <a:buNone/>
              <a:defRPr sz="12000" b="1">
                <a:ln>
                  <a:solidFill>
                    <a:schemeClr val="accent1"/>
                  </a:solidFill>
                </a:ln>
                <a:noFill/>
                <a:latin typeface="+mj-lt"/>
              </a:defRPr>
            </a:lvl1pPr>
            <a:lvl2pPr>
              <a:buFontTx/>
              <a:buNone/>
              <a:defRPr sz="1200">
                <a:solidFill>
                  <a:schemeClr val="tx2"/>
                </a:solidFill>
              </a:defRPr>
            </a:lvl2pPr>
            <a:lvl3pPr>
              <a:buFontTx/>
              <a:buNone/>
              <a:defRPr sz="1200">
                <a:solidFill>
                  <a:schemeClr val="tx2"/>
                </a:solidFill>
              </a:defRPr>
            </a:lvl3pPr>
            <a:lvl4pPr>
              <a:buFontTx/>
              <a:buNone/>
              <a:defRPr sz="1200">
                <a:solidFill>
                  <a:schemeClr val="tx2"/>
                </a:solidFill>
              </a:defRPr>
            </a:lvl4pPr>
            <a:lvl5pPr marL="0" indent="0">
              <a:buFontTx/>
              <a:buNone/>
              <a:defRPr sz="1200">
                <a:solidFill>
                  <a:schemeClr val="tx2"/>
                </a:solidFill>
              </a:defRPr>
            </a:lvl5pPr>
          </a:lstStyle>
          <a:p>
            <a:pPr lvl="0"/>
            <a:r>
              <a:rPr lang="fr-FR"/>
              <a:t>00</a:t>
            </a:r>
          </a:p>
        </p:txBody>
      </p:sp>
      <p:sp>
        <p:nvSpPr>
          <p:cNvPr id="9" name="Espace réservé du texte 7">
            <a:extLst>
              <a:ext uri="{FF2B5EF4-FFF2-40B4-BE49-F238E27FC236}">
                <a16:creationId xmlns:a16="http://schemas.microsoft.com/office/drawing/2014/main" id="{04C9C825-42A7-4CA5-AAA3-718461EAB3F6}"/>
              </a:ext>
            </a:extLst>
          </p:cNvPr>
          <p:cNvSpPr>
            <a:spLocks noGrp="1"/>
          </p:cNvSpPr>
          <p:nvPr>
            <p:ph type="body" sz="quarter" idx="13"/>
          </p:nvPr>
        </p:nvSpPr>
        <p:spPr>
          <a:xfrm>
            <a:off x="1775520" y="3362558"/>
            <a:ext cx="4644516" cy="192360"/>
          </a:xfrm>
        </p:spPr>
        <p:txBody>
          <a:bodyPr>
            <a:spAutoFit/>
          </a:bodyPr>
          <a:lstStyle>
            <a:lvl1pPr>
              <a:spcAft>
                <a:spcPts val="0"/>
              </a:spcAft>
              <a:buFontTx/>
              <a:buNone/>
              <a:defRPr sz="1250">
                <a:solidFill>
                  <a:schemeClr val="tx2"/>
                </a:solidFill>
              </a:defRPr>
            </a:lvl1pPr>
            <a:lvl2pPr>
              <a:buFontTx/>
              <a:buNone/>
              <a:defRPr sz="1200">
                <a:solidFill>
                  <a:schemeClr val="tx2"/>
                </a:solidFill>
              </a:defRPr>
            </a:lvl2pPr>
            <a:lvl3pPr>
              <a:buFontTx/>
              <a:buNone/>
              <a:defRPr sz="1200">
                <a:solidFill>
                  <a:schemeClr val="tx2"/>
                </a:solidFill>
              </a:defRPr>
            </a:lvl3pPr>
            <a:lvl4pPr>
              <a:buFontTx/>
              <a:buNone/>
              <a:defRPr sz="1200">
                <a:solidFill>
                  <a:schemeClr val="tx2"/>
                </a:solidFill>
              </a:defRPr>
            </a:lvl4pPr>
            <a:lvl5pPr marL="0" indent="0">
              <a:buFontTx/>
              <a:buNone/>
              <a:defRPr sz="1200">
                <a:solidFill>
                  <a:schemeClr val="tx2"/>
                </a:solidFill>
              </a:defRPr>
            </a:lvl5pPr>
          </a:lstStyle>
          <a:p>
            <a:pPr lvl="0"/>
            <a:r>
              <a:rPr lang="fr-FR"/>
              <a:t>Cliquez pour modifier les styles du texte du masque</a:t>
            </a:r>
          </a:p>
        </p:txBody>
      </p:sp>
      <p:sp>
        <p:nvSpPr>
          <p:cNvPr id="2" name="Espace réservé de la date 1">
            <a:extLst>
              <a:ext uri="{FF2B5EF4-FFF2-40B4-BE49-F238E27FC236}">
                <a16:creationId xmlns:a16="http://schemas.microsoft.com/office/drawing/2014/main" id="{F62CA9EF-22D9-18FD-4272-B1650683BF04}"/>
              </a:ext>
            </a:extLst>
          </p:cNvPr>
          <p:cNvSpPr>
            <a:spLocks noGrp="1"/>
          </p:cNvSpPr>
          <p:nvPr>
            <p:ph type="dt" sz="half" idx="14"/>
          </p:nvPr>
        </p:nvSpPr>
        <p:spPr/>
        <p:txBody>
          <a:bodyPr/>
          <a:lstStyle/>
          <a:p>
            <a:pPr algn="r"/>
            <a:r>
              <a:rPr lang="fr-FR"/>
              <a:t>TITRE DE LA PRÉSENTATION</a:t>
            </a:r>
          </a:p>
        </p:txBody>
      </p:sp>
    </p:spTree>
    <p:extLst>
      <p:ext uri="{BB962C8B-B14F-4D97-AF65-F5344CB8AC3E}">
        <p14:creationId xmlns:p14="http://schemas.microsoft.com/office/powerpoint/2010/main" val="3448101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5306522" y="859359"/>
            <a:ext cx="1578958" cy="769441"/>
          </a:xfrm>
          <a:effectLst>
            <a:outerShdw dist="25400" dir="5400000" algn="ctr" rotWithShape="0">
              <a:schemeClr val="accent1"/>
            </a:outerShdw>
          </a:effectLst>
        </p:spPr>
        <p:txBody>
          <a:bodyPr bIns="0"/>
          <a:lstStyle>
            <a:lvl1pPr algn="ctr">
              <a:defRPr sz="5000">
                <a:latin typeface="+mj-lt"/>
              </a:defRPr>
            </a:lvl1pPr>
          </a:lstStyle>
          <a:p>
            <a:r>
              <a:rPr lang="fr-FR"/>
              <a:t>TITRE</a:t>
            </a:r>
          </a:p>
        </p:txBody>
      </p:sp>
      <p:sp>
        <p:nvSpPr>
          <p:cNvPr id="7" name="Espace réservé du pied de page 6">
            <a:extLst>
              <a:ext uri="{FF2B5EF4-FFF2-40B4-BE49-F238E27FC236}">
                <a16:creationId xmlns:a16="http://schemas.microsoft.com/office/drawing/2014/main" id="{534D5EC0-CB32-4C0F-B4BF-21BC6C051996}"/>
              </a:ext>
            </a:extLst>
          </p:cNvPr>
          <p:cNvSpPr>
            <a:spLocks noGrp="1"/>
          </p:cNvSpPr>
          <p:nvPr>
            <p:ph type="ftr" sz="quarter" idx="11"/>
          </p:nvPr>
        </p:nvSpPr>
        <p:spPr/>
        <p:txBody>
          <a:bodyPr/>
          <a:lstStyle/>
          <a:p>
            <a:r>
              <a:rPr lang="fr-FR"/>
              <a:t>Classification : internal</a:t>
            </a:r>
          </a:p>
        </p:txBody>
      </p:sp>
      <p:sp>
        <p:nvSpPr>
          <p:cNvPr id="9" name="Espace réservé du texte 7">
            <a:extLst>
              <a:ext uri="{FF2B5EF4-FFF2-40B4-BE49-F238E27FC236}">
                <a16:creationId xmlns:a16="http://schemas.microsoft.com/office/drawing/2014/main" id="{F11232EF-BEF3-4A33-957F-FD1BD27DB64A}"/>
              </a:ext>
            </a:extLst>
          </p:cNvPr>
          <p:cNvSpPr>
            <a:spLocks noGrp="1"/>
          </p:cNvSpPr>
          <p:nvPr>
            <p:ph type="body" sz="quarter" idx="17" hasCustomPrompt="1"/>
          </p:nvPr>
        </p:nvSpPr>
        <p:spPr>
          <a:xfrm>
            <a:off x="1604999" y="3861193"/>
            <a:ext cx="2160000" cy="553998"/>
          </a:xfrm>
        </p:spPr>
        <p:txBody>
          <a:bodyPr/>
          <a:lstStyle>
            <a:lvl1pPr algn="ctr">
              <a:spcAft>
                <a:spcPts val="0"/>
              </a:spcAft>
              <a:buFontTx/>
              <a:buNone/>
              <a:defRPr sz="2200">
                <a:solidFill>
                  <a:schemeClr val="accent4"/>
                </a:solidFill>
                <a:latin typeface="+mn-lt"/>
              </a:defRPr>
            </a:lvl1pPr>
            <a:lvl2pPr algn="ctr">
              <a:buFontTx/>
              <a:buNone/>
              <a:defRPr sz="1400">
                <a:solidFill>
                  <a:schemeClr val="accent4"/>
                </a:solidFill>
                <a:latin typeface="+mn-lt"/>
              </a:defRPr>
            </a:lvl2pPr>
            <a:lvl3pPr algn="ctr">
              <a:buFontTx/>
              <a:buNone/>
              <a:defRPr sz="1200">
                <a:solidFill>
                  <a:schemeClr val="tx2"/>
                </a:solidFill>
              </a:defRPr>
            </a:lvl3pPr>
            <a:lvl4pPr algn="ctr">
              <a:buFontTx/>
              <a:buNone/>
              <a:defRPr sz="1200">
                <a:solidFill>
                  <a:schemeClr val="tx2"/>
                </a:solidFill>
              </a:defRPr>
            </a:lvl4pPr>
            <a:lvl5pPr marL="0" indent="0" algn="ctr">
              <a:buFontTx/>
              <a:buNone/>
              <a:defRPr sz="1200">
                <a:solidFill>
                  <a:schemeClr val="tx2"/>
                </a:solidFill>
              </a:defRPr>
            </a:lvl5pPr>
          </a:lstStyle>
          <a:p>
            <a:pPr lvl="0"/>
            <a:r>
              <a:rPr lang="fr-FR"/>
              <a:t>TITRE</a:t>
            </a:r>
          </a:p>
          <a:p>
            <a:pPr lvl="1"/>
            <a:r>
              <a:rPr lang="fr-FR"/>
              <a:t>Deuxième niveau</a:t>
            </a:r>
          </a:p>
        </p:txBody>
      </p:sp>
      <p:sp>
        <p:nvSpPr>
          <p:cNvPr id="10" name="Espace réservé du texte 7">
            <a:extLst>
              <a:ext uri="{FF2B5EF4-FFF2-40B4-BE49-F238E27FC236}">
                <a16:creationId xmlns:a16="http://schemas.microsoft.com/office/drawing/2014/main" id="{509E0E63-005F-45A4-81F4-E7D0DD333138}"/>
              </a:ext>
            </a:extLst>
          </p:cNvPr>
          <p:cNvSpPr>
            <a:spLocks noGrp="1"/>
          </p:cNvSpPr>
          <p:nvPr>
            <p:ph type="body" sz="quarter" idx="22" hasCustomPrompt="1"/>
          </p:nvPr>
        </p:nvSpPr>
        <p:spPr>
          <a:xfrm>
            <a:off x="2063552" y="2601036"/>
            <a:ext cx="1242895" cy="1152000"/>
          </a:xfrm>
          <a:solidFill>
            <a:schemeClr val="bg1"/>
          </a:solidFill>
          <a:effectLst>
            <a:outerShdw dist="12700" dir="5400000" algn="ctr" rotWithShape="0">
              <a:schemeClr val="accent1"/>
            </a:outerShdw>
          </a:effectLst>
        </p:spPr>
        <p:txBody>
          <a:bodyPr wrap="none">
            <a:noAutofit/>
          </a:bodyPr>
          <a:lstStyle>
            <a:lvl1pPr algn="ctr">
              <a:spcAft>
                <a:spcPts val="0"/>
              </a:spcAft>
              <a:buFontTx/>
              <a:buNone/>
              <a:defRPr sz="8600" b="1">
                <a:ln>
                  <a:solidFill>
                    <a:schemeClr val="accent1"/>
                  </a:solidFill>
                </a:ln>
                <a:noFill/>
                <a:latin typeface="+mj-lt"/>
              </a:defRPr>
            </a:lvl1pPr>
            <a:lvl2pPr>
              <a:buFontTx/>
              <a:buNone/>
              <a:defRPr sz="1200">
                <a:solidFill>
                  <a:schemeClr val="tx2"/>
                </a:solidFill>
              </a:defRPr>
            </a:lvl2pPr>
            <a:lvl3pPr>
              <a:buFontTx/>
              <a:buNone/>
              <a:defRPr sz="1200">
                <a:solidFill>
                  <a:schemeClr val="tx2"/>
                </a:solidFill>
              </a:defRPr>
            </a:lvl3pPr>
            <a:lvl4pPr>
              <a:buFontTx/>
              <a:buNone/>
              <a:defRPr sz="1200">
                <a:solidFill>
                  <a:schemeClr val="tx2"/>
                </a:solidFill>
              </a:defRPr>
            </a:lvl4pPr>
            <a:lvl5pPr marL="0" indent="0">
              <a:buFontTx/>
              <a:buNone/>
              <a:defRPr sz="1200">
                <a:solidFill>
                  <a:schemeClr val="tx2"/>
                </a:solidFill>
              </a:defRPr>
            </a:lvl5pPr>
          </a:lstStyle>
          <a:p>
            <a:pPr lvl="0"/>
            <a:r>
              <a:rPr lang="fr-FR"/>
              <a:t>00</a:t>
            </a:r>
          </a:p>
        </p:txBody>
      </p:sp>
      <p:sp>
        <p:nvSpPr>
          <p:cNvPr id="11" name="Espace réservé du texte 7">
            <a:extLst>
              <a:ext uri="{FF2B5EF4-FFF2-40B4-BE49-F238E27FC236}">
                <a16:creationId xmlns:a16="http://schemas.microsoft.com/office/drawing/2014/main" id="{B62C0B05-D87C-430B-A83A-21F8530E8A35}"/>
              </a:ext>
            </a:extLst>
          </p:cNvPr>
          <p:cNvSpPr>
            <a:spLocks noGrp="1"/>
          </p:cNvSpPr>
          <p:nvPr>
            <p:ph type="body" sz="quarter" idx="23" hasCustomPrompt="1"/>
          </p:nvPr>
        </p:nvSpPr>
        <p:spPr>
          <a:xfrm>
            <a:off x="4328361" y="2601036"/>
            <a:ext cx="1242895" cy="1152000"/>
          </a:xfrm>
          <a:solidFill>
            <a:schemeClr val="bg1"/>
          </a:solidFill>
          <a:effectLst>
            <a:outerShdw dist="12700" dir="5400000" algn="ctr" rotWithShape="0">
              <a:schemeClr val="accent1"/>
            </a:outerShdw>
          </a:effectLst>
        </p:spPr>
        <p:txBody>
          <a:bodyPr wrap="none">
            <a:noAutofit/>
          </a:bodyPr>
          <a:lstStyle>
            <a:lvl1pPr algn="ctr">
              <a:spcAft>
                <a:spcPts val="0"/>
              </a:spcAft>
              <a:buFontTx/>
              <a:buNone/>
              <a:defRPr sz="8600" b="1">
                <a:ln>
                  <a:solidFill>
                    <a:schemeClr val="accent1"/>
                  </a:solidFill>
                </a:ln>
                <a:noFill/>
                <a:latin typeface="+mj-lt"/>
              </a:defRPr>
            </a:lvl1pPr>
            <a:lvl2pPr>
              <a:buFontTx/>
              <a:buNone/>
              <a:defRPr sz="1200">
                <a:solidFill>
                  <a:schemeClr val="tx2"/>
                </a:solidFill>
              </a:defRPr>
            </a:lvl2pPr>
            <a:lvl3pPr>
              <a:buFontTx/>
              <a:buNone/>
              <a:defRPr sz="1200">
                <a:solidFill>
                  <a:schemeClr val="tx2"/>
                </a:solidFill>
              </a:defRPr>
            </a:lvl3pPr>
            <a:lvl4pPr>
              <a:buFontTx/>
              <a:buNone/>
              <a:defRPr sz="1200">
                <a:solidFill>
                  <a:schemeClr val="tx2"/>
                </a:solidFill>
              </a:defRPr>
            </a:lvl4pPr>
            <a:lvl5pPr marL="0" indent="0">
              <a:buFontTx/>
              <a:buNone/>
              <a:defRPr sz="1200">
                <a:solidFill>
                  <a:schemeClr val="tx2"/>
                </a:solidFill>
              </a:defRPr>
            </a:lvl5pPr>
          </a:lstStyle>
          <a:p>
            <a:pPr lvl="0"/>
            <a:r>
              <a:rPr lang="fr-FR"/>
              <a:t>00</a:t>
            </a:r>
          </a:p>
        </p:txBody>
      </p:sp>
      <p:sp>
        <p:nvSpPr>
          <p:cNvPr id="12" name="Espace réservé du texte 7">
            <a:extLst>
              <a:ext uri="{FF2B5EF4-FFF2-40B4-BE49-F238E27FC236}">
                <a16:creationId xmlns:a16="http://schemas.microsoft.com/office/drawing/2014/main" id="{AB2DB2CC-FD9D-47F2-9ADD-9801F2367274}"/>
              </a:ext>
            </a:extLst>
          </p:cNvPr>
          <p:cNvSpPr>
            <a:spLocks noGrp="1"/>
          </p:cNvSpPr>
          <p:nvPr>
            <p:ph type="body" sz="quarter" idx="24" hasCustomPrompt="1"/>
          </p:nvPr>
        </p:nvSpPr>
        <p:spPr>
          <a:xfrm>
            <a:off x="6593170" y="2601036"/>
            <a:ext cx="1242895" cy="1152000"/>
          </a:xfrm>
          <a:solidFill>
            <a:schemeClr val="bg1"/>
          </a:solidFill>
          <a:effectLst>
            <a:outerShdw dist="12700" dir="5400000" algn="ctr" rotWithShape="0">
              <a:schemeClr val="accent1"/>
            </a:outerShdw>
          </a:effectLst>
        </p:spPr>
        <p:txBody>
          <a:bodyPr wrap="none">
            <a:noAutofit/>
          </a:bodyPr>
          <a:lstStyle>
            <a:lvl1pPr algn="ctr">
              <a:spcAft>
                <a:spcPts val="0"/>
              </a:spcAft>
              <a:buFontTx/>
              <a:buNone/>
              <a:defRPr sz="8600" b="1">
                <a:ln>
                  <a:solidFill>
                    <a:schemeClr val="accent1"/>
                  </a:solidFill>
                </a:ln>
                <a:noFill/>
                <a:latin typeface="+mj-lt"/>
              </a:defRPr>
            </a:lvl1pPr>
            <a:lvl2pPr>
              <a:buFontTx/>
              <a:buNone/>
              <a:defRPr sz="1200">
                <a:solidFill>
                  <a:schemeClr val="tx2"/>
                </a:solidFill>
              </a:defRPr>
            </a:lvl2pPr>
            <a:lvl3pPr>
              <a:buFontTx/>
              <a:buNone/>
              <a:defRPr sz="1200">
                <a:solidFill>
                  <a:schemeClr val="tx2"/>
                </a:solidFill>
              </a:defRPr>
            </a:lvl3pPr>
            <a:lvl4pPr>
              <a:buFontTx/>
              <a:buNone/>
              <a:defRPr sz="1200">
                <a:solidFill>
                  <a:schemeClr val="tx2"/>
                </a:solidFill>
              </a:defRPr>
            </a:lvl4pPr>
            <a:lvl5pPr marL="0" indent="0">
              <a:buFontTx/>
              <a:buNone/>
              <a:defRPr sz="1200">
                <a:solidFill>
                  <a:schemeClr val="tx2"/>
                </a:solidFill>
              </a:defRPr>
            </a:lvl5pPr>
          </a:lstStyle>
          <a:p>
            <a:pPr lvl="0"/>
            <a:r>
              <a:rPr lang="fr-FR"/>
              <a:t>00</a:t>
            </a:r>
          </a:p>
        </p:txBody>
      </p:sp>
      <p:sp>
        <p:nvSpPr>
          <p:cNvPr id="13" name="Espace réservé du texte 7">
            <a:extLst>
              <a:ext uri="{FF2B5EF4-FFF2-40B4-BE49-F238E27FC236}">
                <a16:creationId xmlns:a16="http://schemas.microsoft.com/office/drawing/2014/main" id="{12F72541-353F-4382-98AB-4CA52BC82D19}"/>
              </a:ext>
            </a:extLst>
          </p:cNvPr>
          <p:cNvSpPr>
            <a:spLocks noGrp="1"/>
          </p:cNvSpPr>
          <p:nvPr>
            <p:ph type="body" sz="quarter" idx="25" hasCustomPrompt="1"/>
          </p:nvPr>
        </p:nvSpPr>
        <p:spPr>
          <a:xfrm>
            <a:off x="8857980" y="2601036"/>
            <a:ext cx="1242895" cy="1152000"/>
          </a:xfrm>
          <a:solidFill>
            <a:schemeClr val="bg1"/>
          </a:solidFill>
          <a:effectLst>
            <a:outerShdw dist="12700" dir="5400000" algn="ctr" rotWithShape="0">
              <a:schemeClr val="accent1"/>
            </a:outerShdw>
          </a:effectLst>
        </p:spPr>
        <p:txBody>
          <a:bodyPr wrap="none">
            <a:noAutofit/>
          </a:bodyPr>
          <a:lstStyle>
            <a:lvl1pPr algn="ctr">
              <a:spcAft>
                <a:spcPts val="0"/>
              </a:spcAft>
              <a:buFontTx/>
              <a:buNone/>
              <a:defRPr sz="8600" b="1">
                <a:ln>
                  <a:solidFill>
                    <a:schemeClr val="accent1"/>
                  </a:solidFill>
                </a:ln>
                <a:noFill/>
                <a:latin typeface="+mj-lt"/>
              </a:defRPr>
            </a:lvl1pPr>
            <a:lvl2pPr>
              <a:buFontTx/>
              <a:buNone/>
              <a:defRPr sz="1200">
                <a:solidFill>
                  <a:schemeClr val="tx2"/>
                </a:solidFill>
              </a:defRPr>
            </a:lvl2pPr>
            <a:lvl3pPr>
              <a:buFontTx/>
              <a:buNone/>
              <a:defRPr sz="1200">
                <a:solidFill>
                  <a:schemeClr val="tx2"/>
                </a:solidFill>
              </a:defRPr>
            </a:lvl3pPr>
            <a:lvl4pPr>
              <a:buFontTx/>
              <a:buNone/>
              <a:defRPr sz="1200">
                <a:solidFill>
                  <a:schemeClr val="tx2"/>
                </a:solidFill>
              </a:defRPr>
            </a:lvl4pPr>
            <a:lvl5pPr marL="0" indent="0">
              <a:buFontTx/>
              <a:buNone/>
              <a:defRPr sz="1200">
                <a:solidFill>
                  <a:schemeClr val="tx2"/>
                </a:solidFill>
              </a:defRPr>
            </a:lvl5pPr>
          </a:lstStyle>
          <a:p>
            <a:pPr lvl="0"/>
            <a:r>
              <a:rPr lang="fr-FR"/>
              <a:t>00</a:t>
            </a:r>
          </a:p>
        </p:txBody>
      </p:sp>
      <p:sp>
        <p:nvSpPr>
          <p:cNvPr id="14" name="Espace réservé du texte 7">
            <a:extLst>
              <a:ext uri="{FF2B5EF4-FFF2-40B4-BE49-F238E27FC236}">
                <a16:creationId xmlns:a16="http://schemas.microsoft.com/office/drawing/2014/main" id="{56AF266C-D601-454C-9866-C4192EBE2F5E}"/>
              </a:ext>
            </a:extLst>
          </p:cNvPr>
          <p:cNvSpPr>
            <a:spLocks noGrp="1"/>
          </p:cNvSpPr>
          <p:nvPr>
            <p:ph type="body" sz="quarter" idx="26" hasCustomPrompt="1"/>
          </p:nvPr>
        </p:nvSpPr>
        <p:spPr>
          <a:xfrm>
            <a:off x="3873251" y="3861193"/>
            <a:ext cx="2160000" cy="553998"/>
          </a:xfrm>
        </p:spPr>
        <p:txBody>
          <a:bodyPr/>
          <a:lstStyle>
            <a:lvl1pPr algn="ctr">
              <a:spcAft>
                <a:spcPts val="0"/>
              </a:spcAft>
              <a:buFontTx/>
              <a:buNone/>
              <a:defRPr sz="2200">
                <a:solidFill>
                  <a:schemeClr val="accent4"/>
                </a:solidFill>
                <a:latin typeface="+mn-lt"/>
              </a:defRPr>
            </a:lvl1pPr>
            <a:lvl2pPr algn="ctr">
              <a:buFontTx/>
              <a:buNone/>
              <a:defRPr sz="1400">
                <a:solidFill>
                  <a:schemeClr val="accent4"/>
                </a:solidFill>
                <a:latin typeface="+mn-lt"/>
              </a:defRPr>
            </a:lvl2pPr>
            <a:lvl3pPr algn="ctr">
              <a:buFontTx/>
              <a:buNone/>
              <a:defRPr sz="1200">
                <a:solidFill>
                  <a:schemeClr val="tx2"/>
                </a:solidFill>
              </a:defRPr>
            </a:lvl3pPr>
            <a:lvl4pPr algn="ctr">
              <a:buFontTx/>
              <a:buNone/>
              <a:defRPr sz="1200">
                <a:solidFill>
                  <a:schemeClr val="tx2"/>
                </a:solidFill>
              </a:defRPr>
            </a:lvl4pPr>
            <a:lvl5pPr marL="0" indent="0" algn="ctr">
              <a:buFontTx/>
              <a:buNone/>
              <a:defRPr sz="1200">
                <a:solidFill>
                  <a:schemeClr val="tx2"/>
                </a:solidFill>
              </a:defRPr>
            </a:lvl5pPr>
          </a:lstStyle>
          <a:p>
            <a:pPr lvl="0"/>
            <a:r>
              <a:rPr lang="fr-FR"/>
              <a:t>TITRE</a:t>
            </a:r>
          </a:p>
          <a:p>
            <a:pPr lvl="1"/>
            <a:r>
              <a:rPr lang="fr-FR"/>
              <a:t>Deuxième niveau</a:t>
            </a:r>
          </a:p>
        </p:txBody>
      </p:sp>
      <p:sp>
        <p:nvSpPr>
          <p:cNvPr id="15" name="Espace réservé du texte 7">
            <a:extLst>
              <a:ext uri="{FF2B5EF4-FFF2-40B4-BE49-F238E27FC236}">
                <a16:creationId xmlns:a16="http://schemas.microsoft.com/office/drawing/2014/main" id="{5170C42E-2306-488B-A5F8-87ED8682DEE5}"/>
              </a:ext>
            </a:extLst>
          </p:cNvPr>
          <p:cNvSpPr>
            <a:spLocks noGrp="1"/>
          </p:cNvSpPr>
          <p:nvPr>
            <p:ph type="body" sz="quarter" idx="27" hasCustomPrompt="1"/>
          </p:nvPr>
        </p:nvSpPr>
        <p:spPr>
          <a:xfrm>
            <a:off x="6141503" y="3861193"/>
            <a:ext cx="2160000" cy="553998"/>
          </a:xfrm>
        </p:spPr>
        <p:txBody>
          <a:bodyPr/>
          <a:lstStyle>
            <a:lvl1pPr algn="ctr">
              <a:spcAft>
                <a:spcPts val="0"/>
              </a:spcAft>
              <a:buFontTx/>
              <a:buNone/>
              <a:defRPr sz="2200">
                <a:solidFill>
                  <a:schemeClr val="accent4"/>
                </a:solidFill>
                <a:latin typeface="+mn-lt"/>
              </a:defRPr>
            </a:lvl1pPr>
            <a:lvl2pPr algn="ctr">
              <a:buFontTx/>
              <a:buNone/>
              <a:defRPr sz="1400">
                <a:solidFill>
                  <a:schemeClr val="accent4"/>
                </a:solidFill>
                <a:latin typeface="+mn-lt"/>
              </a:defRPr>
            </a:lvl2pPr>
            <a:lvl3pPr algn="ctr">
              <a:buFontTx/>
              <a:buNone/>
              <a:defRPr sz="1200">
                <a:solidFill>
                  <a:schemeClr val="tx2"/>
                </a:solidFill>
              </a:defRPr>
            </a:lvl3pPr>
            <a:lvl4pPr algn="ctr">
              <a:buFontTx/>
              <a:buNone/>
              <a:defRPr sz="1200">
                <a:solidFill>
                  <a:schemeClr val="tx2"/>
                </a:solidFill>
              </a:defRPr>
            </a:lvl4pPr>
            <a:lvl5pPr marL="0" indent="0" algn="ctr">
              <a:buFontTx/>
              <a:buNone/>
              <a:defRPr sz="1200">
                <a:solidFill>
                  <a:schemeClr val="tx2"/>
                </a:solidFill>
              </a:defRPr>
            </a:lvl5pPr>
          </a:lstStyle>
          <a:p>
            <a:pPr lvl="0"/>
            <a:r>
              <a:rPr lang="fr-FR"/>
              <a:t>TITRE</a:t>
            </a:r>
          </a:p>
          <a:p>
            <a:pPr lvl="1"/>
            <a:r>
              <a:rPr lang="fr-FR"/>
              <a:t>Deuxième niveau</a:t>
            </a:r>
          </a:p>
        </p:txBody>
      </p:sp>
      <p:sp>
        <p:nvSpPr>
          <p:cNvPr id="16" name="Espace réservé du texte 7">
            <a:extLst>
              <a:ext uri="{FF2B5EF4-FFF2-40B4-BE49-F238E27FC236}">
                <a16:creationId xmlns:a16="http://schemas.microsoft.com/office/drawing/2014/main" id="{37204188-BD55-4A25-9E3C-F9527F248767}"/>
              </a:ext>
            </a:extLst>
          </p:cNvPr>
          <p:cNvSpPr>
            <a:spLocks noGrp="1"/>
          </p:cNvSpPr>
          <p:nvPr>
            <p:ph type="body" sz="quarter" idx="28" hasCustomPrompt="1"/>
          </p:nvPr>
        </p:nvSpPr>
        <p:spPr>
          <a:xfrm>
            <a:off x="8409755" y="3861193"/>
            <a:ext cx="2160000" cy="553998"/>
          </a:xfrm>
        </p:spPr>
        <p:txBody>
          <a:bodyPr/>
          <a:lstStyle>
            <a:lvl1pPr algn="ctr">
              <a:spcAft>
                <a:spcPts val="0"/>
              </a:spcAft>
              <a:buFontTx/>
              <a:buNone/>
              <a:defRPr sz="2200">
                <a:solidFill>
                  <a:schemeClr val="accent4"/>
                </a:solidFill>
                <a:latin typeface="+mn-lt"/>
              </a:defRPr>
            </a:lvl1pPr>
            <a:lvl2pPr algn="ctr">
              <a:buFontTx/>
              <a:buNone/>
              <a:defRPr sz="1400">
                <a:solidFill>
                  <a:schemeClr val="accent4"/>
                </a:solidFill>
                <a:latin typeface="+mn-lt"/>
              </a:defRPr>
            </a:lvl2pPr>
            <a:lvl3pPr algn="ctr">
              <a:buFontTx/>
              <a:buNone/>
              <a:defRPr sz="1200">
                <a:solidFill>
                  <a:schemeClr val="tx2"/>
                </a:solidFill>
              </a:defRPr>
            </a:lvl3pPr>
            <a:lvl4pPr algn="ctr">
              <a:buFontTx/>
              <a:buNone/>
              <a:defRPr sz="1200">
                <a:solidFill>
                  <a:schemeClr val="tx2"/>
                </a:solidFill>
              </a:defRPr>
            </a:lvl4pPr>
            <a:lvl5pPr marL="0" indent="0" algn="ctr">
              <a:buFontTx/>
              <a:buNone/>
              <a:defRPr sz="1200">
                <a:solidFill>
                  <a:schemeClr val="tx2"/>
                </a:solidFill>
              </a:defRPr>
            </a:lvl5pPr>
          </a:lstStyle>
          <a:p>
            <a:pPr lvl="0"/>
            <a:r>
              <a:rPr lang="fr-FR"/>
              <a:t>TITRE</a:t>
            </a:r>
          </a:p>
          <a:p>
            <a:pPr lvl="1"/>
            <a:r>
              <a:rPr lang="fr-FR"/>
              <a:t>Deuxième niveau</a:t>
            </a:r>
          </a:p>
        </p:txBody>
      </p:sp>
      <p:sp>
        <p:nvSpPr>
          <p:cNvPr id="3" name="Espace réservé de la date 2">
            <a:extLst>
              <a:ext uri="{FF2B5EF4-FFF2-40B4-BE49-F238E27FC236}">
                <a16:creationId xmlns:a16="http://schemas.microsoft.com/office/drawing/2014/main" id="{70615C05-FCB0-9EB9-6D2C-E461BD1A7FAF}"/>
              </a:ext>
            </a:extLst>
          </p:cNvPr>
          <p:cNvSpPr>
            <a:spLocks noGrp="1"/>
          </p:cNvSpPr>
          <p:nvPr>
            <p:ph type="dt" sz="half" idx="29"/>
          </p:nvPr>
        </p:nvSpPr>
        <p:spPr/>
        <p:txBody>
          <a:bodyPr/>
          <a:lstStyle/>
          <a:p>
            <a:pPr algn="r"/>
            <a:r>
              <a:rPr lang="fr-FR"/>
              <a:t>TITRE DE LA PRÉSENTATION</a:t>
            </a:r>
          </a:p>
        </p:txBody>
      </p:sp>
    </p:spTree>
    <p:extLst>
      <p:ext uri="{BB962C8B-B14F-4D97-AF65-F5344CB8AC3E}">
        <p14:creationId xmlns:p14="http://schemas.microsoft.com/office/powerpoint/2010/main" val="577588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e + Étoiles">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Espace réservé de la date 8">
            <a:extLst>
              <a:ext uri="{FF2B5EF4-FFF2-40B4-BE49-F238E27FC236}">
                <a16:creationId xmlns:a16="http://schemas.microsoft.com/office/drawing/2014/main" id="{295683B3-8A69-49FA-A508-B31A39FBBF82}"/>
              </a:ext>
            </a:extLst>
          </p:cNvPr>
          <p:cNvSpPr>
            <a:spLocks noGrp="1"/>
          </p:cNvSpPr>
          <p:nvPr>
            <p:ph type="dt" sz="half" idx="14"/>
          </p:nvPr>
        </p:nvSpPr>
        <p:spPr/>
        <p:txBody>
          <a:bodyPr/>
          <a:lstStyle/>
          <a:p>
            <a:pPr algn="r"/>
            <a:r>
              <a:rPr lang="fr-FR"/>
              <a:t>TITRE DE LA PRÉSENTATION</a:t>
            </a:r>
          </a:p>
        </p:txBody>
      </p:sp>
      <p:sp>
        <p:nvSpPr>
          <p:cNvPr id="10" name="Espace réservé du pied de page 9">
            <a:extLst>
              <a:ext uri="{FF2B5EF4-FFF2-40B4-BE49-F238E27FC236}">
                <a16:creationId xmlns:a16="http://schemas.microsoft.com/office/drawing/2014/main" id="{67398476-D927-42CF-8EA0-FFE70734F852}"/>
              </a:ext>
            </a:extLst>
          </p:cNvPr>
          <p:cNvSpPr>
            <a:spLocks noGrp="1"/>
          </p:cNvSpPr>
          <p:nvPr>
            <p:ph type="ftr" sz="quarter" idx="15"/>
          </p:nvPr>
        </p:nvSpPr>
        <p:spPr/>
        <p:txBody>
          <a:bodyPr/>
          <a:lstStyle/>
          <a:p>
            <a:r>
              <a:rPr lang="fr-FR"/>
              <a:t>Classification : internal</a:t>
            </a:r>
          </a:p>
        </p:txBody>
      </p:sp>
      <p:sp>
        <p:nvSpPr>
          <p:cNvPr id="11" name="Espace réservé du texte 7">
            <a:extLst>
              <a:ext uri="{FF2B5EF4-FFF2-40B4-BE49-F238E27FC236}">
                <a16:creationId xmlns:a16="http://schemas.microsoft.com/office/drawing/2014/main" id="{18369747-2D3B-4D6B-A3DC-6651A1887A33}"/>
              </a:ext>
            </a:extLst>
          </p:cNvPr>
          <p:cNvSpPr>
            <a:spLocks noGrp="1"/>
          </p:cNvSpPr>
          <p:nvPr>
            <p:ph type="body" sz="quarter" idx="12"/>
          </p:nvPr>
        </p:nvSpPr>
        <p:spPr>
          <a:xfrm>
            <a:off x="839788" y="872716"/>
            <a:ext cx="8784604" cy="184666"/>
          </a:xfrm>
        </p:spPr>
        <p:txBody>
          <a:bodyPr/>
          <a:lstStyle>
            <a:lvl1pPr>
              <a:spcBef>
                <a:spcPts val="2400"/>
              </a:spcBef>
              <a:spcAft>
                <a:spcPts val="0"/>
              </a:spcAft>
              <a:buFontTx/>
              <a:buNone/>
              <a:defRPr sz="1200">
                <a:solidFill>
                  <a:schemeClr val="tx2"/>
                </a:solidFill>
              </a:defRPr>
            </a:lvl1pPr>
            <a:lvl2pPr>
              <a:buFontTx/>
              <a:buNone/>
              <a:defRPr sz="1200">
                <a:solidFill>
                  <a:schemeClr val="tx2"/>
                </a:solidFill>
              </a:defRPr>
            </a:lvl2pPr>
            <a:lvl3pPr>
              <a:buFontTx/>
              <a:buNone/>
              <a:defRPr sz="1200">
                <a:solidFill>
                  <a:schemeClr val="tx2"/>
                </a:solidFill>
              </a:defRPr>
            </a:lvl3pPr>
            <a:lvl4pPr>
              <a:buFontTx/>
              <a:buNone/>
              <a:defRPr sz="1200">
                <a:solidFill>
                  <a:schemeClr val="tx2"/>
                </a:solidFill>
              </a:defRPr>
            </a:lvl4pPr>
            <a:lvl5pPr marL="0" indent="0">
              <a:buFontTx/>
              <a:buNone/>
              <a:defRPr sz="1200">
                <a:solidFill>
                  <a:schemeClr val="tx2"/>
                </a:solidFill>
              </a:defRPr>
            </a:lvl5pPr>
          </a:lstStyle>
          <a:p>
            <a:pPr lvl="0"/>
            <a:r>
              <a:rPr lang="fr-FR"/>
              <a:t>Cliquez pour modifier les styles du texte du masque</a:t>
            </a:r>
          </a:p>
        </p:txBody>
      </p:sp>
    </p:spTree>
    <p:extLst>
      <p:ext uri="{BB962C8B-B14F-4D97-AF65-F5344CB8AC3E}">
        <p14:creationId xmlns:p14="http://schemas.microsoft.com/office/powerpoint/2010/main" val="1483557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e en retrait">
    <p:bg>
      <p:bgPr>
        <a:solidFill>
          <a:schemeClr val="bg1"/>
        </a:solidFill>
        <a:effectLst/>
      </p:bgPr>
    </p:bg>
    <p:spTree>
      <p:nvGrpSpPr>
        <p:cNvPr id="1" name=""/>
        <p:cNvGrpSpPr/>
        <p:nvPr/>
      </p:nvGrpSpPr>
      <p:grpSpPr>
        <a:xfrm>
          <a:off x="0" y="0"/>
          <a:ext cx="0" cy="0"/>
          <a:chOff x="0" y="0"/>
          <a:chExt cx="0" cy="0"/>
        </a:xfrm>
      </p:grpSpPr>
      <p:sp>
        <p:nvSpPr>
          <p:cNvPr id="9" name="Espace réservé de la date 8">
            <a:extLst>
              <a:ext uri="{FF2B5EF4-FFF2-40B4-BE49-F238E27FC236}">
                <a16:creationId xmlns:a16="http://schemas.microsoft.com/office/drawing/2014/main" id="{295683B3-8A69-49FA-A508-B31A39FBBF82}"/>
              </a:ext>
            </a:extLst>
          </p:cNvPr>
          <p:cNvSpPr>
            <a:spLocks noGrp="1"/>
          </p:cNvSpPr>
          <p:nvPr>
            <p:ph type="dt" sz="half" idx="14"/>
          </p:nvPr>
        </p:nvSpPr>
        <p:spPr/>
        <p:txBody>
          <a:bodyPr/>
          <a:lstStyle/>
          <a:p>
            <a:pPr algn="r"/>
            <a:r>
              <a:rPr lang="fr-FR"/>
              <a:t>TITRE DE LA PRÉSENTATION</a:t>
            </a:r>
          </a:p>
        </p:txBody>
      </p:sp>
      <p:sp>
        <p:nvSpPr>
          <p:cNvPr id="10" name="Espace réservé du pied de page 9">
            <a:extLst>
              <a:ext uri="{FF2B5EF4-FFF2-40B4-BE49-F238E27FC236}">
                <a16:creationId xmlns:a16="http://schemas.microsoft.com/office/drawing/2014/main" id="{67398476-D927-42CF-8EA0-FFE70734F852}"/>
              </a:ext>
            </a:extLst>
          </p:cNvPr>
          <p:cNvSpPr>
            <a:spLocks noGrp="1"/>
          </p:cNvSpPr>
          <p:nvPr>
            <p:ph type="ftr" sz="quarter" idx="15"/>
          </p:nvPr>
        </p:nvSpPr>
        <p:spPr/>
        <p:txBody>
          <a:bodyPr/>
          <a:lstStyle/>
          <a:p>
            <a:r>
              <a:rPr lang="fr-FR"/>
              <a:t>Classification : internal</a:t>
            </a:r>
          </a:p>
        </p:txBody>
      </p:sp>
      <p:sp>
        <p:nvSpPr>
          <p:cNvPr id="11" name="Espace réservé du texte 7">
            <a:extLst>
              <a:ext uri="{FF2B5EF4-FFF2-40B4-BE49-F238E27FC236}">
                <a16:creationId xmlns:a16="http://schemas.microsoft.com/office/drawing/2014/main" id="{18369747-2D3B-4D6B-A3DC-6651A1887A33}"/>
              </a:ext>
            </a:extLst>
          </p:cNvPr>
          <p:cNvSpPr>
            <a:spLocks noGrp="1"/>
          </p:cNvSpPr>
          <p:nvPr>
            <p:ph type="body" sz="quarter" idx="12"/>
          </p:nvPr>
        </p:nvSpPr>
        <p:spPr>
          <a:xfrm>
            <a:off x="2315580" y="980728"/>
            <a:ext cx="7560000" cy="184666"/>
          </a:xfrm>
        </p:spPr>
        <p:txBody>
          <a:bodyPr/>
          <a:lstStyle>
            <a:lvl1pPr>
              <a:spcBef>
                <a:spcPts val="2400"/>
              </a:spcBef>
              <a:spcAft>
                <a:spcPts val="0"/>
              </a:spcAft>
              <a:buFontTx/>
              <a:buNone/>
              <a:defRPr sz="1200">
                <a:solidFill>
                  <a:schemeClr val="tx2"/>
                </a:solidFill>
              </a:defRPr>
            </a:lvl1pPr>
            <a:lvl2pPr>
              <a:buFontTx/>
              <a:buNone/>
              <a:defRPr sz="1200">
                <a:solidFill>
                  <a:schemeClr val="tx2"/>
                </a:solidFill>
              </a:defRPr>
            </a:lvl2pPr>
            <a:lvl3pPr>
              <a:buFontTx/>
              <a:buNone/>
              <a:defRPr sz="1200">
                <a:solidFill>
                  <a:schemeClr val="tx2"/>
                </a:solidFill>
              </a:defRPr>
            </a:lvl3pPr>
            <a:lvl4pPr>
              <a:buFontTx/>
              <a:buNone/>
              <a:defRPr sz="1200">
                <a:solidFill>
                  <a:schemeClr val="tx2"/>
                </a:solidFill>
              </a:defRPr>
            </a:lvl4pPr>
            <a:lvl5pPr marL="0" indent="0">
              <a:buFontTx/>
              <a:buNone/>
              <a:defRPr sz="1200">
                <a:solidFill>
                  <a:schemeClr val="tx2"/>
                </a:solidFill>
              </a:defRPr>
            </a:lvl5pPr>
          </a:lstStyle>
          <a:p>
            <a:pPr lvl="0"/>
            <a:r>
              <a:rPr lang="fr-FR"/>
              <a:t>Cliquez pour modifier les styles du texte du masque</a:t>
            </a:r>
          </a:p>
        </p:txBody>
      </p:sp>
    </p:spTree>
    <p:extLst>
      <p:ext uri="{BB962C8B-B14F-4D97-AF65-F5344CB8AC3E}">
        <p14:creationId xmlns:p14="http://schemas.microsoft.com/office/powerpoint/2010/main" val="2210895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e + Visue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8" name="Espace réservé du texte 7">
            <a:extLst>
              <a:ext uri="{FF2B5EF4-FFF2-40B4-BE49-F238E27FC236}">
                <a16:creationId xmlns:a16="http://schemas.microsoft.com/office/drawing/2014/main" id="{13D8F2F4-FFC3-4AF3-B8EF-0BCE1EA1B3E7}"/>
              </a:ext>
            </a:extLst>
          </p:cNvPr>
          <p:cNvSpPr>
            <a:spLocks noGrp="1"/>
          </p:cNvSpPr>
          <p:nvPr>
            <p:ph type="body" sz="quarter" idx="13"/>
          </p:nvPr>
        </p:nvSpPr>
        <p:spPr>
          <a:xfrm>
            <a:off x="1127448" y="1557338"/>
            <a:ext cx="6480000" cy="607859"/>
          </a:xfrm>
        </p:spPr>
        <p:txBody>
          <a:bodyPr/>
          <a:lstStyle>
            <a:lvl1pPr>
              <a:spcBef>
                <a:spcPts val="1200"/>
              </a:spcBef>
              <a:defRPr sz="1700" cap="all" baseline="0">
                <a:latin typeface="+mj-lt"/>
              </a:defRPr>
            </a:lvl1pPr>
            <a:lvl2pPr>
              <a:defRPr sz="1250"/>
            </a:lvl2pPr>
            <a:lvl3pPr>
              <a:defRPr sz="1250">
                <a:solidFill>
                  <a:schemeClr val="tx2"/>
                </a:solidFill>
              </a:defRPr>
            </a:lvl3pPr>
            <a:lvl4pPr>
              <a:defRPr sz="1250"/>
            </a:lvl4pPr>
            <a:lvl5pPr marL="0" indent="0">
              <a:buFontTx/>
              <a:buNone/>
              <a:defRPr sz="1250"/>
            </a:lvl5pPr>
          </a:lstStyle>
          <a:p>
            <a:pPr lvl="0"/>
            <a:r>
              <a:rPr lang="fr-FR"/>
              <a:t>Cliquez pour modifier les styles du texte du masque</a:t>
            </a:r>
          </a:p>
          <a:p>
            <a:pPr lvl="1"/>
            <a:r>
              <a:rPr lang="fr-FR"/>
              <a:t>Deuxième niveau</a:t>
            </a:r>
          </a:p>
        </p:txBody>
      </p:sp>
      <p:sp>
        <p:nvSpPr>
          <p:cNvPr id="9" name="Espace réservé de la date 8">
            <a:extLst>
              <a:ext uri="{FF2B5EF4-FFF2-40B4-BE49-F238E27FC236}">
                <a16:creationId xmlns:a16="http://schemas.microsoft.com/office/drawing/2014/main" id="{295683B3-8A69-49FA-A508-B31A39FBBF82}"/>
              </a:ext>
            </a:extLst>
          </p:cNvPr>
          <p:cNvSpPr>
            <a:spLocks noGrp="1"/>
          </p:cNvSpPr>
          <p:nvPr>
            <p:ph type="dt" sz="half" idx="14"/>
          </p:nvPr>
        </p:nvSpPr>
        <p:spPr/>
        <p:txBody>
          <a:bodyPr/>
          <a:lstStyle/>
          <a:p>
            <a:pPr algn="r"/>
            <a:r>
              <a:rPr lang="fr-FR"/>
              <a:t>TITRE DE LA PRÉSENTATION</a:t>
            </a:r>
          </a:p>
        </p:txBody>
      </p:sp>
      <p:sp>
        <p:nvSpPr>
          <p:cNvPr id="10" name="Espace réservé du pied de page 9">
            <a:extLst>
              <a:ext uri="{FF2B5EF4-FFF2-40B4-BE49-F238E27FC236}">
                <a16:creationId xmlns:a16="http://schemas.microsoft.com/office/drawing/2014/main" id="{67398476-D927-42CF-8EA0-FFE70734F852}"/>
              </a:ext>
            </a:extLst>
          </p:cNvPr>
          <p:cNvSpPr>
            <a:spLocks noGrp="1"/>
          </p:cNvSpPr>
          <p:nvPr>
            <p:ph type="ftr" sz="quarter" idx="15"/>
          </p:nvPr>
        </p:nvSpPr>
        <p:spPr/>
        <p:txBody>
          <a:bodyPr/>
          <a:lstStyle/>
          <a:p>
            <a:r>
              <a:rPr lang="fr-FR"/>
              <a:t>Classification : internal</a:t>
            </a:r>
          </a:p>
        </p:txBody>
      </p:sp>
      <p:sp>
        <p:nvSpPr>
          <p:cNvPr id="19" name="Espace réservé pour une image  18">
            <a:extLst>
              <a:ext uri="{FF2B5EF4-FFF2-40B4-BE49-F238E27FC236}">
                <a16:creationId xmlns:a16="http://schemas.microsoft.com/office/drawing/2014/main" id="{90ED3312-2570-4E2D-9D55-853547E2CCB9}"/>
              </a:ext>
            </a:extLst>
          </p:cNvPr>
          <p:cNvSpPr>
            <a:spLocks noGrp="1"/>
          </p:cNvSpPr>
          <p:nvPr>
            <p:ph type="pic" sz="quarter" idx="17"/>
          </p:nvPr>
        </p:nvSpPr>
        <p:spPr>
          <a:xfrm>
            <a:off x="7944000" y="0"/>
            <a:ext cx="4248000" cy="6022800"/>
          </a:xfrm>
          <a:custGeom>
            <a:avLst/>
            <a:gdLst>
              <a:gd name="connsiteX0" fmla="*/ 0 w 4248000"/>
              <a:gd name="connsiteY0" fmla="*/ 0 h 6012000"/>
              <a:gd name="connsiteX1" fmla="*/ 4248000 w 4248000"/>
              <a:gd name="connsiteY1" fmla="*/ 0 h 6012000"/>
              <a:gd name="connsiteX2" fmla="*/ 4248000 w 4248000"/>
              <a:gd name="connsiteY2" fmla="*/ 6012000 h 6012000"/>
              <a:gd name="connsiteX3" fmla="*/ 0 w 4248000"/>
              <a:gd name="connsiteY3" fmla="*/ 6012000 h 6012000"/>
              <a:gd name="connsiteX4" fmla="*/ 0 w 4248000"/>
              <a:gd name="connsiteY4" fmla="*/ 5589588 h 6012000"/>
              <a:gd name="connsiteX5" fmla="*/ 828000 w 4248000"/>
              <a:gd name="connsiteY5" fmla="*/ 5589588 h 6012000"/>
              <a:gd name="connsiteX6" fmla="*/ 828000 w 4248000"/>
              <a:gd name="connsiteY6" fmla="*/ 423000 h 6012000"/>
              <a:gd name="connsiteX7" fmla="*/ 0 w 4248000"/>
              <a:gd name="connsiteY7" fmla="*/ 423000 h 60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8000" h="6012000">
                <a:moveTo>
                  <a:pt x="0" y="0"/>
                </a:moveTo>
                <a:lnTo>
                  <a:pt x="4248000" y="0"/>
                </a:lnTo>
                <a:lnTo>
                  <a:pt x="4248000" y="6012000"/>
                </a:lnTo>
                <a:lnTo>
                  <a:pt x="0" y="6012000"/>
                </a:lnTo>
                <a:lnTo>
                  <a:pt x="0" y="5589588"/>
                </a:lnTo>
                <a:lnTo>
                  <a:pt x="828000" y="5589588"/>
                </a:lnTo>
                <a:lnTo>
                  <a:pt x="828000" y="423000"/>
                </a:lnTo>
                <a:lnTo>
                  <a:pt x="0" y="423000"/>
                </a:lnTo>
                <a:close/>
              </a:path>
            </a:pathLst>
          </a:custGeom>
          <a:pattFill prst="openDmnd">
            <a:fgClr>
              <a:schemeClr val="bg2">
                <a:lumMod val="20000"/>
                <a:lumOff val="80000"/>
              </a:schemeClr>
            </a:fgClr>
            <a:bgClr>
              <a:schemeClr val="bg1"/>
            </a:bgClr>
          </a:pattFill>
          <a:ln>
            <a:noFill/>
          </a:ln>
          <a:effectLst/>
        </p:spPr>
        <p:txBody>
          <a:bodyPr wrap="square" anchor="ctr">
            <a:noAutofit/>
          </a:bodyPr>
          <a:lstStyle>
            <a:lvl1pPr algn="ctr">
              <a:defRPr sz="1200">
                <a:solidFill>
                  <a:schemeClr val="tx1"/>
                </a:solidFill>
              </a:defRPr>
            </a:lvl1pPr>
          </a:lstStyle>
          <a:p>
            <a:r>
              <a:rPr lang="fr-FR"/>
              <a:t>Cliquez sur l'icône pour ajouter une image</a:t>
            </a:r>
          </a:p>
        </p:txBody>
      </p:sp>
      <p:cxnSp>
        <p:nvCxnSpPr>
          <p:cNvPr id="21" name="Connecteur droit 20">
            <a:extLst>
              <a:ext uri="{FF2B5EF4-FFF2-40B4-BE49-F238E27FC236}">
                <a16:creationId xmlns:a16="http://schemas.microsoft.com/office/drawing/2014/main" id="{A73EEE2C-41F3-4B39-87FA-7FF25E6A793E}"/>
              </a:ext>
            </a:extLst>
          </p:cNvPr>
          <p:cNvCxnSpPr>
            <a:cxnSpLocks/>
          </p:cNvCxnSpPr>
          <p:nvPr userDrawn="1"/>
        </p:nvCxnSpPr>
        <p:spPr>
          <a:xfrm>
            <a:off x="8760296" y="401733"/>
            <a:ext cx="0" cy="5220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9374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slideLayout" Target="../slideLayouts/slideLayout18.xml"/><Relationship Id="rId7" Type="http://schemas.openxmlformats.org/officeDocument/2006/relationships/tags" Target="../tags/tag3.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2.xml"/><Relationship Id="rId5" Type="http://schemas.openxmlformats.org/officeDocument/2006/relationships/slideLayout" Target="../slideLayouts/slideLayout20.xml"/><Relationship Id="rId4" Type="http://schemas.openxmlformats.org/officeDocument/2006/relationships/slideLayout" Target="../slideLayouts/slideLayout19.xml"/><Relationship Id="rId9" Type="http://schemas.openxmlformats.org/officeDocument/2006/relationships/image" Target="../media/image8.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410E1B3-F548-486C-C918-AFED0D97441C}"/>
              </a:ext>
            </a:extLst>
          </p:cNvPr>
          <p:cNvGraphicFramePr>
            <a:graphicFrameLocks noChangeAspect="1"/>
          </p:cNvGraphicFramePr>
          <p:nvPr userDrawn="1">
            <p:custDataLst>
              <p:tags r:id="rId17"/>
            </p:custDataLst>
            <p:extLst>
              <p:ext uri="{D42A27DB-BD31-4B8C-83A1-F6EECF244321}">
                <p14:modId xmlns:p14="http://schemas.microsoft.com/office/powerpoint/2010/main" val="5598484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8" imgW="347" imgH="348" progId="TCLayout.ActiveDocument.1">
                  <p:embed/>
                </p:oleObj>
              </mc:Choice>
              <mc:Fallback>
                <p:oleObj name="think-cell Slide" r:id="rId18" imgW="347" imgH="348" progId="TCLayout.ActiveDocument.1">
                  <p:embed/>
                  <p:pic>
                    <p:nvPicPr>
                      <p:cNvPr id="10" name="think-cell data - do not delete" hidden="1">
                        <a:extLst>
                          <a:ext uri="{FF2B5EF4-FFF2-40B4-BE49-F238E27FC236}">
                            <a16:creationId xmlns:a16="http://schemas.microsoft.com/office/drawing/2014/main" id="{D410E1B3-F548-486C-C918-AFED0D97441C}"/>
                          </a:ext>
                        </a:extLst>
                      </p:cNvPr>
                      <p:cNvPicPr/>
                      <p:nvPr/>
                    </p:nvPicPr>
                    <p:blipFill>
                      <a:blip r:embed="rId19"/>
                      <a:stretch>
                        <a:fillRect/>
                      </a:stretch>
                    </p:blipFill>
                    <p:spPr>
                      <a:xfrm>
                        <a:off x="1588" y="1588"/>
                        <a:ext cx="1588" cy="1588"/>
                      </a:xfrm>
                      <a:prstGeom prst="rect">
                        <a:avLst/>
                      </a:prstGeom>
                    </p:spPr>
                  </p:pic>
                </p:oleObj>
              </mc:Fallback>
            </mc:AlternateContent>
          </a:graphicData>
        </a:graphic>
      </p:graphicFrame>
      <p:sp>
        <p:nvSpPr>
          <p:cNvPr id="2" name="Espace réservé du titre 1"/>
          <p:cNvSpPr>
            <a:spLocks noGrp="1"/>
          </p:cNvSpPr>
          <p:nvPr>
            <p:ph type="title"/>
          </p:nvPr>
        </p:nvSpPr>
        <p:spPr>
          <a:xfrm>
            <a:off x="479425" y="660002"/>
            <a:ext cx="3305328" cy="374906"/>
          </a:xfrm>
          <a:prstGeom prst="rect">
            <a:avLst/>
          </a:prstGeom>
          <a:solidFill>
            <a:schemeClr val="bg1"/>
          </a:solidFill>
          <a:effectLst>
            <a:outerShdw dist="6350" dir="5400000" algn="ctr" rotWithShape="0">
              <a:schemeClr val="bg2"/>
            </a:outerShdw>
          </a:effectLst>
        </p:spPr>
        <p:txBody>
          <a:bodyPr vert="horz" wrap="none" lIns="0" tIns="0" rIns="0" bIns="36000" rtlCol="0" anchor="t">
            <a:spAutoFit/>
          </a:bodyPr>
          <a:lstStyle/>
          <a:p>
            <a:r>
              <a:rPr lang="fr-FR"/>
              <a:t>Modifiez le style du titre</a:t>
            </a:r>
          </a:p>
        </p:txBody>
      </p:sp>
      <p:sp>
        <p:nvSpPr>
          <p:cNvPr id="3" name="Espace réservé du texte 2"/>
          <p:cNvSpPr>
            <a:spLocks noGrp="1"/>
          </p:cNvSpPr>
          <p:nvPr>
            <p:ph type="body" idx="1"/>
          </p:nvPr>
        </p:nvSpPr>
        <p:spPr>
          <a:xfrm>
            <a:off x="838200" y="1572149"/>
            <a:ext cx="9900000" cy="1446550"/>
          </a:xfrm>
          <a:prstGeom prst="rect">
            <a:avLst/>
          </a:prstGeom>
        </p:spPr>
        <p:txBody>
          <a:bodyPr vert="horz" wrap="square" lIns="36000" tIns="0" rIns="36000" bIns="0" rtlCol="0">
            <a:sp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7572164" y="6368166"/>
            <a:ext cx="3816000" cy="123110"/>
          </a:xfrm>
          <a:prstGeom prst="rect">
            <a:avLst/>
          </a:prstGeom>
        </p:spPr>
        <p:txBody>
          <a:bodyPr vert="horz" wrap="square" lIns="36000" tIns="0" rIns="0" bIns="0" rtlCol="0" anchor="ctr">
            <a:spAutoFit/>
          </a:bodyPr>
          <a:lstStyle>
            <a:lvl1pPr marL="0" algn="ctr">
              <a:lnSpc>
                <a:spcPct val="100000"/>
              </a:lnSpc>
              <a:spcBef>
                <a:spcPts val="0"/>
              </a:spcBef>
              <a:buFontTx/>
              <a:buNone/>
              <a:defRPr sz="800" spc="100" baseline="0">
                <a:solidFill>
                  <a:schemeClr val="bg1">
                    <a:lumMod val="50000"/>
                  </a:schemeClr>
                </a:solidFill>
                <a:latin typeface="+mj-lt"/>
              </a:defRPr>
            </a:lvl1pPr>
          </a:lstStyle>
          <a:p>
            <a:pPr algn="r"/>
            <a:r>
              <a:rPr lang="fr-FR"/>
              <a:t>TITRE DE LA PRÉSENTATION</a:t>
            </a:r>
          </a:p>
        </p:txBody>
      </p:sp>
      <p:sp>
        <p:nvSpPr>
          <p:cNvPr id="5" name="Espace réservé du pied de page 4"/>
          <p:cNvSpPr>
            <a:spLocks noGrp="1"/>
          </p:cNvSpPr>
          <p:nvPr>
            <p:ph type="ftr" sz="quarter" idx="3"/>
          </p:nvPr>
        </p:nvSpPr>
        <p:spPr>
          <a:xfrm>
            <a:off x="9624392" y="6578295"/>
            <a:ext cx="2160000" cy="138499"/>
          </a:xfrm>
          <a:prstGeom prst="rect">
            <a:avLst/>
          </a:prstGeom>
        </p:spPr>
        <p:txBody>
          <a:bodyPr vert="horz" lIns="36000" tIns="0" rIns="36000" bIns="0" rtlCol="0" anchor="ctr">
            <a:spAutoFit/>
          </a:bodyPr>
          <a:lstStyle>
            <a:lvl1pPr marL="0" algn="r">
              <a:lnSpc>
                <a:spcPct val="100000"/>
              </a:lnSpc>
              <a:spcBef>
                <a:spcPts val="0"/>
              </a:spcBef>
              <a:buFontTx/>
              <a:buNone/>
              <a:defRPr sz="900">
                <a:solidFill>
                  <a:schemeClr val="accent6"/>
                </a:solidFill>
                <a:latin typeface="+mj-lt"/>
              </a:defRPr>
            </a:lvl1pPr>
          </a:lstStyle>
          <a:p>
            <a:r>
              <a:rPr lang="fr-FR"/>
              <a:t>Classification : </a:t>
            </a:r>
            <a:r>
              <a:rPr lang="fr-FR" err="1"/>
              <a:t>internal</a:t>
            </a:r>
            <a:endParaRPr lang="fr-FR"/>
          </a:p>
        </p:txBody>
      </p:sp>
      <p:sp>
        <p:nvSpPr>
          <p:cNvPr id="9" name="ZoneTexte 8">
            <a:extLst>
              <a:ext uri="{FF2B5EF4-FFF2-40B4-BE49-F238E27FC236}">
                <a16:creationId xmlns:a16="http://schemas.microsoft.com/office/drawing/2014/main" id="{B54E23E8-789C-4A30-8B59-F078AEE12002}"/>
              </a:ext>
            </a:extLst>
          </p:cNvPr>
          <p:cNvSpPr txBox="1"/>
          <p:nvPr userDrawn="1"/>
        </p:nvSpPr>
        <p:spPr>
          <a:xfrm>
            <a:off x="11472850" y="6345082"/>
            <a:ext cx="245260" cy="169277"/>
          </a:xfrm>
          <a:prstGeom prst="rect">
            <a:avLst/>
          </a:prstGeom>
          <a:noFill/>
        </p:spPr>
        <p:txBody>
          <a:bodyPr wrap="none" lIns="0" tIns="0" rIns="0" bIns="0" rtlCol="0" anchor="ctr">
            <a:spAutoFit/>
          </a:bodyPr>
          <a:lstStyle/>
          <a:p>
            <a:pPr algn="r"/>
            <a:fld id="{903ACB69-25F3-4BCC-9F60-AABE8CCB74FD}" type="slidenum">
              <a:rPr lang="fr-FR" sz="1100" smtClean="0">
                <a:latin typeface="+mj-lt"/>
              </a:rPr>
              <a:pPr algn="r"/>
              <a:t>‹#›</a:t>
            </a:fld>
            <a:endParaRPr lang="fr-FR" sz="1100" err="1">
              <a:latin typeface="+mj-lt"/>
            </a:endParaRPr>
          </a:p>
        </p:txBody>
      </p:sp>
      <p:pic>
        <p:nvPicPr>
          <p:cNvPr id="11" name="Image 10">
            <a:extLst>
              <a:ext uri="{FF2B5EF4-FFF2-40B4-BE49-F238E27FC236}">
                <a16:creationId xmlns:a16="http://schemas.microsoft.com/office/drawing/2014/main" id="{433FE7D4-439E-45DE-B0EB-ACB62045BA4D}"/>
              </a:ext>
            </a:extLst>
          </p:cNvPr>
          <p:cNvPicPr>
            <a:picLocks noChangeAspect="1"/>
          </p:cNvPicPr>
          <p:nvPr userDrawn="1"/>
        </p:nvPicPr>
        <p:blipFill rotWithShape="1">
          <a:blip r:embed="rId20" cstate="screen">
            <a:extLst>
              <a:ext uri="{28A0092B-C50C-407E-A947-70E740481C1C}">
                <a14:useLocalDpi xmlns:a14="http://schemas.microsoft.com/office/drawing/2010/main"/>
              </a:ext>
            </a:extLst>
          </a:blip>
          <a:srcRect l="3769" t="14509" r="3918" b="11453"/>
          <a:stretch/>
        </p:blipFill>
        <p:spPr>
          <a:xfrm>
            <a:off x="875420" y="6159848"/>
            <a:ext cx="2088000" cy="468741"/>
          </a:xfrm>
          <a:prstGeom prst="rect">
            <a:avLst/>
          </a:prstGeom>
        </p:spPr>
      </p:pic>
      <p:pic>
        <p:nvPicPr>
          <p:cNvPr id="13" name="Image 12">
            <a:extLst>
              <a:ext uri="{FF2B5EF4-FFF2-40B4-BE49-F238E27FC236}">
                <a16:creationId xmlns:a16="http://schemas.microsoft.com/office/drawing/2014/main" id="{746A3015-F9C7-435D-9D57-BAF46DD53FA9}"/>
              </a:ext>
            </a:extLst>
          </p:cNvPr>
          <p:cNvPicPr>
            <a:picLocks noChangeAspect="1"/>
          </p:cNvPicPr>
          <p:nvPr userDrawn="1"/>
        </p:nvPicPr>
        <p:blipFill rotWithShape="1">
          <a:blip r:embed="rId21" cstate="screen">
            <a:extLst>
              <a:ext uri="{28A0092B-C50C-407E-A947-70E740481C1C}">
                <a14:useLocalDpi xmlns:a14="http://schemas.microsoft.com/office/drawing/2010/main"/>
              </a:ext>
            </a:extLst>
          </a:blip>
          <a:srcRect l="5385" t="26168" r="4535" b="30262"/>
          <a:stretch/>
        </p:blipFill>
        <p:spPr>
          <a:xfrm>
            <a:off x="4782000" y="6289742"/>
            <a:ext cx="2628000" cy="223134"/>
          </a:xfrm>
          <a:prstGeom prst="rect">
            <a:avLst/>
          </a:prstGeom>
        </p:spPr>
      </p:pic>
      <p:cxnSp>
        <p:nvCxnSpPr>
          <p:cNvPr id="16" name="Connecteur droit 15">
            <a:extLst>
              <a:ext uri="{FF2B5EF4-FFF2-40B4-BE49-F238E27FC236}">
                <a16:creationId xmlns:a16="http://schemas.microsoft.com/office/drawing/2014/main" id="{D6E6366C-2F70-4DC3-9C60-9103BB0F69C0}"/>
              </a:ext>
            </a:extLst>
          </p:cNvPr>
          <p:cNvCxnSpPr>
            <a:cxnSpLocks/>
          </p:cNvCxnSpPr>
          <p:nvPr userDrawn="1"/>
        </p:nvCxnSpPr>
        <p:spPr>
          <a:xfrm>
            <a:off x="480000" y="6021288"/>
            <a:ext cx="11232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 name="Straight Connector 9">
            <a:extLst>
              <a:ext uri="{FF2B5EF4-FFF2-40B4-BE49-F238E27FC236}">
                <a16:creationId xmlns:a16="http://schemas.microsoft.com/office/drawing/2014/main" id="{E9015DE0-7323-9BBF-A629-4F841097A96D}"/>
              </a:ext>
            </a:extLst>
          </p:cNvPr>
          <p:cNvCxnSpPr/>
          <p:nvPr userDrawn="1"/>
        </p:nvCxnSpPr>
        <p:spPr>
          <a:xfrm>
            <a:off x="11467793" y="6345324"/>
            <a:ext cx="0" cy="14400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5063951"/>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51" r:id="rId3"/>
    <p:sldLayoutId id="2147483660" r:id="rId4"/>
    <p:sldLayoutId id="2147483661" r:id="rId5"/>
    <p:sldLayoutId id="2147483662" r:id="rId6"/>
    <p:sldLayoutId id="2147483657" r:id="rId7"/>
    <p:sldLayoutId id="2147483658" r:id="rId8"/>
    <p:sldLayoutId id="2147483656" r:id="rId9"/>
    <p:sldLayoutId id="2147483650" r:id="rId10"/>
    <p:sldLayoutId id="2147483653" r:id="rId11"/>
    <p:sldLayoutId id="2147483654" r:id="rId12"/>
    <p:sldLayoutId id="2147483655" r:id="rId13"/>
    <p:sldLayoutId id="2147483652" r:id="rId14"/>
    <p:sldLayoutId id="2147483663" r:id="rId15"/>
  </p:sldLayoutIdLst>
  <p:hf sldNum="0" hdr="0"/>
  <p:txStyles>
    <p:titleStyle>
      <a:lvl1pPr marL="0" algn="l" defTabSz="914400" rtl="0" eaLnBrk="1" latinLnBrk="0" hangingPunct="1">
        <a:lnSpc>
          <a:spcPct val="100000"/>
        </a:lnSpc>
        <a:spcBef>
          <a:spcPts val="0"/>
        </a:spcBef>
        <a:buFontTx/>
        <a:buNone/>
        <a:defRPr sz="2200" kern="1200" cap="all" baseline="0">
          <a:solidFill>
            <a:schemeClr val="accent1"/>
          </a:solidFill>
          <a:latin typeface="+mn-lt"/>
          <a:ea typeface="+mj-ea"/>
          <a:cs typeface="+mj-cs"/>
        </a:defRPr>
      </a:lvl1pPr>
    </p:titleStyle>
    <p:bodyStyle>
      <a:lvl1pPr marL="0" indent="0" algn="l" defTabSz="914400" rtl="0" eaLnBrk="1" latinLnBrk="0" hangingPunct="1">
        <a:lnSpc>
          <a:spcPct val="100000"/>
        </a:lnSpc>
        <a:spcBef>
          <a:spcPts val="0"/>
        </a:spcBef>
        <a:spcAft>
          <a:spcPts val="1200"/>
        </a:spcAft>
        <a:buFontTx/>
        <a:buNone/>
        <a:defRPr sz="2200" kern="1200">
          <a:solidFill>
            <a:schemeClr val="accent1"/>
          </a:solidFill>
          <a:latin typeface="+mn-lt"/>
          <a:ea typeface="+mn-ea"/>
          <a:cs typeface="+mn-cs"/>
        </a:defRPr>
      </a:lvl1pPr>
      <a:lvl2pPr marL="0" indent="0" algn="l" defTabSz="914400" rtl="0" eaLnBrk="1" latinLnBrk="0" hangingPunct="1">
        <a:lnSpc>
          <a:spcPct val="100000"/>
        </a:lnSpc>
        <a:spcBef>
          <a:spcPts val="0"/>
        </a:spcBef>
        <a:buFontTx/>
        <a:buNone/>
        <a:defRPr sz="2000" kern="1200">
          <a:solidFill>
            <a:schemeClr val="tx2"/>
          </a:solidFill>
          <a:latin typeface="+mn-lt"/>
          <a:ea typeface="+mn-ea"/>
          <a:cs typeface="+mn-cs"/>
        </a:defRPr>
      </a:lvl2pPr>
      <a:lvl3pPr marL="0" indent="0" algn="l" defTabSz="914400" rtl="0" eaLnBrk="1" latinLnBrk="0" hangingPunct="1">
        <a:lnSpc>
          <a:spcPct val="100000"/>
        </a:lnSpc>
        <a:spcBef>
          <a:spcPts val="0"/>
        </a:spcBef>
        <a:buFontTx/>
        <a:buNone/>
        <a:defRPr sz="1700" kern="1200">
          <a:solidFill>
            <a:schemeClr val="accent4"/>
          </a:solidFill>
          <a:latin typeface="+mn-lt"/>
          <a:ea typeface="+mn-ea"/>
          <a:cs typeface="+mn-cs"/>
        </a:defRPr>
      </a:lvl3pPr>
      <a:lvl4pPr marL="0" indent="0" algn="l" defTabSz="914400" rtl="0" eaLnBrk="1" latinLnBrk="0" hangingPunct="1">
        <a:lnSpc>
          <a:spcPct val="100000"/>
        </a:lnSpc>
        <a:spcBef>
          <a:spcPts val="0"/>
        </a:spcBef>
        <a:buFontTx/>
        <a:buNone/>
        <a:defRPr sz="1250" kern="1200">
          <a:solidFill>
            <a:schemeClr val="tx2"/>
          </a:solidFill>
          <a:latin typeface="+mn-lt"/>
          <a:ea typeface="+mn-ea"/>
          <a:cs typeface="+mn-cs"/>
        </a:defRPr>
      </a:lvl4pPr>
      <a:lvl5pPr marL="180000" indent="-180000" algn="l" defTabSz="914400" rtl="0" eaLnBrk="1" latinLnBrk="0" hangingPunct="1">
        <a:lnSpc>
          <a:spcPct val="100000"/>
        </a:lnSpc>
        <a:spcBef>
          <a:spcPts val="0"/>
        </a:spcBef>
        <a:buClr>
          <a:schemeClr val="accent1"/>
        </a:buClr>
        <a:buFont typeface="Wingdings" panose="05000000000000000000" pitchFamily="2" charset="2"/>
        <a:buChar char=""/>
        <a:defRPr sz="125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2" userDrawn="1">
          <p15:clr>
            <a:srgbClr val="F26B43"/>
          </p15:clr>
        </p15:guide>
        <p15:guide id="2" orient="horz" pos="3521" userDrawn="1">
          <p15:clr>
            <a:srgbClr val="F26B43"/>
          </p15:clr>
        </p15:guide>
        <p15:guide id="3" pos="6766" userDrawn="1">
          <p15:clr>
            <a:srgbClr val="F26B43"/>
          </p15:clr>
        </p15:guide>
        <p15:guide id="4" orient="horz" pos="436" userDrawn="1">
          <p15:clr>
            <a:srgbClr val="F26B43"/>
          </p15:clr>
        </p15:guide>
        <p15:guide id="5" orient="horz" pos="981" userDrawn="1">
          <p15:clr>
            <a:srgbClr val="F26B43"/>
          </p15:clr>
        </p15:guide>
        <p15:guide id="6" pos="52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1DB66C2C-1664-678F-7C5B-0EBEC2ED856C}"/>
              </a:ext>
            </a:extLst>
          </p:cNvPr>
          <p:cNvGraphicFramePr>
            <a:graphicFrameLocks noChangeAspect="1"/>
          </p:cNvGraphicFramePr>
          <p:nvPr userDrawn="1">
            <p:custDataLst>
              <p:tags r:id="rId7"/>
            </p:custDataLst>
            <p:extLst>
              <p:ext uri="{D42A27DB-BD31-4B8C-83A1-F6EECF244321}">
                <p14:modId xmlns:p14="http://schemas.microsoft.com/office/powerpoint/2010/main" val="21986242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383" imgH="384" progId="TCLayout.ActiveDocument.1">
                  <p:embed/>
                </p:oleObj>
              </mc:Choice>
              <mc:Fallback>
                <p:oleObj name="think-cell Slide" r:id="rId8" imgW="383" imgH="384" progId="TCLayout.ActiveDocument.1">
                  <p:embed/>
                  <p:pic>
                    <p:nvPicPr>
                      <p:cNvPr id="5" name="Object 4" hidden="1">
                        <a:extLst>
                          <a:ext uri="{FF2B5EF4-FFF2-40B4-BE49-F238E27FC236}">
                            <a16:creationId xmlns:a16="http://schemas.microsoft.com/office/drawing/2014/main" id="{1DB66C2C-1664-678F-7C5B-0EBEC2ED856C}"/>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Espace réservé du titre 1"/>
          <p:cNvSpPr>
            <a:spLocks noGrp="1"/>
          </p:cNvSpPr>
          <p:nvPr>
            <p:ph type="title"/>
          </p:nvPr>
        </p:nvSpPr>
        <p:spPr>
          <a:xfrm>
            <a:off x="456772" y="99026"/>
            <a:ext cx="11280000" cy="745664"/>
          </a:xfrm>
          <a:prstGeom prst="rect">
            <a:avLst/>
          </a:prstGeom>
        </p:spPr>
        <p:txBody>
          <a:bodyPr vert="horz" lIns="0" tIns="0" rIns="0" bIns="0" rtlCol="0" anchor="ctr" anchorCtr="0">
            <a:normAutofit/>
          </a:bodyPr>
          <a:lstStyle/>
          <a:p>
            <a:r>
              <a:rPr lang="en-GB" noProof="0"/>
              <a:t>CLICK TO EDIT MASTER TITLE STYLE</a:t>
            </a:r>
          </a:p>
        </p:txBody>
      </p:sp>
      <p:sp>
        <p:nvSpPr>
          <p:cNvPr id="13" name="Rectangle 15"/>
          <p:cNvSpPr>
            <a:spLocks noGrp="1" noChangeArrowheads="1"/>
          </p:cNvSpPr>
          <p:nvPr>
            <p:ph type="ftr" sz="quarter" idx="3"/>
          </p:nvPr>
        </p:nvSpPr>
        <p:spPr bwMode="auto">
          <a:xfrm>
            <a:off x="7470085" y="6395560"/>
            <a:ext cx="2688000" cy="180000"/>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100">
                <a:solidFill>
                  <a:schemeClr val="tx1"/>
                </a:solidFill>
              </a:defRPr>
            </a:lvl1pPr>
          </a:lstStyle>
          <a:p>
            <a:pPr defTabSz="1211636">
              <a:defRPr/>
            </a:pPr>
            <a:endParaRPr lang="en-GB">
              <a:solidFill>
                <a:srgbClr val="000000"/>
              </a:solidFill>
            </a:endParaRPr>
          </a:p>
        </p:txBody>
      </p:sp>
      <p:sp>
        <p:nvSpPr>
          <p:cNvPr id="14" name="Rectangle 14"/>
          <p:cNvSpPr>
            <a:spLocks noGrp="1" noChangeArrowheads="1"/>
          </p:cNvSpPr>
          <p:nvPr>
            <p:ph type="dt" sz="half" idx="2"/>
          </p:nvPr>
        </p:nvSpPr>
        <p:spPr bwMode="auto">
          <a:xfrm>
            <a:off x="10227148" y="6395560"/>
            <a:ext cx="944740" cy="180000"/>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ctr">
              <a:defRPr sz="1100">
                <a:solidFill>
                  <a:schemeClr val="tx1"/>
                </a:solidFill>
              </a:defRPr>
            </a:lvl1pPr>
          </a:lstStyle>
          <a:p>
            <a:pPr defTabSz="1211636">
              <a:defRPr/>
            </a:pPr>
            <a:fld id="{E4B51AC9-4650-4AD2-A5E8-FC96EE070361}" type="datetime3">
              <a:rPr lang="en-US" smtClean="0">
                <a:solidFill>
                  <a:srgbClr val="000000"/>
                </a:solidFill>
              </a:rPr>
              <a:pPr defTabSz="1211636">
                <a:defRPr/>
              </a:pPr>
              <a:t>28 August 2024</a:t>
            </a:fld>
            <a:endParaRPr lang="en-GB">
              <a:solidFill>
                <a:srgbClr val="000000"/>
              </a:solidFill>
            </a:endParaRPr>
          </a:p>
        </p:txBody>
      </p:sp>
      <p:sp>
        <p:nvSpPr>
          <p:cNvPr id="17" name="Espace réservé du numéro de diapositive 16"/>
          <p:cNvSpPr>
            <a:spLocks noGrp="1" noChangeArrowheads="1"/>
          </p:cNvSpPr>
          <p:nvPr>
            <p:ph type="sldNum" sz="quarter" idx="4"/>
          </p:nvPr>
        </p:nvSpPr>
        <p:spPr bwMode="auto">
          <a:xfrm>
            <a:off x="11159692" y="6395560"/>
            <a:ext cx="240000" cy="180000"/>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100" b="1">
                <a:solidFill>
                  <a:schemeClr val="tx1"/>
                </a:solidFill>
              </a:defRPr>
            </a:lvl1pPr>
          </a:lstStyle>
          <a:p>
            <a:pPr defTabSz="1211636">
              <a:defRPr/>
            </a:pPr>
            <a:fld id="{276219AF-F5ED-455B-A512-B03AB3602319}" type="slidenum">
              <a:rPr lang="en-GB" smtClean="0">
                <a:solidFill>
                  <a:srgbClr val="000000"/>
                </a:solidFill>
              </a:rPr>
              <a:pPr defTabSz="1211636">
                <a:defRPr/>
              </a:pPr>
              <a:t>‹#›</a:t>
            </a:fld>
            <a:endParaRPr lang="en-GB">
              <a:solidFill>
                <a:srgbClr val="000000"/>
              </a:solidFill>
            </a:endParaRPr>
          </a:p>
        </p:txBody>
      </p:sp>
      <p:sp>
        <p:nvSpPr>
          <p:cNvPr id="4" name="Espace réservé du texte 3">
            <a:extLst>
              <a:ext uri="{FF2B5EF4-FFF2-40B4-BE49-F238E27FC236}">
                <a16:creationId xmlns:a16="http://schemas.microsoft.com/office/drawing/2014/main" id="{B2D70450-430C-48ED-B727-879A8DBB8EF9}"/>
              </a:ext>
            </a:extLst>
          </p:cNvPr>
          <p:cNvSpPr>
            <a:spLocks noGrp="1"/>
          </p:cNvSpPr>
          <p:nvPr>
            <p:ph type="body" idx="1"/>
          </p:nvPr>
        </p:nvSpPr>
        <p:spPr>
          <a:xfrm>
            <a:off x="838241" y="1825203"/>
            <a:ext cx="10515520" cy="4351917"/>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1661076860"/>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Lst>
  <p:hf hdr="0" ftr="0"/>
  <p:txStyles>
    <p:titleStyle>
      <a:lvl1pPr algn="l" defTabSz="1211636" rtl="0" eaLnBrk="1" latinLnBrk="0" hangingPunct="1">
        <a:spcBef>
          <a:spcPct val="0"/>
        </a:spcBef>
        <a:buNone/>
        <a:defRPr sz="2899" b="1" kern="1200" cap="all" baseline="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1211636" rtl="0" eaLnBrk="1" latinLnBrk="0" hangingPunct="1">
        <a:spcBef>
          <a:spcPts val="266"/>
        </a:spcBef>
        <a:buClr>
          <a:schemeClr val="accent4"/>
        </a:buClr>
        <a:buSzPct val="100000"/>
        <a:buFontTx/>
        <a:buNone/>
        <a:defRPr sz="2400" kern="1200">
          <a:solidFill>
            <a:schemeClr val="tx1"/>
          </a:solidFill>
          <a:latin typeface="+mn-lt"/>
          <a:ea typeface="+mn-ea"/>
          <a:cs typeface="+mn-cs"/>
        </a:defRPr>
      </a:lvl1pPr>
      <a:lvl2pPr marL="591096" indent="-237703" algn="l" defTabSz="1211636" rtl="0" eaLnBrk="1" latinLnBrk="0" hangingPunct="1">
        <a:spcBef>
          <a:spcPts val="266"/>
        </a:spcBef>
        <a:buClr>
          <a:schemeClr val="accent1"/>
        </a:buClr>
        <a:buSzPct val="90000"/>
        <a:buFont typeface="Wingdings" panose="05000000000000000000" pitchFamily="2" charset="2"/>
        <a:buChar char="§"/>
        <a:defRPr sz="2100" kern="1200">
          <a:solidFill>
            <a:schemeClr val="tx1"/>
          </a:solidFill>
          <a:latin typeface="+mn-lt"/>
          <a:ea typeface="+mn-ea"/>
          <a:cs typeface="+mn-cs"/>
        </a:defRPr>
      </a:lvl2pPr>
      <a:lvl3pPr marL="1066497" indent="-233494" algn="l" defTabSz="1211636" rtl="0" eaLnBrk="1" latinLnBrk="0" hangingPunct="1">
        <a:spcBef>
          <a:spcPts val="266"/>
        </a:spcBef>
        <a:buFont typeface="Wingdings" panose="05000000000000000000" pitchFamily="2" charset="2"/>
        <a:buChar char="§"/>
        <a:defRPr sz="1900" kern="1200">
          <a:solidFill>
            <a:schemeClr val="accent1"/>
          </a:solidFill>
          <a:latin typeface="+mn-lt"/>
          <a:ea typeface="+mn-ea"/>
          <a:cs typeface="+mn-cs"/>
        </a:defRPr>
      </a:lvl3pPr>
      <a:lvl4pPr marL="1535576" indent="-222970" algn="l" defTabSz="1211636" rtl="0" eaLnBrk="1" latinLnBrk="0" hangingPunct="1">
        <a:spcBef>
          <a:spcPts val="266"/>
        </a:spcBef>
        <a:buFont typeface="Wingdings" panose="05000000000000000000" pitchFamily="2" charset="2"/>
        <a:buChar char="§"/>
        <a:defRPr sz="1600" kern="1200">
          <a:solidFill>
            <a:schemeClr val="tx2"/>
          </a:solidFill>
          <a:latin typeface="+mn-lt"/>
          <a:ea typeface="+mn-ea"/>
          <a:cs typeface="+mn-cs"/>
        </a:defRPr>
      </a:lvl4pPr>
      <a:lvl5pPr marL="0" indent="0" algn="l" defTabSz="1211636" rtl="0" eaLnBrk="1" latinLnBrk="0" hangingPunct="1">
        <a:spcBef>
          <a:spcPts val="266"/>
        </a:spcBef>
        <a:buFontTx/>
        <a:buNone/>
        <a:defRPr sz="1300" kern="1200">
          <a:solidFill>
            <a:schemeClr val="tx2"/>
          </a:solidFill>
          <a:latin typeface="+mn-lt"/>
          <a:ea typeface="+mn-ea"/>
          <a:cs typeface="+mn-cs"/>
        </a:defRPr>
      </a:lvl5pPr>
      <a:lvl6pPr marL="3331997" indent="-302909" algn="l" defTabSz="1211636"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37809" indent="-302909" algn="l" defTabSz="1211636"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43628" indent="-302909" algn="l" defTabSz="1211636"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49446" indent="-302909" algn="l" defTabSz="1211636"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fr-FR"/>
      </a:defPPr>
      <a:lvl1pPr marL="0" algn="l" defTabSz="1211636" rtl="0" eaLnBrk="1" latinLnBrk="0" hangingPunct="1">
        <a:defRPr sz="2400" kern="1200">
          <a:solidFill>
            <a:schemeClr val="tx1"/>
          </a:solidFill>
          <a:latin typeface="+mn-lt"/>
          <a:ea typeface="+mn-ea"/>
          <a:cs typeface="+mn-cs"/>
        </a:defRPr>
      </a:lvl1pPr>
      <a:lvl2pPr marL="605818" algn="l" defTabSz="1211636" rtl="0" eaLnBrk="1" latinLnBrk="0" hangingPunct="1">
        <a:defRPr sz="2400" kern="1200">
          <a:solidFill>
            <a:schemeClr val="tx1"/>
          </a:solidFill>
          <a:latin typeface="+mn-lt"/>
          <a:ea typeface="+mn-ea"/>
          <a:cs typeface="+mn-cs"/>
        </a:defRPr>
      </a:lvl2pPr>
      <a:lvl3pPr marL="1211636" algn="l" defTabSz="1211636" rtl="0" eaLnBrk="1" latinLnBrk="0" hangingPunct="1">
        <a:defRPr sz="2400" kern="1200">
          <a:solidFill>
            <a:schemeClr val="tx1"/>
          </a:solidFill>
          <a:latin typeface="+mn-lt"/>
          <a:ea typeface="+mn-ea"/>
          <a:cs typeface="+mn-cs"/>
        </a:defRPr>
      </a:lvl3pPr>
      <a:lvl4pPr marL="1817454" algn="l" defTabSz="1211636" rtl="0" eaLnBrk="1" latinLnBrk="0" hangingPunct="1">
        <a:defRPr sz="2400" kern="1200">
          <a:solidFill>
            <a:schemeClr val="tx1"/>
          </a:solidFill>
          <a:latin typeface="+mn-lt"/>
          <a:ea typeface="+mn-ea"/>
          <a:cs typeface="+mn-cs"/>
        </a:defRPr>
      </a:lvl4pPr>
      <a:lvl5pPr marL="2423270" algn="l" defTabSz="1211636" rtl="0" eaLnBrk="1" latinLnBrk="0" hangingPunct="1">
        <a:defRPr sz="2400" kern="1200">
          <a:solidFill>
            <a:schemeClr val="tx1"/>
          </a:solidFill>
          <a:latin typeface="+mn-lt"/>
          <a:ea typeface="+mn-ea"/>
          <a:cs typeface="+mn-cs"/>
        </a:defRPr>
      </a:lvl5pPr>
      <a:lvl6pPr marL="3029089" algn="l" defTabSz="1211636" rtl="0" eaLnBrk="1" latinLnBrk="0" hangingPunct="1">
        <a:defRPr sz="2400" kern="1200">
          <a:solidFill>
            <a:schemeClr val="tx1"/>
          </a:solidFill>
          <a:latin typeface="+mn-lt"/>
          <a:ea typeface="+mn-ea"/>
          <a:cs typeface="+mn-cs"/>
        </a:defRPr>
      </a:lvl6pPr>
      <a:lvl7pPr marL="3634903" algn="l" defTabSz="1211636" rtl="0" eaLnBrk="1" latinLnBrk="0" hangingPunct="1">
        <a:defRPr sz="2400" kern="1200">
          <a:solidFill>
            <a:schemeClr val="tx1"/>
          </a:solidFill>
          <a:latin typeface="+mn-lt"/>
          <a:ea typeface="+mn-ea"/>
          <a:cs typeface="+mn-cs"/>
        </a:defRPr>
      </a:lvl7pPr>
      <a:lvl8pPr marL="4240722" algn="l" defTabSz="1211636" rtl="0" eaLnBrk="1" latinLnBrk="0" hangingPunct="1">
        <a:defRPr sz="2400" kern="1200">
          <a:solidFill>
            <a:schemeClr val="tx1"/>
          </a:solidFill>
          <a:latin typeface="+mn-lt"/>
          <a:ea typeface="+mn-ea"/>
          <a:cs typeface="+mn-cs"/>
        </a:defRPr>
      </a:lvl8pPr>
      <a:lvl9pPr marL="4846538" algn="l" defTabSz="1211636"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6.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1.emf"/><Relationship Id="rId4" Type="http://schemas.openxmlformats.org/officeDocument/2006/relationships/oleObject" Target="../embeddings/oleObject11.bin"/></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image" Target="../media/image1.emf"/><Relationship Id="rId4" Type="http://schemas.openxmlformats.org/officeDocument/2006/relationships/oleObject" Target="../embeddings/oleObject12.bin"/></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6.xml"/><Relationship Id="rId1" Type="http://schemas.openxmlformats.org/officeDocument/2006/relationships/tags" Target="../tags/tag25.xml"/><Relationship Id="rId5" Type="http://schemas.openxmlformats.org/officeDocument/2006/relationships/image" Target="../media/image1.emf"/><Relationship Id="rId4" Type="http://schemas.openxmlformats.org/officeDocument/2006/relationships/oleObject" Target="../embeddings/oleObject13.bin"/></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5.xml"/><Relationship Id="rId1" Type="http://schemas.openxmlformats.org/officeDocument/2006/relationships/tags" Target="../tags/tag27.xml"/><Relationship Id="rId5" Type="http://schemas.openxmlformats.org/officeDocument/2006/relationships/image" Target="../media/image27.png"/><Relationship Id="rId4" Type="http://schemas.openxmlformats.org/officeDocument/2006/relationships/image" Target="../media/image26.sv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chart" Target="../charts/chart1.xml"/><Relationship Id="rId5" Type="http://schemas.openxmlformats.org/officeDocument/2006/relationships/image" Target="../media/image1.emf"/><Relationship Id="rId4" Type="http://schemas.openxmlformats.org/officeDocument/2006/relationships/oleObject" Target="../embeddings/oleObject14.bin"/></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1.xml"/><Relationship Id="rId1" Type="http://schemas.openxmlformats.org/officeDocument/2006/relationships/tags" Target="../tags/tag30.xml"/><Relationship Id="rId5" Type="http://schemas.openxmlformats.org/officeDocument/2006/relationships/image" Target="../media/image1.emf"/><Relationship Id="rId4" Type="http://schemas.openxmlformats.org/officeDocument/2006/relationships/oleObject" Target="../embeddings/oleObject15.bin"/></Relationships>
</file>

<file path=ppt/slides/_rels/slide16.xml.rels><?xml version="1.0" encoding="UTF-8" standalone="yes"?>
<Relationships xmlns="http://schemas.openxmlformats.org/package/2006/relationships"><Relationship Id="rId8" Type="http://schemas.openxmlformats.org/officeDocument/2006/relationships/hyperlink" Target="https://group.bnpparibas/decouvrez-le-groupe/nos-metiers-et-expertises/corporate-institutional-banking" TargetMode="External"/><Relationship Id="rId3" Type="http://schemas.openxmlformats.org/officeDocument/2006/relationships/slideLayout" Target="../slideLayouts/slideLayout14.xml"/><Relationship Id="rId7" Type="http://schemas.openxmlformats.org/officeDocument/2006/relationships/image" Target="../media/image29.sv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28.png"/><Relationship Id="rId11" Type="http://schemas.openxmlformats.org/officeDocument/2006/relationships/image" Target="../media/image30.jpeg"/><Relationship Id="rId5" Type="http://schemas.openxmlformats.org/officeDocument/2006/relationships/image" Target="../media/image1.emf"/><Relationship Id="rId10" Type="http://schemas.openxmlformats.org/officeDocument/2006/relationships/image" Target="../media/image21.svg"/><Relationship Id="rId4" Type="http://schemas.openxmlformats.org/officeDocument/2006/relationships/oleObject" Target="../embeddings/oleObject16.bin"/><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8" Type="http://schemas.openxmlformats.org/officeDocument/2006/relationships/hyperlink" Target="https://cib.bnpparibas/" TargetMode="External"/><Relationship Id="rId3" Type="http://schemas.openxmlformats.org/officeDocument/2006/relationships/slideLayout" Target="../slideLayouts/slideLayout14.xml"/><Relationship Id="rId7" Type="http://schemas.openxmlformats.org/officeDocument/2006/relationships/hyperlink" Target="https://group.bnpparibas/decouvrez-le-groupe/histoire-deux-siecles-banque" TargetMode="Externa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31.jpeg"/><Relationship Id="rId11" Type="http://schemas.openxmlformats.org/officeDocument/2006/relationships/image" Target="../media/image33.svg"/><Relationship Id="rId5" Type="http://schemas.openxmlformats.org/officeDocument/2006/relationships/image" Target="../media/image1.emf"/><Relationship Id="rId10" Type="http://schemas.openxmlformats.org/officeDocument/2006/relationships/image" Target="../media/image32.png"/><Relationship Id="rId4" Type="http://schemas.openxmlformats.org/officeDocument/2006/relationships/oleObject" Target="../embeddings/oleObject17.bin"/><Relationship Id="rId9" Type="http://schemas.openxmlformats.org/officeDocument/2006/relationships/hyperlink" Target="https://group.bnpparibas/decouvrez-le-groupe/nos-metiers-et-expertises/commercial-personal-banking-services"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slideLayout" Target="../slideLayouts/slideLayout14.xml"/><Relationship Id="rId7" Type="http://schemas.openxmlformats.org/officeDocument/2006/relationships/image" Target="../media/image20.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hyperlink" Target="https://group.bnpparibas/decouvrez-le-groupe/nos-metiers-et-expertises/investment-protection-services" TargetMode="External"/><Relationship Id="rId5" Type="http://schemas.openxmlformats.org/officeDocument/2006/relationships/image" Target="../media/image1.emf"/><Relationship Id="rId4" Type="http://schemas.openxmlformats.org/officeDocument/2006/relationships/oleObject" Target="../embeddings/oleObject18.bin"/><Relationship Id="rId9" Type="http://schemas.openxmlformats.org/officeDocument/2006/relationships/image" Target="../media/image34.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9.xml"/><Relationship Id="rId1" Type="http://schemas.openxmlformats.org/officeDocument/2006/relationships/tags" Target="../tags/tag38.xml"/><Relationship Id="rId5" Type="http://schemas.openxmlformats.org/officeDocument/2006/relationships/image" Target="../media/image1.emf"/><Relationship Id="rId4" Type="http://schemas.openxmlformats.org/officeDocument/2006/relationships/oleObject" Target="../embeddings/oleObject19.bin"/></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17.jpe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5.png"/><Relationship Id="rId3" Type="http://schemas.openxmlformats.org/officeDocument/2006/relationships/slideLayout" Target="../slideLayouts/slideLayout14.xml"/><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hyperlink" Target="https://group.bnpparibas/decouvrez-le-groupe/histoire-deux-siecles-banque" TargetMode="External"/><Relationship Id="rId11" Type="http://schemas.openxmlformats.org/officeDocument/2006/relationships/image" Target="../media/image32.png"/><Relationship Id="rId5" Type="http://schemas.openxmlformats.org/officeDocument/2006/relationships/image" Target="../media/image1.emf"/><Relationship Id="rId10" Type="http://schemas.openxmlformats.org/officeDocument/2006/relationships/hyperlink" Target="https://cdn-group.bnpparibas.com/uploads/file/bnp_paribas_plan_strategique_gts_2025.pdf" TargetMode="External"/><Relationship Id="rId4" Type="http://schemas.openxmlformats.org/officeDocument/2006/relationships/oleObject" Target="../embeddings/oleObject20.bin"/><Relationship Id="rId9" Type="http://schemas.openxmlformats.org/officeDocument/2006/relationships/hyperlink" Target="https://cib.bnpparibas/"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Layout" Target="../slideLayouts/slideLayout14.xml"/><Relationship Id="rId7" Type="http://schemas.openxmlformats.org/officeDocument/2006/relationships/image" Target="../media/image35.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36.jpeg"/><Relationship Id="rId11" Type="http://schemas.openxmlformats.org/officeDocument/2006/relationships/image" Target="../media/image40.svg"/><Relationship Id="rId5" Type="http://schemas.openxmlformats.org/officeDocument/2006/relationships/image" Target="../media/image1.emf"/><Relationship Id="rId10" Type="http://schemas.openxmlformats.org/officeDocument/2006/relationships/image" Target="../media/image39.png"/><Relationship Id="rId4" Type="http://schemas.openxmlformats.org/officeDocument/2006/relationships/oleObject" Target="../embeddings/oleObject21.bin"/><Relationship Id="rId9" Type="http://schemas.openxmlformats.org/officeDocument/2006/relationships/image" Target="../media/image38.svg"/></Relationships>
</file>

<file path=ppt/slides/_rels/slide2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Layout" Target="../slideLayouts/slideLayout14.xml"/><Relationship Id="rId7" Type="http://schemas.openxmlformats.org/officeDocument/2006/relationships/image" Target="../media/image41.jpeg"/><Relationship Id="rId12" Type="http://schemas.openxmlformats.org/officeDocument/2006/relationships/image" Target="../media/image45.sv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1.emf"/><Relationship Id="rId11" Type="http://schemas.openxmlformats.org/officeDocument/2006/relationships/image" Target="../media/image44.png"/><Relationship Id="rId5" Type="http://schemas.openxmlformats.org/officeDocument/2006/relationships/oleObject" Target="../embeddings/oleObject22.bin"/><Relationship Id="rId10" Type="http://schemas.openxmlformats.org/officeDocument/2006/relationships/image" Target="../media/image43.svg"/><Relationship Id="rId4" Type="http://schemas.openxmlformats.org/officeDocument/2006/relationships/notesSlide" Target="../notesSlides/notesSlide2.xml"/><Relationship Id="rId9" Type="http://schemas.openxmlformats.org/officeDocument/2006/relationships/image" Target="../media/image42.png"/></Relationships>
</file>

<file path=ppt/slides/_rels/slide23.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slideLayout" Target="../slideLayouts/slideLayout14.xml"/><Relationship Id="rId7" Type="http://schemas.openxmlformats.org/officeDocument/2006/relationships/image" Target="../media/image46.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media/image35.png"/><Relationship Id="rId11" Type="http://schemas.openxmlformats.org/officeDocument/2006/relationships/image" Target="../media/image50.jpeg"/><Relationship Id="rId5" Type="http://schemas.openxmlformats.org/officeDocument/2006/relationships/image" Target="../media/image1.emf"/><Relationship Id="rId10" Type="http://schemas.openxmlformats.org/officeDocument/2006/relationships/image" Target="../media/image49.svg"/><Relationship Id="rId4" Type="http://schemas.openxmlformats.org/officeDocument/2006/relationships/oleObject" Target="../embeddings/oleObject23.bin"/><Relationship Id="rId9" Type="http://schemas.openxmlformats.org/officeDocument/2006/relationships/image" Target="../media/image48.png"/></Relationships>
</file>

<file path=ppt/slides/_rels/slide2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Layout" Target="../slideLayouts/slideLayout14.xml"/><Relationship Id="rId7" Type="http://schemas.openxmlformats.org/officeDocument/2006/relationships/image" Target="../media/image51.jpe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image" Target="../media/image35.png"/><Relationship Id="rId11" Type="http://schemas.openxmlformats.org/officeDocument/2006/relationships/image" Target="../media/image49.svg"/><Relationship Id="rId5" Type="http://schemas.openxmlformats.org/officeDocument/2006/relationships/image" Target="../media/image1.emf"/><Relationship Id="rId10" Type="http://schemas.openxmlformats.org/officeDocument/2006/relationships/image" Target="../media/image48.png"/><Relationship Id="rId4" Type="http://schemas.openxmlformats.org/officeDocument/2006/relationships/oleObject" Target="../embeddings/oleObject24.bin"/><Relationship Id="rId9" Type="http://schemas.openxmlformats.org/officeDocument/2006/relationships/image" Target="../media/image47.sv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51.xml"/><Relationship Id="rId1" Type="http://schemas.openxmlformats.org/officeDocument/2006/relationships/tags" Target="../tags/tag50.xml"/><Relationship Id="rId5" Type="http://schemas.openxmlformats.org/officeDocument/2006/relationships/image" Target="../media/image1.emf"/><Relationship Id="rId4" Type="http://schemas.openxmlformats.org/officeDocument/2006/relationships/oleObject" Target="../embeddings/oleObject25.bin"/></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hyperlink" Target="https://cdn-group.bnpparibas.com/uploads/file/bnp_paribas_plan_strategique_gts_2025.pdf" TargetMode="Externa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chart" Target="../charts/chart2.xml"/><Relationship Id="rId5" Type="http://schemas.openxmlformats.org/officeDocument/2006/relationships/image" Target="../media/image1.emf"/><Relationship Id="rId4" Type="http://schemas.openxmlformats.org/officeDocument/2006/relationships/oleObject" Target="../embeddings/oleObject26.bin"/></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image" Target="../media/image1.emf"/><Relationship Id="rId4" Type="http://schemas.openxmlformats.org/officeDocument/2006/relationships/oleObject" Target="../embeddings/oleObject27.bin"/></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57.xml"/><Relationship Id="rId1" Type="http://schemas.openxmlformats.org/officeDocument/2006/relationships/tags" Target="../tags/tag56.xml"/><Relationship Id="rId5" Type="http://schemas.openxmlformats.org/officeDocument/2006/relationships/image" Target="../media/image1.emf"/><Relationship Id="rId4" Type="http://schemas.openxmlformats.org/officeDocument/2006/relationships/oleObject" Target="../embeddings/oleObject28.bin"/></Relationships>
</file>

<file path=ppt/slides/_rels/slide29.xml.rels><?xml version="1.0" encoding="UTF-8" standalone="yes"?>
<Relationships xmlns="http://schemas.openxmlformats.org/package/2006/relationships"><Relationship Id="rId8" Type="http://schemas.openxmlformats.org/officeDocument/2006/relationships/image" Target="../media/image53.jpeg"/><Relationship Id="rId13" Type="http://schemas.openxmlformats.org/officeDocument/2006/relationships/image" Target="../media/image58.jpeg"/><Relationship Id="rId18" Type="http://schemas.openxmlformats.org/officeDocument/2006/relationships/image" Target="../media/image63.jpeg"/><Relationship Id="rId3" Type="http://schemas.openxmlformats.org/officeDocument/2006/relationships/slideLayout" Target="../slideLayouts/slideLayout14.xml"/><Relationship Id="rId7" Type="http://schemas.openxmlformats.org/officeDocument/2006/relationships/image" Target="../media/image52.jpeg"/><Relationship Id="rId12" Type="http://schemas.openxmlformats.org/officeDocument/2006/relationships/image" Target="../media/image57.jpeg"/><Relationship Id="rId17" Type="http://schemas.openxmlformats.org/officeDocument/2006/relationships/image" Target="../media/image62.jpeg"/><Relationship Id="rId2" Type="http://schemas.openxmlformats.org/officeDocument/2006/relationships/tags" Target="../tags/tag59.xml"/><Relationship Id="rId16" Type="http://schemas.openxmlformats.org/officeDocument/2006/relationships/image" Target="../media/image61.jpeg"/><Relationship Id="rId20" Type="http://schemas.openxmlformats.org/officeDocument/2006/relationships/image" Target="../media/image65.png"/><Relationship Id="rId1" Type="http://schemas.openxmlformats.org/officeDocument/2006/relationships/tags" Target="../tags/tag58.xml"/><Relationship Id="rId6" Type="http://schemas.openxmlformats.org/officeDocument/2006/relationships/image" Target="../media/image1.emf"/><Relationship Id="rId11" Type="http://schemas.openxmlformats.org/officeDocument/2006/relationships/image" Target="../media/image56.jpeg"/><Relationship Id="rId5" Type="http://schemas.openxmlformats.org/officeDocument/2006/relationships/oleObject" Target="../embeddings/oleObject29.bin"/><Relationship Id="rId15" Type="http://schemas.openxmlformats.org/officeDocument/2006/relationships/image" Target="../media/image60.jpeg"/><Relationship Id="rId10" Type="http://schemas.openxmlformats.org/officeDocument/2006/relationships/image" Target="../media/image55.jpeg"/><Relationship Id="rId19" Type="http://schemas.openxmlformats.org/officeDocument/2006/relationships/image" Target="../media/image64.jpeg"/><Relationship Id="rId4" Type="http://schemas.openxmlformats.org/officeDocument/2006/relationships/notesSlide" Target="../notesSlides/notesSlide3.xml"/><Relationship Id="rId9" Type="http://schemas.openxmlformats.org/officeDocument/2006/relationships/image" Target="../media/image54.jpeg"/><Relationship Id="rId14" Type="http://schemas.openxmlformats.org/officeDocument/2006/relationships/image" Target="../media/image59.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1.emf"/><Relationship Id="rId4" Type="http://schemas.openxmlformats.org/officeDocument/2006/relationships/oleObject" Target="../embeddings/oleObject5.bin"/></Relationships>
</file>

<file path=ppt/slides/_rels/slide30.xml.rels><?xml version="1.0" encoding="UTF-8" standalone="yes"?>
<Relationships xmlns="http://schemas.openxmlformats.org/package/2006/relationships"><Relationship Id="rId8" Type="http://schemas.openxmlformats.org/officeDocument/2006/relationships/image" Target="../media/image68.jpeg"/><Relationship Id="rId13" Type="http://schemas.openxmlformats.org/officeDocument/2006/relationships/image" Target="../media/image73.jpeg"/><Relationship Id="rId18" Type="http://schemas.openxmlformats.org/officeDocument/2006/relationships/image" Target="../media/image78.jpeg"/><Relationship Id="rId3" Type="http://schemas.openxmlformats.org/officeDocument/2006/relationships/slideLayout" Target="../slideLayouts/slideLayout14.xml"/><Relationship Id="rId21" Type="http://schemas.openxmlformats.org/officeDocument/2006/relationships/image" Target="../media/image81.jpeg"/><Relationship Id="rId7" Type="http://schemas.openxmlformats.org/officeDocument/2006/relationships/image" Target="../media/image67.jpeg"/><Relationship Id="rId12" Type="http://schemas.openxmlformats.org/officeDocument/2006/relationships/image" Target="../media/image72.jpeg"/><Relationship Id="rId17" Type="http://schemas.openxmlformats.org/officeDocument/2006/relationships/image" Target="../media/image77.jpeg"/><Relationship Id="rId2" Type="http://schemas.openxmlformats.org/officeDocument/2006/relationships/tags" Target="../tags/tag61.xml"/><Relationship Id="rId16" Type="http://schemas.openxmlformats.org/officeDocument/2006/relationships/image" Target="../media/image76.jpeg"/><Relationship Id="rId20" Type="http://schemas.openxmlformats.org/officeDocument/2006/relationships/image" Target="../media/image80.jpeg"/><Relationship Id="rId1" Type="http://schemas.openxmlformats.org/officeDocument/2006/relationships/tags" Target="../tags/tag60.xml"/><Relationship Id="rId6" Type="http://schemas.openxmlformats.org/officeDocument/2006/relationships/image" Target="../media/image66.jpeg"/><Relationship Id="rId11" Type="http://schemas.openxmlformats.org/officeDocument/2006/relationships/image" Target="../media/image71.jpeg"/><Relationship Id="rId24" Type="http://schemas.openxmlformats.org/officeDocument/2006/relationships/image" Target="../media/image84.jpeg"/><Relationship Id="rId5" Type="http://schemas.openxmlformats.org/officeDocument/2006/relationships/image" Target="../media/image1.emf"/><Relationship Id="rId15" Type="http://schemas.openxmlformats.org/officeDocument/2006/relationships/image" Target="../media/image75.jpeg"/><Relationship Id="rId23" Type="http://schemas.openxmlformats.org/officeDocument/2006/relationships/image" Target="../media/image83.jpeg"/><Relationship Id="rId10" Type="http://schemas.openxmlformats.org/officeDocument/2006/relationships/image" Target="../media/image70.jpeg"/><Relationship Id="rId19" Type="http://schemas.openxmlformats.org/officeDocument/2006/relationships/image" Target="../media/image79.jpeg"/><Relationship Id="rId4" Type="http://schemas.openxmlformats.org/officeDocument/2006/relationships/oleObject" Target="../embeddings/oleObject30.bin"/><Relationship Id="rId9" Type="http://schemas.openxmlformats.org/officeDocument/2006/relationships/image" Target="../media/image69.jpeg"/><Relationship Id="rId14" Type="http://schemas.openxmlformats.org/officeDocument/2006/relationships/image" Target="../media/image74.jpeg"/><Relationship Id="rId22" Type="http://schemas.openxmlformats.org/officeDocument/2006/relationships/image" Target="../media/image82.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8.xml"/><Relationship Id="rId1" Type="http://schemas.openxmlformats.org/officeDocument/2006/relationships/tags" Target="../tags/tag62.xml"/><Relationship Id="rId5" Type="http://schemas.openxmlformats.org/officeDocument/2006/relationships/image" Target="../media/image8.emf"/><Relationship Id="rId4" Type="http://schemas.openxmlformats.org/officeDocument/2006/relationships/oleObject" Target="../embeddings/oleObject31.bin"/></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64.xml"/><Relationship Id="rId1" Type="http://schemas.openxmlformats.org/officeDocument/2006/relationships/tags" Target="../tags/tag63.xml"/><Relationship Id="rId5" Type="http://schemas.openxmlformats.org/officeDocument/2006/relationships/image" Target="../media/image1.emf"/><Relationship Id="rId4" Type="http://schemas.openxmlformats.org/officeDocument/2006/relationships/oleObject" Target="../embeddings/oleObject32.bin"/></Relationships>
</file>

<file path=ppt/slides/_rels/slide33.xml.rels><?xml version="1.0" encoding="UTF-8" standalone="yes"?>
<Relationships xmlns="http://schemas.openxmlformats.org/package/2006/relationships"><Relationship Id="rId8" Type="http://schemas.openxmlformats.org/officeDocument/2006/relationships/image" Target="../media/image86.jpeg"/><Relationship Id="rId3" Type="http://schemas.openxmlformats.org/officeDocument/2006/relationships/slideLayout" Target="../slideLayouts/slideLayout14.xml"/><Relationship Id="rId7" Type="http://schemas.openxmlformats.org/officeDocument/2006/relationships/image" Target="../media/image85.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hyperlink" Target="https://echonet.bnpparibas/" TargetMode="External"/><Relationship Id="rId5" Type="http://schemas.openxmlformats.org/officeDocument/2006/relationships/image" Target="../media/image1.emf"/><Relationship Id="rId10" Type="http://schemas.openxmlformats.org/officeDocument/2006/relationships/image" Target="../media/image88.jpeg"/><Relationship Id="rId4" Type="http://schemas.openxmlformats.org/officeDocument/2006/relationships/oleObject" Target="../embeddings/oleObject33.bin"/><Relationship Id="rId9" Type="http://schemas.openxmlformats.org/officeDocument/2006/relationships/image" Target="../media/image87.png"/></Relationships>
</file>

<file path=ppt/slides/_rels/slide34.xml.rels><?xml version="1.0" encoding="UTF-8" standalone="yes"?>
<Relationships xmlns="http://schemas.openxmlformats.org/package/2006/relationships"><Relationship Id="rId8" Type="http://schemas.openxmlformats.org/officeDocument/2006/relationships/hyperlink" Target="https://invest.bnpparibas/" TargetMode="External"/><Relationship Id="rId13" Type="http://schemas.openxmlformats.org/officeDocument/2006/relationships/image" Target="../media/image90.png"/><Relationship Id="rId3" Type="http://schemas.openxmlformats.org/officeDocument/2006/relationships/slideLayout" Target="../slideLayouts/slideLayout14.xml"/><Relationship Id="rId7" Type="http://schemas.openxmlformats.org/officeDocument/2006/relationships/hyperlink" Target="https://invest.bnpparibas/document/document-denregistrement-universel-et-rapport-financier-annuel-2021" TargetMode="External"/><Relationship Id="rId12" Type="http://schemas.openxmlformats.org/officeDocument/2006/relationships/image" Target="../media/image89.png"/><Relationship Id="rId2" Type="http://schemas.openxmlformats.org/officeDocument/2006/relationships/tags" Target="../tags/tag68.xml"/><Relationship Id="rId16" Type="http://schemas.openxmlformats.org/officeDocument/2006/relationships/image" Target="../media/image93.jpeg"/><Relationship Id="rId1" Type="http://schemas.openxmlformats.org/officeDocument/2006/relationships/tags" Target="../tags/tag67.xml"/><Relationship Id="rId6" Type="http://schemas.openxmlformats.org/officeDocument/2006/relationships/hyperlink" Target="https://invest.bnpparibas/document/document-denregistrement-universel-et-rapport-financier-annuel-2023-pdf" TargetMode="External"/><Relationship Id="rId11" Type="http://schemas.openxmlformats.org/officeDocument/2006/relationships/hyperlink" Target="https://group.bnpparibas/" TargetMode="External"/><Relationship Id="rId5" Type="http://schemas.openxmlformats.org/officeDocument/2006/relationships/image" Target="../media/image1.emf"/><Relationship Id="rId15" Type="http://schemas.openxmlformats.org/officeDocument/2006/relationships/image" Target="../media/image92.png"/><Relationship Id="rId10" Type="http://schemas.openxmlformats.org/officeDocument/2006/relationships/hyperlink" Target="https://asset.mediahub.bnpparibas/is/content/bnpparibas/RABNP023_ESSENTIEL_FR_MD_ok" TargetMode="External"/><Relationship Id="rId4" Type="http://schemas.openxmlformats.org/officeDocument/2006/relationships/oleObject" Target="../embeddings/oleObject34.bin"/><Relationship Id="rId9" Type="http://schemas.openxmlformats.org/officeDocument/2006/relationships/hyperlink" Target="https://rapport-integre.bnpparibas/2023" TargetMode="External"/><Relationship Id="rId14" Type="http://schemas.openxmlformats.org/officeDocument/2006/relationships/image" Target="../media/image91.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70.xml"/><Relationship Id="rId1" Type="http://schemas.openxmlformats.org/officeDocument/2006/relationships/tags" Target="../tags/tag69.xml"/><Relationship Id="rId5" Type="http://schemas.openxmlformats.org/officeDocument/2006/relationships/image" Target="../media/image1.emf"/><Relationship Id="rId4" Type="http://schemas.openxmlformats.org/officeDocument/2006/relationships/oleObject" Target="../embeddings/oleObject35.bin"/></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5.xml"/><Relationship Id="rId1" Type="http://schemas.openxmlformats.org/officeDocument/2006/relationships/tags" Target="../tags/tag10.xml"/><Relationship Id="rId4" Type="http://schemas.openxmlformats.org/officeDocument/2006/relationships/image" Target="../media/image19.sv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14.xml"/><Relationship Id="rId7" Type="http://schemas.openxmlformats.org/officeDocument/2006/relationships/hyperlink" Target="https://group.bnpparibas/decouvrez-le-groupe/nous-connaitre/histoire" TargetMode="Externa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hyperlink" Target="https://group.bnpparibas/en/group/history-centuries-banking" TargetMode="External"/><Relationship Id="rId5" Type="http://schemas.openxmlformats.org/officeDocument/2006/relationships/image" Target="../media/image1.emf"/><Relationship Id="rId4" Type="http://schemas.openxmlformats.org/officeDocument/2006/relationships/oleObject" Target="../embeddings/oleObject6.bin"/><Relationship Id="rId9" Type="http://schemas.openxmlformats.org/officeDocument/2006/relationships/image" Target="../media/image21.sv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2.jpeg"/><Relationship Id="rId5" Type="http://schemas.openxmlformats.org/officeDocument/2006/relationships/image" Target="../media/image1.emf"/><Relationship Id="rId4" Type="http://schemas.openxmlformats.org/officeDocument/2006/relationships/oleObject" Target="../embeddings/oleObject7.bin"/></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23.png"/><Relationship Id="rId5" Type="http://schemas.openxmlformats.org/officeDocument/2006/relationships/image" Target="../media/image1.emf"/><Relationship Id="rId4" Type="http://schemas.openxmlformats.org/officeDocument/2006/relationships/oleObject" Target="../embeddings/oleObject8.bin"/></Relationships>
</file>

<file path=ppt/slides/_rels/slide8.xml.rels><?xml version="1.0" encoding="UTF-8" standalone="yes"?>
<Relationships xmlns="http://schemas.openxmlformats.org/package/2006/relationships"><Relationship Id="rId8" Type="http://schemas.openxmlformats.org/officeDocument/2006/relationships/hyperlink" Target="https://group.bnpparibas/uploads/file/manifeste_25_01_2018_fr_lien.pdf" TargetMode="External"/><Relationship Id="rId13" Type="http://schemas.openxmlformats.org/officeDocument/2006/relationships/image" Target="../media/image24.jpeg"/><Relationship Id="rId3" Type="http://schemas.openxmlformats.org/officeDocument/2006/relationships/slideLayout" Target="../slideLayouts/slideLayout14.xml"/><Relationship Id="rId7" Type="http://schemas.openxmlformats.org/officeDocument/2006/relationships/hyperlink" Target="https://cdn-group.bnpparibas.com/uploads/file/220131_bnpp_compliance_codeofconduct_2022_fr.pdf" TargetMode="External"/><Relationship Id="rId12" Type="http://schemas.openxmlformats.org/officeDocument/2006/relationships/image" Target="../media/image21.sv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hyperlink" Target="https://group.bnpparibas/uploads/file/nos_convictions_partagees.pdf" TargetMode="External"/><Relationship Id="rId11" Type="http://schemas.openxmlformats.org/officeDocument/2006/relationships/image" Target="../media/image20.png"/><Relationship Id="rId5" Type="http://schemas.openxmlformats.org/officeDocument/2006/relationships/image" Target="../media/image1.emf"/><Relationship Id="rId10" Type="http://schemas.openxmlformats.org/officeDocument/2006/relationships/hyperlink" Target="https://group.bnpparibas/decouvrez-le-groupe/nous-connaitre/raison-detre" TargetMode="External"/><Relationship Id="rId4" Type="http://schemas.openxmlformats.org/officeDocument/2006/relationships/oleObject" Target="../embeddings/oleObject9.bin"/><Relationship Id="rId9" Type="http://schemas.openxmlformats.org/officeDocument/2006/relationships/hyperlink" Target="https://group.bnpparibas/decouvrez-le-groupe/raison-etre" TargetMode="Externa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1.emf"/><Relationship Id="rId4" Type="http://schemas.openxmlformats.org/officeDocument/2006/relationships/oleObject" Target="../embeddings/oleObject10.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A7FF7168-C93A-6A77-4DE3-42E5AB8D02B3}"/>
              </a:ext>
            </a:extLst>
          </p:cNvPr>
          <p:cNvPicPr>
            <a:picLocks noChangeAspect="1"/>
          </p:cNvPicPr>
          <p:nvPr/>
        </p:nvPicPr>
        <p:blipFill rotWithShape="1">
          <a:blip r:embed="rId4"/>
          <a:srcRect l="187" t="12339" r="-187" b="25766"/>
          <a:stretch/>
        </p:blipFill>
        <p:spPr>
          <a:xfrm>
            <a:off x="933353" y="884315"/>
            <a:ext cx="10325293" cy="4244793"/>
          </a:xfrm>
          <a:prstGeom prst="rect">
            <a:avLst/>
          </a:prstGeom>
        </p:spPr>
      </p:pic>
      <p:graphicFrame>
        <p:nvGraphicFramePr>
          <p:cNvPr id="3" name="think-cell data - do not delete" hidden="1">
            <a:extLst>
              <a:ext uri="{FF2B5EF4-FFF2-40B4-BE49-F238E27FC236}">
                <a16:creationId xmlns:a16="http://schemas.microsoft.com/office/drawing/2014/main" id="{A34C2E28-084A-FA7C-9B9C-A80522AB0E6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3" name="think-cell data - do not delete" hidden="1">
                        <a:extLst>
                          <a:ext uri="{FF2B5EF4-FFF2-40B4-BE49-F238E27FC236}">
                            <a16:creationId xmlns:a16="http://schemas.microsoft.com/office/drawing/2014/main" id="{A34C2E28-084A-FA7C-9B9C-A80522AB0E6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re 7">
            <a:extLst>
              <a:ext uri="{FF2B5EF4-FFF2-40B4-BE49-F238E27FC236}">
                <a16:creationId xmlns:a16="http://schemas.microsoft.com/office/drawing/2014/main" id="{FA49E975-AB85-40A5-AFF2-757F62136CCA}"/>
              </a:ext>
            </a:extLst>
          </p:cNvPr>
          <p:cNvSpPr>
            <a:spLocks noGrp="1"/>
          </p:cNvSpPr>
          <p:nvPr>
            <p:ph type="ctrTitle"/>
          </p:nvPr>
        </p:nvSpPr>
        <p:spPr>
          <a:xfrm>
            <a:off x="1487487" y="3955850"/>
            <a:ext cx="4320000" cy="919258"/>
          </a:xfrm>
          <a:solidFill>
            <a:srgbClr val="FFFFFF">
              <a:alpha val="84000"/>
            </a:srgbClr>
          </a:solidFill>
        </p:spPr>
        <p:txBody>
          <a:bodyPr vert="horz"/>
          <a:lstStyle/>
          <a:p>
            <a:r>
              <a:rPr kumimoji="0" lang="fr-FR" sz="2400" b="1" i="0" u="none" strike="noStrike" kern="1200" cap="all" spc="0" normalizeH="0" baseline="0" noProof="0" dirty="0">
                <a:ln>
                  <a:noFill/>
                </a:ln>
                <a:solidFill>
                  <a:srgbClr val="00915A"/>
                </a:solidFill>
                <a:effectLst/>
                <a:uLnTx/>
                <a:uFillTx/>
                <a:latin typeface="BNPP Sans Light" panose="02000503020000020004" pitchFamily="50" charset="0"/>
                <a:cs typeface="Arial" panose="020B0604020202020204" pitchFamily="34" charset="0"/>
              </a:rPr>
              <a:t>Software engineer workflow</a:t>
            </a:r>
          </a:p>
        </p:txBody>
      </p:sp>
      <p:sp>
        <p:nvSpPr>
          <p:cNvPr id="9" name="Sous-titre 8">
            <a:extLst>
              <a:ext uri="{FF2B5EF4-FFF2-40B4-BE49-F238E27FC236}">
                <a16:creationId xmlns:a16="http://schemas.microsoft.com/office/drawing/2014/main" id="{EFFE77E5-878A-4E05-A574-60DFF2E54D98}"/>
              </a:ext>
            </a:extLst>
          </p:cNvPr>
          <p:cNvSpPr>
            <a:spLocks noGrp="1"/>
          </p:cNvSpPr>
          <p:nvPr>
            <p:ph type="subTitle" idx="1"/>
          </p:nvPr>
        </p:nvSpPr>
        <p:spPr>
          <a:xfrm>
            <a:off x="1487487" y="4875109"/>
            <a:ext cx="4320000" cy="504000"/>
          </a:xfrm>
        </p:spPr>
        <p:txBody>
          <a:bodyPr anchor="ctr"/>
          <a:lstStyle/>
          <a:p>
            <a:r>
              <a:rPr lang="fr-FR" sz="1400" b="1" dirty="0"/>
              <a:t>March 2024 – September 2024</a:t>
            </a:r>
          </a:p>
        </p:txBody>
      </p:sp>
      <p:sp>
        <p:nvSpPr>
          <p:cNvPr id="4" name="Rectangle 3">
            <a:extLst>
              <a:ext uri="{FF2B5EF4-FFF2-40B4-BE49-F238E27FC236}">
                <a16:creationId xmlns:a16="http://schemas.microsoft.com/office/drawing/2014/main" id="{1767CA7F-61DA-1101-02B9-CF9D667E3C88}"/>
              </a:ext>
            </a:extLst>
          </p:cNvPr>
          <p:cNvSpPr/>
          <p:nvPr/>
        </p:nvSpPr>
        <p:spPr>
          <a:xfrm>
            <a:off x="10363200" y="-595086"/>
            <a:ext cx="1828800" cy="413657"/>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Slide1 _ V1</a:t>
            </a:r>
          </a:p>
        </p:txBody>
      </p:sp>
      <p:sp>
        <p:nvSpPr>
          <p:cNvPr id="11" name="Rectangle 10">
            <a:extLst>
              <a:ext uri="{FF2B5EF4-FFF2-40B4-BE49-F238E27FC236}">
                <a16:creationId xmlns:a16="http://schemas.microsoft.com/office/drawing/2014/main" id="{B8FC0356-44DB-F152-E13E-7D3C99672BEE}"/>
              </a:ext>
            </a:extLst>
          </p:cNvPr>
          <p:cNvSpPr/>
          <p:nvPr>
            <p:custDataLst>
              <p:tags r:id="rId2"/>
            </p:custDataLst>
          </p:nvPr>
        </p:nvSpPr>
        <p:spPr>
          <a:xfrm>
            <a:off x="0" y="-317500"/>
            <a:ext cx="1270000" cy="2540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r>
              <a:rPr lang="en-GB" sz="1200" b="1">
                <a:solidFill>
                  <a:srgbClr val="C02A26"/>
                </a:solidFill>
              </a:rPr>
              <a:t>~894 KB / 6,615 KB</a:t>
            </a:r>
          </a:p>
        </p:txBody>
      </p:sp>
      <p:pic>
        <p:nvPicPr>
          <p:cNvPr id="6" name="Picture 5">
            <a:extLst>
              <a:ext uri="{FF2B5EF4-FFF2-40B4-BE49-F238E27FC236}">
                <a16:creationId xmlns:a16="http://schemas.microsoft.com/office/drawing/2014/main" id="{B1B46FA5-4B0C-B9FE-DC3D-46FE4C0718A8}"/>
              </a:ext>
            </a:extLst>
          </p:cNvPr>
          <p:cNvPicPr>
            <a:picLocks noChangeAspect="1"/>
          </p:cNvPicPr>
          <p:nvPr/>
        </p:nvPicPr>
        <p:blipFill>
          <a:blip r:embed="rId7"/>
          <a:stretch>
            <a:fillRect/>
          </a:stretch>
        </p:blipFill>
        <p:spPr>
          <a:xfrm>
            <a:off x="8477513" y="237208"/>
            <a:ext cx="2800087" cy="505766"/>
          </a:xfrm>
          <a:prstGeom prst="rect">
            <a:avLst/>
          </a:prstGeom>
        </p:spPr>
      </p:pic>
    </p:spTree>
    <p:extLst>
      <p:ext uri="{BB962C8B-B14F-4D97-AF65-F5344CB8AC3E}">
        <p14:creationId xmlns:p14="http://schemas.microsoft.com/office/powerpoint/2010/main" val="3689757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E16CECAE-9935-B27D-C36F-FE7FFA8D3817}"/>
              </a:ext>
            </a:extLst>
          </p:cNvPr>
          <p:cNvGraphicFramePr>
            <a:graphicFrameLocks noChangeAspect="1"/>
          </p:cNvGraphicFramePr>
          <p:nvPr>
            <p:custDataLst>
              <p:tags r:id="rId1"/>
            </p:custDataLst>
            <p:extLst>
              <p:ext uri="{D42A27DB-BD31-4B8C-83A1-F6EECF244321}">
                <p14:modId xmlns:p14="http://schemas.microsoft.com/office/powerpoint/2010/main" val="6963892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think-cell data - do not delete" hidden="1">
                        <a:extLst>
                          <a:ext uri="{FF2B5EF4-FFF2-40B4-BE49-F238E27FC236}">
                            <a16:creationId xmlns:a16="http://schemas.microsoft.com/office/drawing/2014/main" id="{E16CECAE-9935-B27D-C36F-FE7FFA8D381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6" name="Rectangle 45">
            <a:extLst>
              <a:ext uri="{FF2B5EF4-FFF2-40B4-BE49-F238E27FC236}">
                <a16:creationId xmlns:a16="http://schemas.microsoft.com/office/drawing/2014/main" id="{52D912E2-6D31-353C-D2B5-1CAE31F13CF0}"/>
              </a:ext>
            </a:extLst>
          </p:cNvPr>
          <p:cNvSpPr/>
          <p:nvPr/>
        </p:nvSpPr>
        <p:spPr>
          <a:xfrm>
            <a:off x="8210200" y="1722167"/>
            <a:ext cx="3502375" cy="3866240"/>
          </a:xfrm>
          <a:prstGeom prst="rect">
            <a:avLst/>
          </a:prstGeom>
          <a:gradFill>
            <a:gsLst>
              <a:gs pos="0">
                <a:srgbClr val="F2F2F2"/>
              </a:gs>
              <a:gs pos="74000">
                <a:srgbClr val="F2F2F2"/>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75516DB0-7C31-EA87-44A8-5AFAE88DC276}"/>
              </a:ext>
            </a:extLst>
          </p:cNvPr>
          <p:cNvSpPr/>
          <p:nvPr/>
        </p:nvSpPr>
        <p:spPr>
          <a:xfrm>
            <a:off x="479425" y="1722167"/>
            <a:ext cx="3744416" cy="3866240"/>
          </a:xfrm>
          <a:prstGeom prst="rect">
            <a:avLst/>
          </a:prstGeom>
          <a:solidFill>
            <a:srgbClr val="0091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140"/>
          <p:cNvSpPr txBox="1">
            <a:spLocks noChangeArrowheads="1"/>
          </p:cNvSpPr>
          <p:nvPr/>
        </p:nvSpPr>
        <p:spPr bwMode="auto">
          <a:xfrm>
            <a:off x="947477" y="2083647"/>
            <a:ext cx="280831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4300">
                <a:solidFill>
                  <a:schemeClr val="tx1"/>
                </a:solidFill>
                <a:latin typeface="Calibri" pitchFamily="34" charset="0"/>
                <a:ea typeface="MS PGothic" pitchFamily="34" charset="-128"/>
              </a:defRPr>
            </a:lvl1pPr>
            <a:lvl2pPr marL="742950" indent="-285750">
              <a:defRPr sz="4300">
                <a:solidFill>
                  <a:schemeClr val="tx1"/>
                </a:solidFill>
                <a:latin typeface="Calibri" pitchFamily="34" charset="0"/>
                <a:ea typeface="MS PGothic" pitchFamily="34" charset="-128"/>
              </a:defRPr>
            </a:lvl2pPr>
            <a:lvl3pPr marL="1143000" indent="-228600">
              <a:defRPr sz="4300">
                <a:solidFill>
                  <a:schemeClr val="tx1"/>
                </a:solidFill>
                <a:latin typeface="Calibri" pitchFamily="34" charset="0"/>
                <a:ea typeface="MS PGothic" pitchFamily="34" charset="-128"/>
              </a:defRPr>
            </a:lvl3pPr>
            <a:lvl4pPr marL="1600200" indent="-228600">
              <a:defRPr sz="4300">
                <a:solidFill>
                  <a:schemeClr val="tx1"/>
                </a:solidFill>
                <a:latin typeface="Calibri" pitchFamily="34" charset="0"/>
                <a:ea typeface="MS PGothic" pitchFamily="34" charset="-128"/>
              </a:defRPr>
            </a:lvl4pPr>
            <a:lvl5pPr marL="2057400" indent="-228600">
              <a:defRPr sz="4300">
                <a:solidFill>
                  <a:schemeClr val="tx1"/>
                </a:solidFill>
                <a:latin typeface="Calibri" pitchFamily="34" charset="0"/>
                <a:ea typeface="MS PGothic" pitchFamily="34" charset="-128"/>
              </a:defRPr>
            </a:lvl5pPr>
            <a:lvl6pPr marL="2514600" indent="-228600" defTabSz="1087438"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1087438"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1087438"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1087438" fontAlgn="base">
              <a:spcBef>
                <a:spcPct val="0"/>
              </a:spcBef>
              <a:spcAft>
                <a:spcPct val="0"/>
              </a:spcAft>
              <a:defRPr sz="4300">
                <a:solidFill>
                  <a:schemeClr val="tx1"/>
                </a:solidFill>
                <a:latin typeface="Calibri" pitchFamily="34" charset="0"/>
                <a:ea typeface="MS PGothic" pitchFamily="34" charset="-128"/>
              </a:defRPr>
            </a:lvl9pPr>
          </a:lstStyle>
          <a:p>
            <a:pPr algn="ctr" defTabSz="542557" fontAlgn="base">
              <a:spcBef>
                <a:spcPct val="0"/>
              </a:spcBef>
              <a:spcAft>
                <a:spcPct val="0"/>
              </a:spcAft>
            </a:pPr>
            <a:r>
              <a:rPr lang="en-US" altLang="pt-PT" sz="5400" b="1" spc="70">
                <a:solidFill>
                  <a:schemeClr val="bg1"/>
                </a:solidFill>
                <a:latin typeface="BNPP Sans Condensed"/>
                <a:ea typeface="+mn-ea"/>
                <a:cs typeface="BNPP Sans Condensed"/>
              </a:rPr>
              <a:t>46,9 </a:t>
            </a:r>
            <a:r>
              <a:rPr lang="en-US" altLang="pt-PT" sz="3600" b="1" spc="70">
                <a:solidFill>
                  <a:schemeClr val="bg1"/>
                </a:solidFill>
                <a:latin typeface="BNPP Sans Condensed"/>
                <a:ea typeface="+mn-ea"/>
                <a:cs typeface="BNPP Sans Condensed"/>
              </a:rPr>
              <a:t>Md€</a:t>
            </a:r>
          </a:p>
        </p:txBody>
      </p:sp>
      <p:sp>
        <p:nvSpPr>
          <p:cNvPr id="13" name="TextBox 102"/>
          <p:cNvSpPr txBox="1">
            <a:spLocks noChangeArrowheads="1"/>
          </p:cNvSpPr>
          <p:nvPr/>
        </p:nvSpPr>
        <p:spPr bwMode="auto">
          <a:xfrm>
            <a:off x="1016523" y="2914644"/>
            <a:ext cx="267021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4300">
                <a:solidFill>
                  <a:schemeClr val="tx1"/>
                </a:solidFill>
                <a:latin typeface="Calibri" pitchFamily="34" charset="0"/>
                <a:ea typeface="MS PGothic" pitchFamily="34" charset="-128"/>
              </a:defRPr>
            </a:lvl1pPr>
            <a:lvl2pPr marL="742950" indent="-285750">
              <a:defRPr sz="4300">
                <a:solidFill>
                  <a:schemeClr val="tx1"/>
                </a:solidFill>
                <a:latin typeface="Calibri" pitchFamily="34" charset="0"/>
                <a:ea typeface="MS PGothic" pitchFamily="34" charset="-128"/>
              </a:defRPr>
            </a:lvl2pPr>
            <a:lvl3pPr marL="1143000" indent="-228600">
              <a:defRPr sz="4300">
                <a:solidFill>
                  <a:schemeClr val="tx1"/>
                </a:solidFill>
                <a:latin typeface="Calibri" pitchFamily="34" charset="0"/>
                <a:ea typeface="MS PGothic" pitchFamily="34" charset="-128"/>
              </a:defRPr>
            </a:lvl3pPr>
            <a:lvl4pPr marL="1600200" indent="-228600">
              <a:defRPr sz="4300">
                <a:solidFill>
                  <a:schemeClr val="tx1"/>
                </a:solidFill>
                <a:latin typeface="Calibri" pitchFamily="34" charset="0"/>
                <a:ea typeface="MS PGothic" pitchFamily="34" charset="-128"/>
              </a:defRPr>
            </a:lvl4pPr>
            <a:lvl5pPr marL="2057400" indent="-228600">
              <a:defRPr sz="4300">
                <a:solidFill>
                  <a:schemeClr val="tx1"/>
                </a:solidFill>
                <a:latin typeface="Calibri" pitchFamily="34" charset="0"/>
                <a:ea typeface="MS PGothic" pitchFamily="34" charset="-128"/>
              </a:defRPr>
            </a:lvl5pPr>
            <a:lvl6pPr marL="2514600" indent="-228600" defTabSz="1087438"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1087438"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1087438"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1087438" fontAlgn="base">
              <a:spcBef>
                <a:spcPct val="0"/>
              </a:spcBef>
              <a:spcAft>
                <a:spcPct val="0"/>
              </a:spcAft>
              <a:defRPr sz="4300">
                <a:solidFill>
                  <a:schemeClr val="tx1"/>
                </a:solidFill>
                <a:latin typeface="Calibri" pitchFamily="34" charset="0"/>
                <a:ea typeface="MS PGothic" pitchFamily="34" charset="-128"/>
              </a:defRPr>
            </a:lvl9pPr>
          </a:lstStyle>
          <a:p>
            <a:pPr algn="ctr" defTabSz="542557" fontAlgn="base">
              <a:spcBef>
                <a:spcPct val="0"/>
              </a:spcBef>
              <a:spcAft>
                <a:spcPct val="0"/>
              </a:spcAft>
            </a:pPr>
            <a:r>
              <a:rPr lang="en-US" altLang="pt-PT" sz="2000" b="1" spc="300">
                <a:solidFill>
                  <a:schemeClr val="bg1"/>
                </a:solidFill>
                <a:latin typeface="+mj-lt"/>
                <a:cs typeface="Open Sans Light" pitchFamily="34" charset="0"/>
              </a:rPr>
              <a:t>PRODUIT NET BANCAIRE DISTRIBUABLE  </a:t>
            </a:r>
          </a:p>
        </p:txBody>
      </p:sp>
      <p:sp>
        <p:nvSpPr>
          <p:cNvPr id="16" name="TextBox 140">
            <a:extLst>
              <a:ext uri="{FF2B5EF4-FFF2-40B4-BE49-F238E27FC236}">
                <a16:creationId xmlns:a16="http://schemas.microsoft.com/office/drawing/2014/main" id="{38EF5D4C-8023-5F0D-F147-CC9EC2B0D92A}"/>
              </a:ext>
            </a:extLst>
          </p:cNvPr>
          <p:cNvSpPr txBox="1">
            <a:spLocks noChangeArrowheads="1"/>
          </p:cNvSpPr>
          <p:nvPr/>
        </p:nvSpPr>
        <p:spPr bwMode="auto">
          <a:xfrm>
            <a:off x="947476" y="4106178"/>
            <a:ext cx="280831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4300">
                <a:solidFill>
                  <a:schemeClr val="tx1"/>
                </a:solidFill>
                <a:latin typeface="Calibri" pitchFamily="34" charset="0"/>
                <a:ea typeface="MS PGothic" pitchFamily="34" charset="-128"/>
              </a:defRPr>
            </a:lvl1pPr>
            <a:lvl2pPr marL="742950" indent="-285750">
              <a:defRPr sz="4300">
                <a:solidFill>
                  <a:schemeClr val="tx1"/>
                </a:solidFill>
                <a:latin typeface="Calibri" pitchFamily="34" charset="0"/>
                <a:ea typeface="MS PGothic" pitchFamily="34" charset="-128"/>
              </a:defRPr>
            </a:lvl2pPr>
            <a:lvl3pPr marL="1143000" indent="-228600">
              <a:defRPr sz="4300">
                <a:solidFill>
                  <a:schemeClr val="tx1"/>
                </a:solidFill>
                <a:latin typeface="Calibri" pitchFamily="34" charset="0"/>
                <a:ea typeface="MS PGothic" pitchFamily="34" charset="-128"/>
              </a:defRPr>
            </a:lvl3pPr>
            <a:lvl4pPr marL="1600200" indent="-228600">
              <a:defRPr sz="4300">
                <a:solidFill>
                  <a:schemeClr val="tx1"/>
                </a:solidFill>
                <a:latin typeface="Calibri" pitchFamily="34" charset="0"/>
                <a:ea typeface="MS PGothic" pitchFamily="34" charset="-128"/>
              </a:defRPr>
            </a:lvl4pPr>
            <a:lvl5pPr marL="2057400" indent="-228600">
              <a:defRPr sz="4300">
                <a:solidFill>
                  <a:schemeClr val="tx1"/>
                </a:solidFill>
                <a:latin typeface="Calibri" pitchFamily="34" charset="0"/>
                <a:ea typeface="MS PGothic" pitchFamily="34" charset="-128"/>
              </a:defRPr>
            </a:lvl5pPr>
            <a:lvl6pPr marL="2514600" indent="-228600" defTabSz="1087438"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1087438"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1087438"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1087438" fontAlgn="base">
              <a:spcBef>
                <a:spcPct val="0"/>
              </a:spcBef>
              <a:spcAft>
                <a:spcPct val="0"/>
              </a:spcAft>
              <a:defRPr sz="4300">
                <a:solidFill>
                  <a:schemeClr val="tx1"/>
                </a:solidFill>
                <a:latin typeface="Calibri" pitchFamily="34" charset="0"/>
                <a:ea typeface="MS PGothic" pitchFamily="34" charset="-128"/>
              </a:defRPr>
            </a:lvl9pPr>
          </a:lstStyle>
          <a:p>
            <a:pPr algn="ctr" defTabSz="542557" fontAlgn="base">
              <a:spcBef>
                <a:spcPct val="0"/>
              </a:spcBef>
              <a:spcAft>
                <a:spcPct val="0"/>
              </a:spcAft>
            </a:pPr>
            <a:r>
              <a:rPr lang="en-US" altLang="pt-PT" sz="5400" b="1" spc="70">
                <a:solidFill>
                  <a:schemeClr val="bg1"/>
                </a:solidFill>
                <a:latin typeface="BNPP Sans Condensed"/>
                <a:ea typeface="+mn-ea"/>
                <a:cs typeface="BNPP Sans Condensed"/>
              </a:rPr>
              <a:t>13,2 %</a:t>
            </a:r>
          </a:p>
        </p:txBody>
      </p:sp>
      <p:sp>
        <p:nvSpPr>
          <p:cNvPr id="17" name="TextBox 102">
            <a:extLst>
              <a:ext uri="{FF2B5EF4-FFF2-40B4-BE49-F238E27FC236}">
                <a16:creationId xmlns:a16="http://schemas.microsoft.com/office/drawing/2014/main" id="{B0B261B5-FF5B-A958-015A-D2F8803C5C04}"/>
              </a:ext>
            </a:extLst>
          </p:cNvPr>
          <p:cNvSpPr txBox="1">
            <a:spLocks noChangeArrowheads="1"/>
          </p:cNvSpPr>
          <p:nvPr/>
        </p:nvSpPr>
        <p:spPr bwMode="auto">
          <a:xfrm>
            <a:off x="1411551" y="4937175"/>
            <a:ext cx="18071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4300">
                <a:solidFill>
                  <a:schemeClr val="tx1"/>
                </a:solidFill>
                <a:latin typeface="Calibri" pitchFamily="34" charset="0"/>
                <a:ea typeface="MS PGothic" pitchFamily="34" charset="-128"/>
              </a:defRPr>
            </a:lvl1pPr>
            <a:lvl2pPr marL="742950" indent="-285750">
              <a:defRPr sz="4300">
                <a:solidFill>
                  <a:schemeClr val="tx1"/>
                </a:solidFill>
                <a:latin typeface="Calibri" pitchFamily="34" charset="0"/>
                <a:ea typeface="MS PGothic" pitchFamily="34" charset="-128"/>
              </a:defRPr>
            </a:lvl2pPr>
            <a:lvl3pPr marL="1143000" indent="-228600">
              <a:defRPr sz="4300">
                <a:solidFill>
                  <a:schemeClr val="tx1"/>
                </a:solidFill>
                <a:latin typeface="Calibri" pitchFamily="34" charset="0"/>
                <a:ea typeface="MS PGothic" pitchFamily="34" charset="-128"/>
              </a:defRPr>
            </a:lvl3pPr>
            <a:lvl4pPr marL="1600200" indent="-228600">
              <a:defRPr sz="4300">
                <a:solidFill>
                  <a:schemeClr val="tx1"/>
                </a:solidFill>
                <a:latin typeface="Calibri" pitchFamily="34" charset="0"/>
                <a:ea typeface="MS PGothic" pitchFamily="34" charset="-128"/>
              </a:defRPr>
            </a:lvl4pPr>
            <a:lvl5pPr marL="2057400" indent="-228600">
              <a:defRPr sz="4300">
                <a:solidFill>
                  <a:schemeClr val="tx1"/>
                </a:solidFill>
                <a:latin typeface="Calibri" pitchFamily="34" charset="0"/>
                <a:ea typeface="MS PGothic" pitchFamily="34" charset="-128"/>
              </a:defRPr>
            </a:lvl5pPr>
            <a:lvl6pPr marL="2514600" indent="-228600" defTabSz="1087438"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1087438"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1087438"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1087438" fontAlgn="base">
              <a:spcBef>
                <a:spcPct val="0"/>
              </a:spcBef>
              <a:spcAft>
                <a:spcPct val="0"/>
              </a:spcAft>
              <a:defRPr sz="4300">
                <a:solidFill>
                  <a:schemeClr val="tx1"/>
                </a:solidFill>
                <a:latin typeface="Calibri" pitchFamily="34" charset="0"/>
                <a:ea typeface="MS PGothic" pitchFamily="34" charset="-128"/>
              </a:defRPr>
            </a:lvl9pPr>
          </a:lstStyle>
          <a:p>
            <a:pPr algn="ctr" defTabSz="542557" fontAlgn="base">
              <a:spcBef>
                <a:spcPct val="0"/>
              </a:spcBef>
              <a:spcAft>
                <a:spcPct val="0"/>
              </a:spcAft>
            </a:pPr>
            <a:r>
              <a:rPr lang="en-US" altLang="pt-PT" sz="2000" b="1" spc="300">
                <a:solidFill>
                  <a:schemeClr val="bg1"/>
                </a:solidFill>
                <a:latin typeface="+mj-lt"/>
                <a:cs typeface="Open Sans Light" pitchFamily="34" charset="0"/>
              </a:rPr>
              <a:t>RATIO CET1</a:t>
            </a:r>
            <a:r>
              <a:rPr lang="en-US" altLang="pt-PT" sz="2000" b="1" spc="300" baseline="30000">
                <a:solidFill>
                  <a:schemeClr val="bg1"/>
                </a:solidFill>
                <a:latin typeface="+mj-lt"/>
                <a:cs typeface="Open Sans Light" pitchFamily="34" charset="0"/>
              </a:rPr>
              <a:t>1</a:t>
            </a:r>
          </a:p>
        </p:txBody>
      </p:sp>
      <p:sp>
        <p:nvSpPr>
          <p:cNvPr id="23" name="Rectangle 22">
            <a:extLst>
              <a:ext uri="{FF2B5EF4-FFF2-40B4-BE49-F238E27FC236}">
                <a16:creationId xmlns:a16="http://schemas.microsoft.com/office/drawing/2014/main" id="{E5B5FB21-2989-D590-6597-B7111B32A15A}"/>
              </a:ext>
            </a:extLst>
          </p:cNvPr>
          <p:cNvSpPr/>
          <p:nvPr/>
        </p:nvSpPr>
        <p:spPr>
          <a:xfrm>
            <a:off x="4344813" y="1722167"/>
            <a:ext cx="3744416" cy="3866240"/>
          </a:xfrm>
          <a:prstGeom prst="rect">
            <a:avLst/>
          </a:prstGeom>
          <a:solidFill>
            <a:srgbClr val="00915A">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140">
            <a:extLst>
              <a:ext uri="{FF2B5EF4-FFF2-40B4-BE49-F238E27FC236}">
                <a16:creationId xmlns:a16="http://schemas.microsoft.com/office/drawing/2014/main" id="{6D1DC763-2816-75BD-FF66-3563F469611D}"/>
              </a:ext>
            </a:extLst>
          </p:cNvPr>
          <p:cNvSpPr txBox="1">
            <a:spLocks noChangeArrowheads="1"/>
          </p:cNvSpPr>
          <p:nvPr/>
        </p:nvSpPr>
        <p:spPr bwMode="auto">
          <a:xfrm>
            <a:off x="4812865" y="1897211"/>
            <a:ext cx="280831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4300">
                <a:solidFill>
                  <a:schemeClr val="tx1"/>
                </a:solidFill>
                <a:latin typeface="Calibri" pitchFamily="34" charset="0"/>
                <a:ea typeface="MS PGothic" pitchFamily="34" charset="-128"/>
              </a:defRPr>
            </a:lvl1pPr>
            <a:lvl2pPr marL="742950" indent="-285750">
              <a:defRPr sz="4300">
                <a:solidFill>
                  <a:schemeClr val="tx1"/>
                </a:solidFill>
                <a:latin typeface="Calibri" pitchFamily="34" charset="0"/>
                <a:ea typeface="MS PGothic" pitchFamily="34" charset="-128"/>
              </a:defRPr>
            </a:lvl2pPr>
            <a:lvl3pPr marL="1143000" indent="-228600">
              <a:defRPr sz="4300">
                <a:solidFill>
                  <a:schemeClr val="tx1"/>
                </a:solidFill>
                <a:latin typeface="Calibri" pitchFamily="34" charset="0"/>
                <a:ea typeface="MS PGothic" pitchFamily="34" charset="-128"/>
              </a:defRPr>
            </a:lvl3pPr>
            <a:lvl4pPr marL="1600200" indent="-228600">
              <a:defRPr sz="4300">
                <a:solidFill>
                  <a:schemeClr val="tx1"/>
                </a:solidFill>
                <a:latin typeface="Calibri" pitchFamily="34" charset="0"/>
                <a:ea typeface="MS PGothic" pitchFamily="34" charset="-128"/>
              </a:defRPr>
            </a:lvl4pPr>
            <a:lvl5pPr marL="2057400" indent="-228600">
              <a:defRPr sz="4300">
                <a:solidFill>
                  <a:schemeClr val="tx1"/>
                </a:solidFill>
                <a:latin typeface="Calibri" pitchFamily="34" charset="0"/>
                <a:ea typeface="MS PGothic" pitchFamily="34" charset="-128"/>
              </a:defRPr>
            </a:lvl5pPr>
            <a:lvl6pPr marL="2514600" indent="-228600" defTabSz="1087438"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1087438"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1087438"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1087438" fontAlgn="base">
              <a:spcBef>
                <a:spcPct val="0"/>
              </a:spcBef>
              <a:spcAft>
                <a:spcPct val="0"/>
              </a:spcAft>
              <a:defRPr sz="4300">
                <a:solidFill>
                  <a:schemeClr val="tx1"/>
                </a:solidFill>
                <a:latin typeface="Calibri" pitchFamily="34" charset="0"/>
                <a:ea typeface="MS PGothic" pitchFamily="34" charset="-128"/>
              </a:defRPr>
            </a:lvl9pPr>
          </a:lstStyle>
          <a:p>
            <a:pPr algn="ctr" defTabSz="542557" fontAlgn="base">
              <a:spcBef>
                <a:spcPct val="0"/>
              </a:spcBef>
              <a:spcAft>
                <a:spcPct val="0"/>
              </a:spcAft>
            </a:pPr>
            <a:r>
              <a:rPr lang="en-US" altLang="pt-PT" sz="5400" b="1" spc="70">
                <a:solidFill>
                  <a:schemeClr val="bg1"/>
                </a:solidFill>
                <a:latin typeface="BNPP Sans Condensed"/>
                <a:ea typeface="+mn-ea"/>
                <a:cs typeface="BNPP Sans Condensed"/>
              </a:rPr>
              <a:t>11,2 </a:t>
            </a:r>
            <a:r>
              <a:rPr lang="en-US" altLang="pt-PT" sz="3600" b="1" spc="70">
                <a:solidFill>
                  <a:schemeClr val="bg1"/>
                </a:solidFill>
                <a:latin typeface="BNPP Sans Condensed"/>
                <a:ea typeface="+mn-ea"/>
                <a:cs typeface="BNPP Sans Condensed"/>
              </a:rPr>
              <a:t>Md€</a:t>
            </a:r>
          </a:p>
        </p:txBody>
      </p:sp>
      <p:sp>
        <p:nvSpPr>
          <p:cNvPr id="27" name="TextBox 102">
            <a:extLst>
              <a:ext uri="{FF2B5EF4-FFF2-40B4-BE49-F238E27FC236}">
                <a16:creationId xmlns:a16="http://schemas.microsoft.com/office/drawing/2014/main" id="{6E4CE5EE-49B4-768C-F3A1-89E65E5C6A77}"/>
              </a:ext>
            </a:extLst>
          </p:cNvPr>
          <p:cNvSpPr txBox="1">
            <a:spLocks noChangeArrowheads="1"/>
          </p:cNvSpPr>
          <p:nvPr/>
        </p:nvSpPr>
        <p:spPr bwMode="auto">
          <a:xfrm>
            <a:off x="4379384" y="2728208"/>
            <a:ext cx="3675273"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4300">
                <a:solidFill>
                  <a:schemeClr val="tx1"/>
                </a:solidFill>
                <a:latin typeface="Calibri" pitchFamily="34" charset="0"/>
                <a:ea typeface="MS PGothic" pitchFamily="34" charset="-128"/>
              </a:defRPr>
            </a:lvl1pPr>
            <a:lvl2pPr marL="742950" indent="-285750">
              <a:defRPr sz="4300">
                <a:solidFill>
                  <a:schemeClr val="tx1"/>
                </a:solidFill>
                <a:latin typeface="Calibri" pitchFamily="34" charset="0"/>
                <a:ea typeface="MS PGothic" pitchFamily="34" charset="-128"/>
              </a:defRPr>
            </a:lvl2pPr>
            <a:lvl3pPr marL="1143000" indent="-228600">
              <a:defRPr sz="4300">
                <a:solidFill>
                  <a:schemeClr val="tx1"/>
                </a:solidFill>
                <a:latin typeface="Calibri" pitchFamily="34" charset="0"/>
                <a:ea typeface="MS PGothic" pitchFamily="34" charset="-128"/>
              </a:defRPr>
            </a:lvl3pPr>
            <a:lvl4pPr marL="1600200" indent="-228600">
              <a:defRPr sz="4300">
                <a:solidFill>
                  <a:schemeClr val="tx1"/>
                </a:solidFill>
                <a:latin typeface="Calibri" pitchFamily="34" charset="0"/>
                <a:ea typeface="MS PGothic" pitchFamily="34" charset="-128"/>
              </a:defRPr>
            </a:lvl4pPr>
            <a:lvl5pPr marL="2057400" indent="-228600">
              <a:defRPr sz="4300">
                <a:solidFill>
                  <a:schemeClr val="tx1"/>
                </a:solidFill>
                <a:latin typeface="Calibri" pitchFamily="34" charset="0"/>
                <a:ea typeface="MS PGothic" pitchFamily="34" charset="-128"/>
              </a:defRPr>
            </a:lvl5pPr>
            <a:lvl6pPr marL="2514600" indent="-228600" defTabSz="1087438"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1087438"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1087438"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1087438" fontAlgn="base">
              <a:spcBef>
                <a:spcPct val="0"/>
              </a:spcBef>
              <a:spcAft>
                <a:spcPct val="0"/>
              </a:spcAft>
              <a:defRPr sz="4300">
                <a:solidFill>
                  <a:schemeClr val="tx1"/>
                </a:solidFill>
                <a:latin typeface="Calibri" pitchFamily="34" charset="0"/>
                <a:ea typeface="MS PGothic" pitchFamily="34" charset="-128"/>
              </a:defRPr>
            </a:lvl9pPr>
          </a:lstStyle>
          <a:p>
            <a:pPr algn="ctr" defTabSz="542557" fontAlgn="base">
              <a:spcBef>
                <a:spcPct val="0"/>
              </a:spcBef>
              <a:spcAft>
                <a:spcPct val="0"/>
              </a:spcAft>
            </a:pPr>
            <a:r>
              <a:rPr lang="fr-FR" altLang="pt-PT" sz="2000" b="1" spc="300">
                <a:solidFill>
                  <a:schemeClr val="bg1"/>
                </a:solidFill>
                <a:latin typeface="+mj-lt"/>
                <a:cs typeface="Open Sans Light" pitchFamily="34" charset="0"/>
              </a:rPr>
              <a:t>RÉSULTAT NET PART DU GROUPE DISTRIBUABLE</a:t>
            </a:r>
          </a:p>
        </p:txBody>
      </p:sp>
      <p:sp>
        <p:nvSpPr>
          <p:cNvPr id="28" name="TextBox 140">
            <a:extLst>
              <a:ext uri="{FF2B5EF4-FFF2-40B4-BE49-F238E27FC236}">
                <a16:creationId xmlns:a16="http://schemas.microsoft.com/office/drawing/2014/main" id="{65293298-7C5F-C974-38DE-1B8DA39C4739}"/>
              </a:ext>
            </a:extLst>
          </p:cNvPr>
          <p:cNvSpPr txBox="1">
            <a:spLocks noChangeArrowheads="1"/>
          </p:cNvSpPr>
          <p:nvPr/>
        </p:nvSpPr>
        <p:spPr bwMode="auto">
          <a:xfrm>
            <a:off x="4812865" y="3688914"/>
            <a:ext cx="280831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4300">
                <a:solidFill>
                  <a:schemeClr val="tx1"/>
                </a:solidFill>
                <a:latin typeface="Calibri" pitchFamily="34" charset="0"/>
                <a:ea typeface="MS PGothic" pitchFamily="34" charset="-128"/>
              </a:defRPr>
            </a:lvl1pPr>
            <a:lvl2pPr marL="742950" indent="-285750">
              <a:defRPr sz="4300">
                <a:solidFill>
                  <a:schemeClr val="tx1"/>
                </a:solidFill>
                <a:latin typeface="Calibri" pitchFamily="34" charset="0"/>
                <a:ea typeface="MS PGothic" pitchFamily="34" charset="-128"/>
              </a:defRPr>
            </a:lvl2pPr>
            <a:lvl3pPr marL="1143000" indent="-228600">
              <a:defRPr sz="4300">
                <a:solidFill>
                  <a:schemeClr val="tx1"/>
                </a:solidFill>
                <a:latin typeface="Calibri" pitchFamily="34" charset="0"/>
                <a:ea typeface="MS PGothic" pitchFamily="34" charset="-128"/>
              </a:defRPr>
            </a:lvl3pPr>
            <a:lvl4pPr marL="1600200" indent="-228600">
              <a:defRPr sz="4300">
                <a:solidFill>
                  <a:schemeClr val="tx1"/>
                </a:solidFill>
                <a:latin typeface="Calibri" pitchFamily="34" charset="0"/>
                <a:ea typeface="MS PGothic" pitchFamily="34" charset="-128"/>
              </a:defRPr>
            </a:lvl4pPr>
            <a:lvl5pPr marL="2057400" indent="-228600">
              <a:defRPr sz="4300">
                <a:solidFill>
                  <a:schemeClr val="tx1"/>
                </a:solidFill>
                <a:latin typeface="Calibri" pitchFamily="34" charset="0"/>
                <a:ea typeface="MS PGothic" pitchFamily="34" charset="-128"/>
              </a:defRPr>
            </a:lvl5pPr>
            <a:lvl6pPr marL="2514600" indent="-228600" defTabSz="1087438"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1087438"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1087438"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1087438" fontAlgn="base">
              <a:spcBef>
                <a:spcPct val="0"/>
              </a:spcBef>
              <a:spcAft>
                <a:spcPct val="0"/>
              </a:spcAft>
              <a:defRPr sz="4300">
                <a:solidFill>
                  <a:schemeClr val="tx1"/>
                </a:solidFill>
                <a:latin typeface="Calibri" pitchFamily="34" charset="0"/>
                <a:ea typeface="MS PGothic" pitchFamily="34" charset="-128"/>
              </a:defRPr>
            </a:lvl9pPr>
          </a:lstStyle>
          <a:p>
            <a:pPr algn="ctr" defTabSz="542557" fontAlgn="base">
              <a:spcBef>
                <a:spcPct val="0"/>
              </a:spcBef>
              <a:spcAft>
                <a:spcPct val="0"/>
              </a:spcAft>
            </a:pPr>
            <a:r>
              <a:rPr lang="en-US" altLang="pt-PT" sz="5400" b="1" spc="70">
                <a:solidFill>
                  <a:schemeClr val="bg1"/>
                </a:solidFill>
                <a:latin typeface="BNPP Sans Condensed"/>
                <a:ea typeface="+mn-ea"/>
                <a:cs typeface="BNPP Sans Condensed"/>
              </a:rPr>
              <a:t>474 </a:t>
            </a:r>
            <a:r>
              <a:rPr kumimoji="0" lang="en-US" altLang="pt-PT" sz="3600" b="1" i="0" u="none" strike="noStrike" kern="1200" cap="none" spc="70" normalizeH="0" baseline="0" noProof="0">
                <a:ln>
                  <a:noFill/>
                </a:ln>
                <a:solidFill>
                  <a:prstClr val="white"/>
                </a:solidFill>
                <a:effectLst/>
                <a:uLnTx/>
                <a:uFillTx/>
                <a:latin typeface="BNPP Sans Condensed"/>
                <a:ea typeface="+mn-ea"/>
                <a:cs typeface="BNPP Sans Condensed"/>
              </a:rPr>
              <a:t>Md€</a:t>
            </a:r>
            <a:endParaRPr lang="en-US" altLang="pt-PT" sz="5400" b="1" spc="70">
              <a:solidFill>
                <a:schemeClr val="bg1"/>
              </a:solidFill>
              <a:latin typeface="BNPP Sans Condensed"/>
              <a:ea typeface="+mn-ea"/>
              <a:cs typeface="BNPP Sans Condensed"/>
            </a:endParaRPr>
          </a:p>
        </p:txBody>
      </p:sp>
      <p:sp>
        <p:nvSpPr>
          <p:cNvPr id="29" name="TextBox 102">
            <a:extLst>
              <a:ext uri="{FF2B5EF4-FFF2-40B4-BE49-F238E27FC236}">
                <a16:creationId xmlns:a16="http://schemas.microsoft.com/office/drawing/2014/main" id="{8F3044C3-5043-A86C-5B19-F31D88477869}"/>
              </a:ext>
            </a:extLst>
          </p:cNvPr>
          <p:cNvSpPr txBox="1">
            <a:spLocks noChangeArrowheads="1"/>
          </p:cNvSpPr>
          <p:nvPr/>
        </p:nvSpPr>
        <p:spPr bwMode="auto">
          <a:xfrm>
            <a:off x="4432650" y="4519911"/>
            <a:ext cx="356874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4300">
                <a:solidFill>
                  <a:schemeClr val="tx1"/>
                </a:solidFill>
                <a:latin typeface="Calibri" pitchFamily="34" charset="0"/>
                <a:ea typeface="MS PGothic" pitchFamily="34" charset="-128"/>
              </a:defRPr>
            </a:lvl1pPr>
            <a:lvl2pPr marL="742950" indent="-285750">
              <a:defRPr sz="4300">
                <a:solidFill>
                  <a:schemeClr val="tx1"/>
                </a:solidFill>
                <a:latin typeface="Calibri" pitchFamily="34" charset="0"/>
                <a:ea typeface="MS PGothic" pitchFamily="34" charset="-128"/>
              </a:defRPr>
            </a:lvl2pPr>
            <a:lvl3pPr marL="1143000" indent="-228600">
              <a:defRPr sz="4300">
                <a:solidFill>
                  <a:schemeClr val="tx1"/>
                </a:solidFill>
                <a:latin typeface="Calibri" pitchFamily="34" charset="0"/>
                <a:ea typeface="MS PGothic" pitchFamily="34" charset="-128"/>
              </a:defRPr>
            </a:lvl3pPr>
            <a:lvl4pPr marL="1600200" indent="-228600">
              <a:defRPr sz="4300">
                <a:solidFill>
                  <a:schemeClr val="tx1"/>
                </a:solidFill>
                <a:latin typeface="Calibri" pitchFamily="34" charset="0"/>
                <a:ea typeface="MS PGothic" pitchFamily="34" charset="-128"/>
              </a:defRPr>
            </a:lvl4pPr>
            <a:lvl5pPr marL="2057400" indent="-228600">
              <a:defRPr sz="4300">
                <a:solidFill>
                  <a:schemeClr val="tx1"/>
                </a:solidFill>
                <a:latin typeface="Calibri" pitchFamily="34" charset="0"/>
                <a:ea typeface="MS PGothic" pitchFamily="34" charset="-128"/>
              </a:defRPr>
            </a:lvl5pPr>
            <a:lvl6pPr marL="2514600" indent="-228600" defTabSz="1087438"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1087438"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1087438"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1087438" fontAlgn="base">
              <a:spcBef>
                <a:spcPct val="0"/>
              </a:spcBef>
              <a:spcAft>
                <a:spcPct val="0"/>
              </a:spcAft>
              <a:defRPr sz="4300">
                <a:solidFill>
                  <a:schemeClr val="tx1"/>
                </a:solidFill>
                <a:latin typeface="Calibri" pitchFamily="34" charset="0"/>
                <a:ea typeface="MS PGothic" pitchFamily="34" charset="-128"/>
              </a:defRPr>
            </a:lvl9pPr>
          </a:lstStyle>
          <a:p>
            <a:pPr algn="ctr" defTabSz="542557" fontAlgn="base">
              <a:spcBef>
                <a:spcPct val="0"/>
              </a:spcBef>
              <a:spcAft>
                <a:spcPct val="0"/>
              </a:spcAft>
            </a:pPr>
            <a:r>
              <a:rPr lang="fr-FR" altLang="pt-PT" sz="2000" b="1" spc="300">
                <a:solidFill>
                  <a:schemeClr val="bg1"/>
                </a:solidFill>
                <a:latin typeface="+mj-lt"/>
                <a:cs typeface="Open Sans Light" pitchFamily="34" charset="0"/>
              </a:rPr>
              <a:t>RÉSERVE DE LIQUIDITÉ IMMÉDIATEMENT DISPONIBLE</a:t>
            </a:r>
          </a:p>
        </p:txBody>
      </p:sp>
      <p:sp>
        <p:nvSpPr>
          <p:cNvPr id="31" name="Title 20">
            <a:extLst>
              <a:ext uri="{FF2B5EF4-FFF2-40B4-BE49-F238E27FC236}">
                <a16:creationId xmlns:a16="http://schemas.microsoft.com/office/drawing/2014/main" id="{52E389C5-48BE-64E8-6278-18E95066C07F}"/>
              </a:ext>
            </a:extLst>
          </p:cNvPr>
          <p:cNvSpPr txBox="1">
            <a:spLocks/>
          </p:cNvSpPr>
          <p:nvPr/>
        </p:nvSpPr>
        <p:spPr bwMode="auto">
          <a:xfrm>
            <a:off x="9262929" y="3343761"/>
            <a:ext cx="2322349" cy="2154436"/>
          </a:xfrm>
          <a:prstGeom prst="rect">
            <a:avLst/>
          </a:prstGeom>
          <a:noFill/>
          <a:ln>
            <a:noFill/>
          </a:ln>
        </p:spPr>
        <p:txBody>
          <a:bodyPr wrap="square" lIns="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defTabSz="1213121">
              <a:spcBef>
                <a:spcPts val="0"/>
              </a:spcBef>
              <a:defRPr/>
            </a:pPr>
            <a:r>
              <a:rPr lang="en" sz="2800" b="1" dirty="0">
                <a:solidFill>
                  <a:srgbClr val="00915A"/>
                </a:solidFill>
                <a:latin typeface="BNPP Sans" pitchFamily="50" charset="0"/>
                <a:ea typeface="MS PGothic" pitchFamily="34" charset="-128"/>
                <a:cs typeface="Open Sans" pitchFamily="34" charset="0"/>
              </a:rPr>
              <a:t>900 API</a:t>
            </a:r>
            <a:endParaRPr lang="en" sz="1600" dirty="0">
              <a:solidFill>
                <a:srgbClr val="00915A"/>
              </a:solidFill>
              <a:latin typeface="BNPP Sans Light" pitchFamily="50" charset="0"/>
              <a:cs typeface="Open Sans"/>
            </a:endParaRPr>
          </a:p>
          <a:p>
            <a:pPr algn="l" defTabSz="1213121">
              <a:spcBef>
                <a:spcPts val="0"/>
              </a:spcBef>
              <a:defRPr/>
            </a:pPr>
            <a:r>
              <a:rPr lang="en" sz="1400" dirty="0">
                <a:solidFill>
                  <a:srgbClr val="00915A"/>
                </a:solidFill>
                <a:latin typeface="BNPP Sans Light" pitchFamily="50" charset="0"/>
                <a:cs typeface="Open Sans"/>
              </a:rPr>
              <a:t>(interfaces de programmation d’application) en production en 2023, permettant </a:t>
            </a:r>
          </a:p>
          <a:p>
            <a:pPr algn="l" defTabSz="1213121">
              <a:spcBef>
                <a:spcPts val="0"/>
              </a:spcBef>
              <a:defRPr/>
            </a:pPr>
            <a:endParaRPr lang="en" sz="700" dirty="0">
              <a:solidFill>
                <a:srgbClr val="00915A"/>
              </a:solidFill>
              <a:latin typeface="BNPP Sans Light" pitchFamily="50" charset="0"/>
              <a:cs typeface="Open Sans"/>
            </a:endParaRPr>
          </a:p>
          <a:p>
            <a:pPr algn="l" defTabSz="1213121">
              <a:spcBef>
                <a:spcPts val="0"/>
              </a:spcBef>
              <a:defRPr/>
            </a:pPr>
            <a:r>
              <a:rPr lang="en" sz="2800" b="1" dirty="0">
                <a:solidFill>
                  <a:srgbClr val="00915A"/>
                </a:solidFill>
                <a:latin typeface="BNPP Sans" pitchFamily="50" charset="0"/>
                <a:ea typeface="MS PGothic" pitchFamily="34" charset="-128"/>
                <a:cs typeface="Open Sans" pitchFamily="34" charset="0"/>
              </a:rPr>
              <a:t>700 millions </a:t>
            </a:r>
          </a:p>
          <a:p>
            <a:pPr algn="l" defTabSz="1213121">
              <a:spcBef>
                <a:spcPts val="0"/>
              </a:spcBef>
              <a:defRPr/>
            </a:pPr>
            <a:r>
              <a:rPr lang="en" sz="1400" dirty="0">
                <a:solidFill>
                  <a:srgbClr val="00915A"/>
                </a:solidFill>
                <a:latin typeface="BNPP Sans Light" pitchFamily="50" charset="0"/>
                <a:cs typeface="Open Sans"/>
              </a:rPr>
              <a:t>de transactions par mois</a:t>
            </a:r>
            <a:endParaRPr lang="fr-FR" sz="1600" baseline="30000" dirty="0">
              <a:solidFill>
                <a:srgbClr val="00915A"/>
              </a:solidFill>
              <a:latin typeface="BNPP Sans Light" pitchFamily="50" charset="0"/>
              <a:cs typeface="Open Sans"/>
            </a:endParaRPr>
          </a:p>
        </p:txBody>
      </p:sp>
      <p:sp>
        <p:nvSpPr>
          <p:cNvPr id="32" name="Title 20">
            <a:extLst>
              <a:ext uri="{FF2B5EF4-FFF2-40B4-BE49-F238E27FC236}">
                <a16:creationId xmlns:a16="http://schemas.microsoft.com/office/drawing/2014/main" id="{D75F9DB9-B07C-CA51-DE7C-41035CEBD34B}"/>
              </a:ext>
            </a:extLst>
          </p:cNvPr>
          <p:cNvSpPr txBox="1">
            <a:spLocks/>
          </p:cNvSpPr>
          <p:nvPr/>
        </p:nvSpPr>
        <p:spPr bwMode="auto">
          <a:xfrm>
            <a:off x="9262930" y="2115886"/>
            <a:ext cx="2449645" cy="1015663"/>
          </a:xfrm>
          <a:prstGeom prst="rect">
            <a:avLst/>
          </a:prstGeom>
          <a:solidFill>
            <a:schemeClr val="bg1">
              <a:lumMod val="95000"/>
            </a:schemeClr>
          </a:solidFill>
        </p:spPr>
        <p:txBody>
          <a:bodyPr wrap="square" lIns="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defRPr/>
            </a:pPr>
            <a:r>
              <a:rPr lang="fr-FR" sz="3200" b="1" kern="100" dirty="0">
                <a:solidFill>
                  <a:srgbClr val="00915A"/>
                </a:solidFill>
                <a:latin typeface="BNPP Sans" pitchFamily="50" charset="0"/>
                <a:ea typeface="MS PGothic" pitchFamily="34" charset="-128"/>
                <a:cs typeface="Open Sans" pitchFamily="34" charset="0"/>
              </a:rPr>
              <a:t>#1 Mondial </a:t>
            </a:r>
            <a:r>
              <a:rPr lang="fr-FR" sz="1400" dirty="0">
                <a:solidFill>
                  <a:srgbClr val="00915A"/>
                </a:solidFill>
                <a:latin typeface="BNPP Sans Light" pitchFamily="50" charset="0"/>
                <a:cs typeface="Open Sans"/>
              </a:rPr>
              <a:t>des obligations et crédits ESG </a:t>
            </a:r>
          </a:p>
          <a:p>
            <a:pPr algn="l">
              <a:defRPr/>
            </a:pPr>
            <a:r>
              <a:rPr lang="fr-FR" sz="1400" dirty="0">
                <a:solidFill>
                  <a:srgbClr val="00915A"/>
                </a:solidFill>
                <a:latin typeface="BNPP Sans Light" pitchFamily="50" charset="0"/>
                <a:cs typeface="Open Sans"/>
              </a:rPr>
              <a:t>avec 62,5 </a:t>
            </a:r>
            <a:r>
              <a:rPr lang="fr-FR" sz="1400" dirty="0" err="1">
                <a:solidFill>
                  <a:srgbClr val="00915A"/>
                </a:solidFill>
                <a:latin typeface="BNPP Sans Light" pitchFamily="50" charset="0"/>
                <a:cs typeface="Open Sans"/>
              </a:rPr>
              <a:t>Md$US</a:t>
            </a:r>
            <a:r>
              <a:rPr lang="fr-FR" sz="1400" dirty="0">
                <a:solidFill>
                  <a:srgbClr val="00915A"/>
                </a:solidFill>
                <a:latin typeface="BNPP Sans Light" pitchFamily="50" charset="0"/>
                <a:cs typeface="Open Sans"/>
              </a:rPr>
              <a:t> en 2023</a:t>
            </a:r>
            <a:r>
              <a:rPr lang="fr-FR" sz="1400" baseline="30000" dirty="0">
                <a:solidFill>
                  <a:srgbClr val="00915A"/>
                </a:solidFill>
                <a:latin typeface="BNPP Sans Light" pitchFamily="50" charset="0"/>
                <a:cs typeface="Open Sans"/>
              </a:rPr>
              <a:t>2</a:t>
            </a:r>
          </a:p>
        </p:txBody>
      </p:sp>
      <p:grpSp>
        <p:nvGrpSpPr>
          <p:cNvPr id="33" name="Group 345">
            <a:extLst>
              <a:ext uri="{FF2B5EF4-FFF2-40B4-BE49-F238E27FC236}">
                <a16:creationId xmlns:a16="http://schemas.microsoft.com/office/drawing/2014/main" id="{E44D5766-5BD9-C63C-9010-C3DCFA3EFEA1}"/>
              </a:ext>
            </a:extLst>
          </p:cNvPr>
          <p:cNvGrpSpPr>
            <a:grpSpLocks noChangeAspect="1"/>
          </p:cNvGrpSpPr>
          <p:nvPr/>
        </p:nvGrpSpPr>
        <p:grpSpPr bwMode="auto">
          <a:xfrm>
            <a:off x="8447382" y="2108000"/>
            <a:ext cx="629462" cy="842519"/>
            <a:chOff x="4322" y="3678"/>
            <a:chExt cx="399" cy="536"/>
          </a:xfrm>
          <a:solidFill>
            <a:srgbClr val="00915A"/>
          </a:solidFill>
        </p:grpSpPr>
        <p:sp>
          <p:nvSpPr>
            <p:cNvPr id="34" name="Freeform 346">
              <a:extLst>
                <a:ext uri="{FF2B5EF4-FFF2-40B4-BE49-F238E27FC236}">
                  <a16:creationId xmlns:a16="http://schemas.microsoft.com/office/drawing/2014/main" id="{AB9B4D01-1FEC-D266-6145-AA3EF3A724B4}"/>
                </a:ext>
              </a:extLst>
            </p:cNvPr>
            <p:cNvSpPr>
              <a:spLocks/>
            </p:cNvSpPr>
            <p:nvPr/>
          </p:nvSpPr>
          <p:spPr bwMode="auto">
            <a:xfrm>
              <a:off x="4473" y="3928"/>
              <a:ext cx="89" cy="286"/>
            </a:xfrm>
            <a:custGeom>
              <a:avLst/>
              <a:gdLst>
                <a:gd name="T0" fmla="*/ 23 w 44"/>
                <a:gd name="T1" fmla="*/ 130 h 139"/>
                <a:gd name="T2" fmla="*/ 20 w 44"/>
                <a:gd name="T3" fmla="*/ 138 h 139"/>
                <a:gd name="T4" fmla="*/ 17 w 44"/>
                <a:gd name="T5" fmla="*/ 139 h 139"/>
                <a:gd name="T6" fmla="*/ 12 w 44"/>
                <a:gd name="T7" fmla="*/ 135 h 139"/>
                <a:gd name="T8" fmla="*/ 14 w 44"/>
                <a:gd name="T9" fmla="*/ 77 h 139"/>
                <a:gd name="T10" fmla="*/ 14 w 44"/>
                <a:gd name="T11" fmla="*/ 77 h 139"/>
                <a:gd name="T12" fmla="*/ 0 w 44"/>
                <a:gd name="T13" fmla="*/ 6 h 139"/>
                <a:gd name="T14" fmla="*/ 1 w 44"/>
                <a:gd name="T15" fmla="*/ 6 h 139"/>
                <a:gd name="T16" fmla="*/ 10 w 44"/>
                <a:gd name="T17" fmla="*/ 0 h 139"/>
                <a:gd name="T18" fmla="*/ 22 w 44"/>
                <a:gd name="T19" fmla="*/ 34 h 139"/>
                <a:gd name="T20" fmla="*/ 25 w 44"/>
                <a:gd name="T21" fmla="*/ 51 h 139"/>
                <a:gd name="T22" fmla="*/ 35 w 44"/>
                <a:gd name="T23" fmla="*/ 35 h 139"/>
                <a:gd name="T24" fmla="*/ 39 w 44"/>
                <a:gd name="T25" fmla="*/ 40 h 139"/>
                <a:gd name="T26" fmla="*/ 44 w 44"/>
                <a:gd name="T27" fmla="*/ 43 h 139"/>
                <a:gd name="T28" fmla="*/ 20 w 44"/>
                <a:gd name="T29" fmla="*/ 105 h 139"/>
                <a:gd name="T30" fmla="*/ 23 w 44"/>
                <a:gd name="T31" fmla="*/ 13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139">
                  <a:moveTo>
                    <a:pt x="23" y="130"/>
                  </a:moveTo>
                  <a:cubicBezTo>
                    <a:pt x="24" y="133"/>
                    <a:pt x="23" y="137"/>
                    <a:pt x="20" y="138"/>
                  </a:cubicBezTo>
                  <a:cubicBezTo>
                    <a:pt x="19" y="139"/>
                    <a:pt x="18" y="139"/>
                    <a:pt x="17" y="139"/>
                  </a:cubicBezTo>
                  <a:cubicBezTo>
                    <a:pt x="15" y="139"/>
                    <a:pt x="13" y="138"/>
                    <a:pt x="12" y="135"/>
                  </a:cubicBezTo>
                  <a:cubicBezTo>
                    <a:pt x="11" y="134"/>
                    <a:pt x="2" y="113"/>
                    <a:pt x="14" y="77"/>
                  </a:cubicBezTo>
                  <a:cubicBezTo>
                    <a:pt x="14" y="77"/>
                    <a:pt x="14" y="77"/>
                    <a:pt x="14" y="77"/>
                  </a:cubicBezTo>
                  <a:cubicBezTo>
                    <a:pt x="14" y="72"/>
                    <a:pt x="15" y="36"/>
                    <a:pt x="0" y="6"/>
                  </a:cubicBezTo>
                  <a:cubicBezTo>
                    <a:pt x="0" y="6"/>
                    <a:pt x="1" y="6"/>
                    <a:pt x="1" y="6"/>
                  </a:cubicBezTo>
                  <a:cubicBezTo>
                    <a:pt x="5" y="5"/>
                    <a:pt x="8" y="3"/>
                    <a:pt x="10" y="0"/>
                  </a:cubicBezTo>
                  <a:cubicBezTo>
                    <a:pt x="15" y="10"/>
                    <a:pt x="19" y="21"/>
                    <a:pt x="22" y="34"/>
                  </a:cubicBezTo>
                  <a:cubicBezTo>
                    <a:pt x="23" y="40"/>
                    <a:pt x="24" y="46"/>
                    <a:pt x="25" y="51"/>
                  </a:cubicBezTo>
                  <a:cubicBezTo>
                    <a:pt x="28" y="46"/>
                    <a:pt x="31" y="40"/>
                    <a:pt x="35" y="35"/>
                  </a:cubicBezTo>
                  <a:cubicBezTo>
                    <a:pt x="36" y="37"/>
                    <a:pt x="37" y="39"/>
                    <a:pt x="39" y="40"/>
                  </a:cubicBezTo>
                  <a:cubicBezTo>
                    <a:pt x="41" y="41"/>
                    <a:pt x="42" y="42"/>
                    <a:pt x="44" y="43"/>
                  </a:cubicBezTo>
                  <a:cubicBezTo>
                    <a:pt x="26" y="70"/>
                    <a:pt x="21" y="91"/>
                    <a:pt x="20" y="105"/>
                  </a:cubicBezTo>
                  <a:cubicBezTo>
                    <a:pt x="19" y="121"/>
                    <a:pt x="23" y="130"/>
                    <a:pt x="23"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347">
              <a:extLst>
                <a:ext uri="{FF2B5EF4-FFF2-40B4-BE49-F238E27FC236}">
                  <a16:creationId xmlns:a16="http://schemas.microsoft.com/office/drawing/2014/main" id="{FB1DCB14-05E8-EC68-5F93-27F8C3A1ED49}"/>
                </a:ext>
              </a:extLst>
            </p:cNvPr>
            <p:cNvSpPr>
              <a:spLocks/>
            </p:cNvSpPr>
            <p:nvPr/>
          </p:nvSpPr>
          <p:spPr bwMode="auto">
            <a:xfrm>
              <a:off x="4566" y="3865"/>
              <a:ext cx="155" cy="127"/>
            </a:xfrm>
            <a:custGeom>
              <a:avLst/>
              <a:gdLst>
                <a:gd name="T0" fmla="*/ 76 w 76"/>
                <a:gd name="T1" fmla="*/ 1 h 62"/>
                <a:gd name="T2" fmla="*/ 61 w 76"/>
                <a:gd name="T3" fmla="*/ 45 h 62"/>
                <a:gd name="T4" fmla="*/ 30 w 76"/>
                <a:gd name="T5" fmla="*/ 57 h 62"/>
                <a:gd name="T6" fmla="*/ 5 w 76"/>
                <a:gd name="T7" fmla="*/ 61 h 62"/>
                <a:gd name="T8" fmla="*/ 1 w 76"/>
                <a:gd name="T9" fmla="*/ 62 h 62"/>
                <a:gd name="T10" fmla="*/ 0 w 76"/>
                <a:gd name="T11" fmla="*/ 62 h 62"/>
                <a:gd name="T12" fmla="*/ 0 w 76"/>
                <a:gd name="T13" fmla="*/ 61 h 62"/>
                <a:gd name="T14" fmla="*/ 0 w 76"/>
                <a:gd name="T15" fmla="*/ 56 h 62"/>
                <a:gd name="T16" fmla="*/ 35 w 76"/>
                <a:gd name="T17" fmla="*/ 8 h 62"/>
                <a:gd name="T18" fmla="*/ 75 w 76"/>
                <a:gd name="T19" fmla="*/ 0 h 62"/>
                <a:gd name="T20" fmla="*/ 76 w 76"/>
                <a:gd name="T21" fmla="*/ 0 h 62"/>
                <a:gd name="T22" fmla="*/ 76 w 76"/>
                <a:gd name="T23" fmla="*/ 0 h 62"/>
                <a:gd name="T24" fmla="*/ 76 w 76"/>
                <a:gd name="T25" fmla="*/ 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62">
                  <a:moveTo>
                    <a:pt x="76" y="1"/>
                  </a:moveTo>
                  <a:cubicBezTo>
                    <a:pt x="76" y="13"/>
                    <a:pt x="72" y="34"/>
                    <a:pt x="61" y="45"/>
                  </a:cubicBezTo>
                  <a:cubicBezTo>
                    <a:pt x="51" y="55"/>
                    <a:pt x="43" y="56"/>
                    <a:pt x="30" y="57"/>
                  </a:cubicBezTo>
                  <a:cubicBezTo>
                    <a:pt x="23" y="58"/>
                    <a:pt x="15" y="58"/>
                    <a:pt x="5" y="61"/>
                  </a:cubicBezTo>
                  <a:cubicBezTo>
                    <a:pt x="3" y="61"/>
                    <a:pt x="2" y="62"/>
                    <a:pt x="1" y="62"/>
                  </a:cubicBezTo>
                  <a:cubicBezTo>
                    <a:pt x="1" y="62"/>
                    <a:pt x="0" y="62"/>
                    <a:pt x="0" y="62"/>
                  </a:cubicBezTo>
                  <a:cubicBezTo>
                    <a:pt x="0" y="62"/>
                    <a:pt x="0" y="61"/>
                    <a:pt x="0" y="61"/>
                  </a:cubicBezTo>
                  <a:cubicBezTo>
                    <a:pt x="0" y="60"/>
                    <a:pt x="0" y="58"/>
                    <a:pt x="0" y="56"/>
                  </a:cubicBezTo>
                  <a:cubicBezTo>
                    <a:pt x="0" y="39"/>
                    <a:pt x="6" y="14"/>
                    <a:pt x="35" y="8"/>
                  </a:cubicBezTo>
                  <a:cubicBezTo>
                    <a:pt x="75" y="0"/>
                    <a:pt x="75" y="0"/>
                    <a:pt x="75" y="0"/>
                  </a:cubicBezTo>
                  <a:cubicBezTo>
                    <a:pt x="76" y="0"/>
                    <a:pt x="76" y="0"/>
                    <a:pt x="76" y="0"/>
                  </a:cubicBezTo>
                  <a:cubicBezTo>
                    <a:pt x="76" y="0"/>
                    <a:pt x="76" y="0"/>
                    <a:pt x="76" y="0"/>
                  </a:cubicBezTo>
                  <a:cubicBezTo>
                    <a:pt x="76" y="1"/>
                    <a:pt x="76" y="1"/>
                    <a:pt x="7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8" name="Freeform 348">
              <a:extLst>
                <a:ext uri="{FF2B5EF4-FFF2-40B4-BE49-F238E27FC236}">
                  <a16:creationId xmlns:a16="http://schemas.microsoft.com/office/drawing/2014/main" id="{249734C9-1D36-37B6-4166-5FC42CE92DE4}"/>
                </a:ext>
              </a:extLst>
            </p:cNvPr>
            <p:cNvSpPr>
              <a:spLocks/>
            </p:cNvSpPr>
            <p:nvPr/>
          </p:nvSpPr>
          <p:spPr bwMode="auto">
            <a:xfrm>
              <a:off x="4322" y="3678"/>
              <a:ext cx="189" cy="238"/>
            </a:xfrm>
            <a:custGeom>
              <a:avLst/>
              <a:gdLst>
                <a:gd name="T0" fmla="*/ 77 w 93"/>
                <a:gd name="T1" fmla="*/ 110 h 116"/>
                <a:gd name="T2" fmla="*/ 74 w 93"/>
                <a:gd name="T3" fmla="*/ 115 h 116"/>
                <a:gd name="T4" fmla="*/ 72 w 93"/>
                <a:gd name="T5" fmla="*/ 116 h 116"/>
                <a:gd name="T6" fmla="*/ 72 w 93"/>
                <a:gd name="T7" fmla="*/ 116 h 116"/>
                <a:gd name="T8" fmla="*/ 70 w 93"/>
                <a:gd name="T9" fmla="*/ 115 h 116"/>
                <a:gd name="T10" fmla="*/ 60 w 93"/>
                <a:gd name="T11" fmla="*/ 108 h 116"/>
                <a:gd name="T12" fmla="*/ 38 w 93"/>
                <a:gd name="T13" fmla="*/ 95 h 116"/>
                <a:gd name="T14" fmla="*/ 7 w 93"/>
                <a:gd name="T15" fmla="*/ 64 h 116"/>
                <a:gd name="T16" fmla="*/ 12 w 93"/>
                <a:gd name="T17" fmla="*/ 2 h 116"/>
                <a:gd name="T18" fmla="*/ 13 w 93"/>
                <a:gd name="T19" fmla="*/ 0 h 116"/>
                <a:gd name="T20" fmla="*/ 14 w 93"/>
                <a:gd name="T21" fmla="*/ 0 h 116"/>
                <a:gd name="T22" fmla="*/ 16 w 93"/>
                <a:gd name="T23" fmla="*/ 1 h 116"/>
                <a:gd name="T24" fmla="*/ 60 w 93"/>
                <a:gd name="T25" fmla="*/ 31 h 116"/>
                <a:gd name="T26" fmla="*/ 77 w 93"/>
                <a:gd name="T27" fmla="*/ 11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 h="116">
                  <a:moveTo>
                    <a:pt x="77" y="110"/>
                  </a:moveTo>
                  <a:cubicBezTo>
                    <a:pt x="76" y="111"/>
                    <a:pt x="75" y="113"/>
                    <a:pt x="74" y="115"/>
                  </a:cubicBezTo>
                  <a:cubicBezTo>
                    <a:pt x="74" y="116"/>
                    <a:pt x="73" y="116"/>
                    <a:pt x="72" y="116"/>
                  </a:cubicBezTo>
                  <a:cubicBezTo>
                    <a:pt x="72" y="116"/>
                    <a:pt x="72" y="116"/>
                    <a:pt x="72" y="116"/>
                  </a:cubicBezTo>
                  <a:cubicBezTo>
                    <a:pt x="71" y="116"/>
                    <a:pt x="71" y="116"/>
                    <a:pt x="70" y="115"/>
                  </a:cubicBezTo>
                  <a:cubicBezTo>
                    <a:pt x="66" y="113"/>
                    <a:pt x="63" y="110"/>
                    <a:pt x="60" y="108"/>
                  </a:cubicBezTo>
                  <a:cubicBezTo>
                    <a:pt x="51" y="102"/>
                    <a:pt x="44" y="98"/>
                    <a:pt x="38" y="95"/>
                  </a:cubicBezTo>
                  <a:cubicBezTo>
                    <a:pt x="23" y="86"/>
                    <a:pt x="14" y="81"/>
                    <a:pt x="7" y="64"/>
                  </a:cubicBezTo>
                  <a:cubicBezTo>
                    <a:pt x="0" y="44"/>
                    <a:pt x="7" y="16"/>
                    <a:pt x="12" y="2"/>
                  </a:cubicBezTo>
                  <a:cubicBezTo>
                    <a:pt x="12" y="1"/>
                    <a:pt x="13" y="1"/>
                    <a:pt x="13" y="0"/>
                  </a:cubicBezTo>
                  <a:cubicBezTo>
                    <a:pt x="14" y="0"/>
                    <a:pt x="14" y="0"/>
                    <a:pt x="14" y="0"/>
                  </a:cubicBezTo>
                  <a:cubicBezTo>
                    <a:pt x="15" y="0"/>
                    <a:pt x="15" y="0"/>
                    <a:pt x="16" y="1"/>
                  </a:cubicBezTo>
                  <a:cubicBezTo>
                    <a:pt x="60" y="31"/>
                    <a:pt x="60" y="31"/>
                    <a:pt x="60" y="31"/>
                  </a:cubicBezTo>
                  <a:cubicBezTo>
                    <a:pt x="93" y="54"/>
                    <a:pt x="86" y="88"/>
                    <a:pt x="77"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15" name="Group 14">
            <a:extLst>
              <a:ext uri="{FF2B5EF4-FFF2-40B4-BE49-F238E27FC236}">
                <a16:creationId xmlns:a16="http://schemas.microsoft.com/office/drawing/2014/main" id="{89D5F920-F1E8-EA49-2C3A-BA811E6376EE}"/>
              </a:ext>
            </a:extLst>
          </p:cNvPr>
          <p:cNvGrpSpPr/>
          <p:nvPr/>
        </p:nvGrpSpPr>
        <p:grpSpPr>
          <a:xfrm>
            <a:off x="8551370" y="3450253"/>
            <a:ext cx="388355" cy="739534"/>
            <a:chOff x="8551370" y="3602509"/>
            <a:chExt cx="388355" cy="739534"/>
          </a:xfrm>
        </p:grpSpPr>
        <p:sp>
          <p:nvSpPr>
            <p:cNvPr id="48" name="Rectangle à coins arrondis 5"/>
            <p:cNvSpPr/>
            <p:nvPr/>
          </p:nvSpPr>
          <p:spPr>
            <a:xfrm>
              <a:off x="8551370" y="3602509"/>
              <a:ext cx="388355" cy="739534"/>
            </a:xfrm>
            <a:prstGeom prst="roundRect">
              <a:avLst/>
            </a:prstGeom>
            <a:solidFill>
              <a:srgbClr val="00915A"/>
            </a:solidFill>
            <a:ln w="3810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0" marR="0" lvl="0" indent="0" algn="ctr" defTabSz="1213121"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Arial"/>
                <a:ea typeface="+mn-ea"/>
                <a:cs typeface="+mn-cs"/>
              </a:endParaRPr>
            </a:p>
          </p:txBody>
        </p:sp>
        <p:sp>
          <p:nvSpPr>
            <p:cNvPr id="53" name="Rectangle à coins arrondis 52"/>
            <p:cNvSpPr/>
            <p:nvPr/>
          </p:nvSpPr>
          <p:spPr>
            <a:xfrm>
              <a:off x="8564193" y="3679219"/>
              <a:ext cx="362707" cy="577356"/>
            </a:xfrm>
            <a:prstGeom prst="roundRect">
              <a:avLst>
                <a:gd name="adj" fmla="val 9914"/>
              </a:avLst>
            </a:prstGeom>
            <a:solidFill>
              <a:srgbClr val="FFFFFF">
                <a:lumMod val="95000"/>
              </a:srgbClr>
            </a:solidFill>
            <a:ln w="3810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0" marR="0" lvl="0" indent="0" algn="ctr" defTabSz="1213121"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Arial"/>
                <a:ea typeface="+mn-ea"/>
                <a:cs typeface="+mn-cs"/>
              </a:endParaRPr>
            </a:p>
          </p:txBody>
        </p:sp>
        <p:sp>
          <p:nvSpPr>
            <p:cNvPr id="49" name="Ellipse 8"/>
            <p:cNvSpPr/>
            <p:nvPr/>
          </p:nvSpPr>
          <p:spPr>
            <a:xfrm>
              <a:off x="8725615" y="4275172"/>
              <a:ext cx="67103" cy="66871"/>
            </a:xfrm>
            <a:prstGeom prst="ellipse">
              <a:avLst/>
            </a:prstGeom>
            <a:solidFill>
              <a:srgbClr val="FFFFFF">
                <a:lumMod val="95000"/>
              </a:srgbClr>
            </a:solidFill>
            <a:ln w="3175" cap="flat" cmpd="sng" algn="ctr">
              <a:solidFill>
                <a:schemeClr val="accent1"/>
              </a:solidFill>
              <a:prstDash val="solid"/>
            </a:ln>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0" marR="0" lvl="0" indent="0" algn="ctr" defTabSz="1213121"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Arial"/>
                <a:ea typeface="+mn-ea"/>
                <a:cs typeface="+mn-cs"/>
              </a:endParaRPr>
            </a:p>
          </p:txBody>
        </p:sp>
      </p:grpSp>
      <p:sp>
        <p:nvSpPr>
          <p:cNvPr id="50" name="Rectangle 49">
            <a:extLst>
              <a:ext uri="{FF2B5EF4-FFF2-40B4-BE49-F238E27FC236}">
                <a16:creationId xmlns:a16="http://schemas.microsoft.com/office/drawing/2014/main" id="{0E130644-2739-2C2C-0045-F6B9A3DC3F37}"/>
              </a:ext>
            </a:extLst>
          </p:cNvPr>
          <p:cNvSpPr/>
          <p:nvPr/>
        </p:nvSpPr>
        <p:spPr>
          <a:xfrm>
            <a:off x="479425" y="5848764"/>
            <a:ext cx="11233150" cy="123111"/>
          </a:xfrm>
          <a:prstGeom prst="rect">
            <a:avLst/>
          </a:prstGeom>
        </p:spPr>
        <p:txBody>
          <a:bodyPr wrap="square" lIns="0" tIns="0" rIns="0" bIns="0" anchor="b">
            <a:spAutoFit/>
          </a:bodyPr>
          <a:lstStyle/>
          <a:p>
            <a:r>
              <a:rPr lang="fr-FR" sz="800" dirty="0"/>
              <a:t>1. Common Equity Tier 1 - CRD5 ; y compris dispositions transitoires IFRS9. 2. Dealogic 2023 : total obligations ESG (durables, vertes, sociales, ‘Sustainability-linked bonds’) et crédits ESG (verts, sociaux, ‘ESG-</a:t>
            </a:r>
            <a:r>
              <a:rPr lang="fr-FR" sz="800" dirty="0" err="1"/>
              <a:t>linked</a:t>
            </a:r>
            <a:r>
              <a:rPr lang="fr-FR" sz="800" dirty="0"/>
              <a:t> loans/ SLLs’). Chiffres au 31/12/2023.</a:t>
            </a:r>
          </a:p>
        </p:txBody>
      </p:sp>
      <p:sp>
        <p:nvSpPr>
          <p:cNvPr id="7" name="TextBox 6">
            <a:extLst>
              <a:ext uri="{FF2B5EF4-FFF2-40B4-BE49-F238E27FC236}">
                <a16:creationId xmlns:a16="http://schemas.microsoft.com/office/drawing/2014/main" id="{1F8DFA63-A8C5-81A0-A92C-6DA7110DED06}"/>
              </a:ext>
            </a:extLst>
          </p:cNvPr>
          <p:cNvSpPr txBox="1"/>
          <p:nvPr/>
        </p:nvSpPr>
        <p:spPr>
          <a:xfrm>
            <a:off x="462465" y="5598"/>
            <a:ext cx="10960278" cy="713460"/>
          </a:xfrm>
          <a:prstGeom prst="rect">
            <a:avLst/>
          </a:prstGeom>
        </p:spPr>
        <p:txBody>
          <a:bodyPr wrap="square" lIns="36000" tIns="0" rIns="36000" bIns="0" rtlCol="0" anchor="b">
            <a:noAutofit/>
          </a:bodyPr>
          <a:lstStyle/>
          <a:p>
            <a:r>
              <a:rPr lang="fr-FR" sz="2400" b="1" cap="all">
                <a:solidFill>
                  <a:srgbClr val="00915A"/>
                </a:solidFill>
                <a:ea typeface="+mj-ea"/>
                <a:cs typeface="+mj-cs"/>
              </a:rPr>
              <a:t>RÉSULTATS ANNUELS 2023</a:t>
            </a:r>
          </a:p>
        </p:txBody>
      </p:sp>
      <p:cxnSp>
        <p:nvCxnSpPr>
          <p:cNvPr id="10" name="Straight Connector 9">
            <a:extLst>
              <a:ext uri="{FF2B5EF4-FFF2-40B4-BE49-F238E27FC236}">
                <a16:creationId xmlns:a16="http://schemas.microsoft.com/office/drawing/2014/main" id="{73E58391-3743-AC1D-0E27-C19535CA0118}"/>
              </a:ext>
            </a:extLst>
          </p:cNvPr>
          <p:cNvCxnSpPr/>
          <p:nvPr/>
        </p:nvCxnSpPr>
        <p:spPr>
          <a:xfrm>
            <a:off x="-16909" y="1047538"/>
            <a:ext cx="1290428"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ZoneTexte 2">
            <a:extLst>
              <a:ext uri="{FF2B5EF4-FFF2-40B4-BE49-F238E27FC236}">
                <a16:creationId xmlns:a16="http://schemas.microsoft.com/office/drawing/2014/main" id="{E9192BEA-5C4F-2DF8-DD3B-9F8100B6EBE1}"/>
              </a:ext>
            </a:extLst>
          </p:cNvPr>
          <p:cNvSpPr txBox="1"/>
          <p:nvPr/>
        </p:nvSpPr>
        <p:spPr>
          <a:xfrm>
            <a:off x="382563" y="1233976"/>
            <a:ext cx="8739281" cy="336289"/>
          </a:xfrm>
          <a:prstGeom prst="rect">
            <a:avLst/>
          </a:prstGeom>
          <a:noFill/>
        </p:spPr>
        <p:txBody>
          <a:bodyPr wrap="square" lIns="90596" tIns="45297" rIns="90596" bIns="45297" rtlCol="0">
            <a:spAutoFit/>
          </a:bodyPr>
          <a:lstStyle/>
          <a:p>
            <a:pPr defTabSz="906059"/>
            <a:r>
              <a:rPr lang="fr-FR" sz="1591" spc="597">
                <a:solidFill>
                  <a:srgbClr val="FFFFFF">
                    <a:lumMod val="50000"/>
                  </a:srgbClr>
                </a:solidFill>
                <a:cs typeface="Arial" panose="020B0604020202020204" pitchFamily="34" charset="0"/>
              </a:rPr>
              <a:t>FORTE CROISSANCE DU RÉSULTAT DISTRIBUABLE</a:t>
            </a:r>
          </a:p>
        </p:txBody>
      </p:sp>
      <p:sp>
        <p:nvSpPr>
          <p:cNvPr id="8" name="Rectangle 7">
            <a:extLst>
              <a:ext uri="{FF2B5EF4-FFF2-40B4-BE49-F238E27FC236}">
                <a16:creationId xmlns:a16="http://schemas.microsoft.com/office/drawing/2014/main" id="{27571D03-C886-DC46-A08D-1A67B0945A31}"/>
              </a:ext>
            </a:extLst>
          </p:cNvPr>
          <p:cNvSpPr/>
          <p:nvPr>
            <p:custDataLst>
              <p:tags r:id="rId2"/>
            </p:custDataLst>
          </p:nvPr>
        </p:nvSpPr>
        <p:spPr>
          <a:xfrm>
            <a:off x="0" y="-317500"/>
            <a:ext cx="1270000" cy="2540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r>
              <a:rPr lang="en-GB" sz="1200" b="1">
                <a:solidFill>
                  <a:srgbClr val="C02A26"/>
                </a:solidFill>
              </a:rPr>
              <a:t>~9 KB / 6,615 KB</a:t>
            </a:r>
          </a:p>
        </p:txBody>
      </p:sp>
    </p:spTree>
    <p:extLst>
      <p:ext uri="{BB962C8B-B14F-4D97-AF65-F5344CB8AC3E}">
        <p14:creationId xmlns:p14="http://schemas.microsoft.com/office/powerpoint/2010/main" val="4160130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E16CECAE-9935-B27D-C36F-FE7FFA8D381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think-cell data - do not delete" hidden="1">
                        <a:extLst>
                          <a:ext uri="{FF2B5EF4-FFF2-40B4-BE49-F238E27FC236}">
                            <a16:creationId xmlns:a16="http://schemas.microsoft.com/office/drawing/2014/main" id="{E16CECAE-9935-B27D-C36F-FE7FFA8D381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E0D9893D-9D98-A243-5493-39E26D3B012B}"/>
              </a:ext>
            </a:extLst>
          </p:cNvPr>
          <p:cNvSpPr/>
          <p:nvPr/>
        </p:nvSpPr>
        <p:spPr>
          <a:xfrm>
            <a:off x="468585" y="1342654"/>
            <a:ext cx="2813708" cy="735561"/>
          </a:xfrm>
          <a:prstGeom prst="rect">
            <a:avLst/>
          </a:prstGeom>
          <a:solidFill>
            <a:srgbClr val="00915A"/>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1171502" eaLnBrk="0" fontAlgn="base" hangingPunct="0">
              <a:spcBef>
                <a:spcPct val="0"/>
              </a:spcBef>
              <a:spcAft>
                <a:spcPct val="0"/>
              </a:spcAft>
            </a:pPr>
            <a:r>
              <a:rPr lang="en-GB" sz="2400" b="1" dirty="0">
                <a:cs typeface="Arial" charset="0"/>
              </a:rPr>
              <a:t>A-1/A+</a:t>
            </a:r>
          </a:p>
        </p:txBody>
      </p:sp>
      <p:sp>
        <p:nvSpPr>
          <p:cNvPr id="7" name="Rectangle 6">
            <a:extLst>
              <a:ext uri="{FF2B5EF4-FFF2-40B4-BE49-F238E27FC236}">
                <a16:creationId xmlns:a16="http://schemas.microsoft.com/office/drawing/2014/main" id="{3329BECD-9459-23B4-915D-3C52141A3EA8}"/>
              </a:ext>
            </a:extLst>
          </p:cNvPr>
          <p:cNvSpPr/>
          <p:nvPr/>
        </p:nvSpPr>
        <p:spPr>
          <a:xfrm>
            <a:off x="468585" y="2078215"/>
            <a:ext cx="2813708" cy="1330862"/>
          </a:xfrm>
          <a:prstGeom prst="rect">
            <a:avLst/>
          </a:prstGeom>
          <a:solidFill>
            <a:srgbClr val="00915A">
              <a:alpha val="7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171153"/>
            <a:r>
              <a:rPr lang="en-US" sz="1600" b="1" dirty="0">
                <a:solidFill>
                  <a:schemeClr val="bg1"/>
                </a:solidFill>
                <a:cs typeface="Arial" panose="020B0604020202020204" pitchFamily="34" charset="0"/>
              </a:rPr>
              <a:t>Standard &amp; Poor’s</a:t>
            </a:r>
          </a:p>
          <a:p>
            <a:pPr algn="ctr"/>
            <a:r>
              <a:rPr lang="fr-FR" sz="1600" dirty="0">
                <a:solidFill>
                  <a:schemeClr val="bg1"/>
                </a:solidFill>
              </a:rPr>
              <a:t>Perspective stable</a:t>
            </a:r>
          </a:p>
          <a:p>
            <a:pPr algn="ctr"/>
            <a:r>
              <a:rPr lang="fr-FR" sz="1600" dirty="0">
                <a:solidFill>
                  <a:schemeClr val="bg1"/>
                </a:solidFill>
              </a:rPr>
              <a:t>24 avril 2023</a:t>
            </a:r>
            <a:endParaRPr lang="en-US" sz="1600" b="1" dirty="0">
              <a:solidFill>
                <a:schemeClr val="bg1"/>
              </a:solidFill>
              <a:cs typeface="Arial" panose="020B0604020202020204" pitchFamily="34" charset="0"/>
            </a:endParaRPr>
          </a:p>
        </p:txBody>
      </p:sp>
      <p:sp>
        <p:nvSpPr>
          <p:cNvPr id="11" name="Rectangle 10">
            <a:extLst>
              <a:ext uri="{FF2B5EF4-FFF2-40B4-BE49-F238E27FC236}">
                <a16:creationId xmlns:a16="http://schemas.microsoft.com/office/drawing/2014/main" id="{A9BE790F-A794-926A-A445-7E9AF58276C8}"/>
              </a:ext>
            </a:extLst>
          </p:cNvPr>
          <p:cNvSpPr/>
          <p:nvPr/>
        </p:nvSpPr>
        <p:spPr>
          <a:xfrm>
            <a:off x="3282293" y="1342654"/>
            <a:ext cx="2813708" cy="735561"/>
          </a:xfrm>
          <a:prstGeom prst="rect">
            <a:avLst/>
          </a:prstGeom>
          <a:solidFill>
            <a:srgbClr val="00915A">
              <a:alpha val="8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1171502" eaLnBrk="0" fontAlgn="base" hangingPunct="0">
              <a:spcBef>
                <a:spcPct val="0"/>
              </a:spcBef>
              <a:spcAft>
                <a:spcPct val="0"/>
              </a:spcAft>
            </a:pPr>
            <a:r>
              <a:rPr lang="en-GB" sz="2400" b="1" dirty="0">
                <a:cs typeface="Arial" charset="0"/>
              </a:rPr>
              <a:t>F1+/AA-</a:t>
            </a:r>
          </a:p>
        </p:txBody>
      </p:sp>
      <p:sp>
        <p:nvSpPr>
          <p:cNvPr id="14" name="Rectangle 13">
            <a:extLst>
              <a:ext uri="{FF2B5EF4-FFF2-40B4-BE49-F238E27FC236}">
                <a16:creationId xmlns:a16="http://schemas.microsoft.com/office/drawing/2014/main" id="{E18F8829-5DD1-052A-88EE-59D731C9FB8F}"/>
              </a:ext>
            </a:extLst>
          </p:cNvPr>
          <p:cNvSpPr/>
          <p:nvPr/>
        </p:nvSpPr>
        <p:spPr>
          <a:xfrm>
            <a:off x="3282293" y="2078215"/>
            <a:ext cx="2813708" cy="1330862"/>
          </a:xfrm>
          <a:prstGeom prst="rect">
            <a:avLst/>
          </a:prstGeom>
          <a:solidFill>
            <a:srgbClr val="00915A">
              <a:alpha val="5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171153"/>
            <a:r>
              <a:rPr lang="en-US" sz="1600" b="1">
                <a:solidFill>
                  <a:schemeClr val="bg1"/>
                </a:solidFill>
                <a:cs typeface="Arial" panose="020B0604020202020204" pitchFamily="34" charset="0"/>
              </a:rPr>
              <a:t>Fitch</a:t>
            </a:r>
          </a:p>
          <a:p>
            <a:pPr algn="ctr"/>
            <a:r>
              <a:rPr lang="fr-FR" sz="1600">
                <a:solidFill>
                  <a:schemeClr val="bg1"/>
                </a:solidFill>
              </a:rPr>
              <a:t>Perspective stable</a:t>
            </a:r>
          </a:p>
          <a:p>
            <a:pPr algn="ctr"/>
            <a:r>
              <a:rPr lang="fr-FR" sz="1600">
                <a:solidFill>
                  <a:schemeClr val="bg1"/>
                </a:solidFill>
              </a:rPr>
              <a:t>3 juillet 2023</a:t>
            </a:r>
            <a:endParaRPr lang="en-US" sz="1600">
              <a:solidFill>
                <a:schemeClr val="bg1"/>
              </a:solidFill>
            </a:endParaRPr>
          </a:p>
        </p:txBody>
      </p:sp>
      <p:sp>
        <p:nvSpPr>
          <p:cNvPr id="18" name="Rectangle 17">
            <a:extLst>
              <a:ext uri="{FF2B5EF4-FFF2-40B4-BE49-F238E27FC236}">
                <a16:creationId xmlns:a16="http://schemas.microsoft.com/office/drawing/2014/main" id="{369D26EA-7971-8DCF-ED74-37A7FBFB2504}"/>
              </a:ext>
            </a:extLst>
          </p:cNvPr>
          <p:cNvSpPr/>
          <p:nvPr/>
        </p:nvSpPr>
        <p:spPr>
          <a:xfrm>
            <a:off x="6096001" y="1342654"/>
            <a:ext cx="2813708" cy="735561"/>
          </a:xfrm>
          <a:prstGeom prst="rect">
            <a:avLst/>
          </a:prstGeom>
          <a:solidFill>
            <a:srgbClr val="00915A">
              <a:alpha val="6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1171502" eaLnBrk="0" fontAlgn="base" hangingPunct="0">
              <a:spcBef>
                <a:spcPct val="0"/>
              </a:spcBef>
              <a:spcAft>
                <a:spcPct val="0"/>
              </a:spcAft>
            </a:pPr>
            <a:r>
              <a:rPr lang="en-GB" sz="2400" b="1" dirty="0">
                <a:cs typeface="Arial" charset="0"/>
              </a:rPr>
              <a:t>P-1/Aa3</a:t>
            </a:r>
          </a:p>
        </p:txBody>
      </p:sp>
      <p:sp>
        <p:nvSpPr>
          <p:cNvPr id="20" name="Rectangle 19">
            <a:extLst>
              <a:ext uri="{FF2B5EF4-FFF2-40B4-BE49-F238E27FC236}">
                <a16:creationId xmlns:a16="http://schemas.microsoft.com/office/drawing/2014/main" id="{E8BB06FA-464C-D9EE-EF5B-A046E88E9551}"/>
              </a:ext>
            </a:extLst>
          </p:cNvPr>
          <p:cNvSpPr/>
          <p:nvPr/>
        </p:nvSpPr>
        <p:spPr>
          <a:xfrm>
            <a:off x="6096001" y="2078215"/>
            <a:ext cx="2813708" cy="1330862"/>
          </a:xfrm>
          <a:prstGeom prst="rect">
            <a:avLst/>
          </a:prstGeom>
          <a:solidFill>
            <a:srgbClr val="00915A">
              <a:alpha val="4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171153"/>
            <a:r>
              <a:rPr lang="fr-FR" sz="1600" b="1">
                <a:solidFill>
                  <a:schemeClr val="bg1"/>
                </a:solidFill>
                <a:cs typeface="Arial" panose="020B0604020202020204" pitchFamily="34" charset="0"/>
              </a:rPr>
              <a:t>Moody’s</a:t>
            </a:r>
          </a:p>
          <a:p>
            <a:pPr algn="ctr"/>
            <a:r>
              <a:rPr lang="fr-FR" sz="1600">
                <a:solidFill>
                  <a:schemeClr val="bg1"/>
                </a:solidFill>
              </a:rPr>
              <a:t>Perspective stable</a:t>
            </a:r>
          </a:p>
          <a:p>
            <a:pPr algn="ctr"/>
            <a:r>
              <a:rPr lang="fr-FR" sz="1600">
                <a:solidFill>
                  <a:schemeClr val="bg1"/>
                </a:solidFill>
              </a:rPr>
              <a:t>15 février 2024</a:t>
            </a:r>
            <a:endParaRPr lang="en-US" sz="1600">
              <a:solidFill>
                <a:schemeClr val="bg1"/>
              </a:solidFill>
            </a:endParaRPr>
          </a:p>
        </p:txBody>
      </p:sp>
      <p:sp>
        <p:nvSpPr>
          <p:cNvPr id="37" name="Rectangle 36">
            <a:extLst>
              <a:ext uri="{FF2B5EF4-FFF2-40B4-BE49-F238E27FC236}">
                <a16:creationId xmlns:a16="http://schemas.microsoft.com/office/drawing/2014/main" id="{A5A1559D-CB19-056A-A2E4-241FCB857CA6}"/>
              </a:ext>
            </a:extLst>
          </p:cNvPr>
          <p:cNvSpPr/>
          <p:nvPr/>
        </p:nvSpPr>
        <p:spPr>
          <a:xfrm>
            <a:off x="8909707" y="1342654"/>
            <a:ext cx="2813708" cy="735561"/>
          </a:xfrm>
          <a:prstGeom prst="rect">
            <a:avLst/>
          </a:prstGeom>
          <a:solidFill>
            <a:srgbClr val="00915A">
              <a:alpha val="5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1171502" eaLnBrk="0" fontAlgn="base" hangingPunct="0">
              <a:spcBef>
                <a:spcPct val="0"/>
              </a:spcBef>
              <a:spcAft>
                <a:spcPct val="0"/>
              </a:spcAft>
            </a:pPr>
            <a:r>
              <a:rPr lang="en-GB" sz="2400" b="1">
                <a:cs typeface="Arial" charset="0"/>
              </a:rPr>
              <a:t>R-1</a:t>
            </a:r>
            <a:r>
              <a:rPr lang="en-GB" sz="1400" b="1">
                <a:cs typeface="Arial" charset="0"/>
              </a:rPr>
              <a:t> (Middle)</a:t>
            </a:r>
            <a:r>
              <a:rPr lang="en-GB" sz="2400" b="1">
                <a:cs typeface="Arial" charset="0"/>
              </a:rPr>
              <a:t>/AA</a:t>
            </a:r>
            <a:r>
              <a:rPr lang="en-GB" sz="1400" b="1">
                <a:cs typeface="Arial" charset="0"/>
              </a:rPr>
              <a:t> (Low) </a:t>
            </a:r>
          </a:p>
        </p:txBody>
      </p:sp>
      <p:sp>
        <p:nvSpPr>
          <p:cNvPr id="39" name="Rectangle 38">
            <a:extLst>
              <a:ext uri="{FF2B5EF4-FFF2-40B4-BE49-F238E27FC236}">
                <a16:creationId xmlns:a16="http://schemas.microsoft.com/office/drawing/2014/main" id="{8AF7C970-4AE1-F744-AFF3-9DDC249C9AD0}"/>
              </a:ext>
            </a:extLst>
          </p:cNvPr>
          <p:cNvSpPr/>
          <p:nvPr/>
        </p:nvSpPr>
        <p:spPr>
          <a:xfrm>
            <a:off x="8909707" y="2078215"/>
            <a:ext cx="2813708" cy="1330862"/>
          </a:xfrm>
          <a:prstGeom prst="rect">
            <a:avLst/>
          </a:prstGeom>
          <a:solidFill>
            <a:srgbClr val="00915A">
              <a:alpha val="3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171153"/>
            <a:r>
              <a:rPr lang="en-US" sz="1600" b="1">
                <a:solidFill>
                  <a:schemeClr val="bg1"/>
                </a:solidFill>
                <a:cs typeface="Arial" panose="020B0604020202020204" pitchFamily="34" charset="0"/>
              </a:rPr>
              <a:t>DBRS</a:t>
            </a:r>
          </a:p>
          <a:p>
            <a:pPr algn="ctr"/>
            <a:r>
              <a:rPr lang="fr-FR" sz="1600">
                <a:solidFill>
                  <a:schemeClr val="bg1"/>
                </a:solidFill>
              </a:rPr>
              <a:t>Perspective stable</a:t>
            </a:r>
          </a:p>
          <a:p>
            <a:pPr algn="ctr"/>
            <a:r>
              <a:rPr lang="fr-FR" sz="1600">
                <a:solidFill>
                  <a:schemeClr val="bg1"/>
                </a:solidFill>
              </a:rPr>
              <a:t>21 juin 2023</a:t>
            </a:r>
            <a:endParaRPr lang="en-US" sz="1600">
              <a:solidFill>
                <a:schemeClr val="bg1"/>
              </a:solidFill>
            </a:endParaRPr>
          </a:p>
        </p:txBody>
      </p:sp>
      <p:sp>
        <p:nvSpPr>
          <p:cNvPr id="60" name="TextBox 13">
            <a:extLst>
              <a:ext uri="{FF2B5EF4-FFF2-40B4-BE49-F238E27FC236}">
                <a16:creationId xmlns:a16="http://schemas.microsoft.com/office/drawing/2014/main" id="{16095226-275D-4569-BF2B-AE736D823FE4}"/>
              </a:ext>
            </a:extLst>
          </p:cNvPr>
          <p:cNvSpPr txBox="1"/>
          <p:nvPr/>
        </p:nvSpPr>
        <p:spPr>
          <a:xfrm>
            <a:off x="8964017" y="3531476"/>
            <a:ext cx="2601672" cy="628080"/>
          </a:xfrm>
          <a:prstGeom prst="rect">
            <a:avLst/>
          </a:prstGeom>
          <a:noFill/>
        </p:spPr>
        <p:txBody>
          <a:bodyPr wrap="square" lIns="0" tIns="0" rIns="0" bIns="0" rtlCol="0" anchor="ctr">
            <a:noAutofit/>
          </a:bodyPr>
          <a:lstStyle/>
          <a:p>
            <a:pPr defTabSz="171153"/>
            <a:r>
              <a:rPr lang="fr-FR" sz="5760" b="1">
                <a:solidFill>
                  <a:srgbClr val="00915A"/>
                </a:solidFill>
                <a:latin typeface="BNPP Sans Condensed" panose="02000000000000000000" pitchFamily="2" charset="0"/>
                <a:cs typeface="Arial" panose="020B0604020202020204" pitchFamily="34" charset="0"/>
              </a:rPr>
              <a:t>1</a:t>
            </a:r>
            <a:r>
              <a:rPr lang="fr-FR" sz="5760" b="1" baseline="30000">
                <a:solidFill>
                  <a:srgbClr val="00915A"/>
                </a:solidFill>
                <a:latin typeface="BNPP Sans Condensed" panose="02000000000000000000" pitchFamily="2" charset="0"/>
                <a:cs typeface="Arial" panose="020B0604020202020204" pitchFamily="34" charset="0"/>
              </a:rPr>
              <a:t>re</a:t>
            </a:r>
            <a:r>
              <a:rPr lang="fr-FR" sz="7680" b="1">
                <a:solidFill>
                  <a:srgbClr val="00915A"/>
                </a:solidFill>
                <a:latin typeface="BNPP Sans Condensed" panose="02000000000000000000" pitchFamily="2" charset="0"/>
                <a:cs typeface="Arial" panose="020B0604020202020204" pitchFamily="34" charset="0"/>
              </a:rPr>
              <a:t> </a:t>
            </a:r>
          </a:p>
        </p:txBody>
      </p:sp>
      <p:sp>
        <p:nvSpPr>
          <p:cNvPr id="61" name="TextBox 13">
            <a:extLst>
              <a:ext uri="{FF2B5EF4-FFF2-40B4-BE49-F238E27FC236}">
                <a16:creationId xmlns:a16="http://schemas.microsoft.com/office/drawing/2014/main" id="{6AA9A023-12ED-4C43-8141-8D882CAEAFCE}"/>
              </a:ext>
            </a:extLst>
          </p:cNvPr>
          <p:cNvSpPr txBox="1"/>
          <p:nvPr/>
        </p:nvSpPr>
        <p:spPr>
          <a:xfrm>
            <a:off x="8964015" y="4295078"/>
            <a:ext cx="2601672" cy="1431239"/>
          </a:xfrm>
          <a:prstGeom prst="rect">
            <a:avLst/>
          </a:prstGeom>
          <a:noFill/>
        </p:spPr>
        <p:txBody>
          <a:bodyPr wrap="square" lIns="54778" tIns="27390" rIns="54778" bIns="27390" rtlCol="0">
            <a:noAutofit/>
          </a:bodyPr>
          <a:lstStyle/>
          <a:p>
            <a:pPr lvl="0" defTabSz="171153"/>
            <a:r>
              <a:rPr lang="fr-FR" sz="1400" b="1" dirty="0">
                <a:latin typeface="BNPP Sans Light" panose="02000503020000020004" pitchFamily="50" charset="0"/>
                <a:cs typeface="Arial" panose="020B0604020202020204" pitchFamily="34" charset="0"/>
              </a:rPr>
              <a:t>Et seule banque française dans le classement 2024 des 100 entreprises les plus durables au monde, </a:t>
            </a:r>
            <a:r>
              <a:rPr lang="fr-FR" sz="1400" dirty="0">
                <a:latin typeface="BNPP Sans Light" panose="02000503020000020004" pitchFamily="50" charset="0"/>
                <a:cs typeface="Arial" panose="020B0604020202020204" pitchFamily="34" charset="0"/>
              </a:rPr>
              <a:t>établi par le magazine canadien spécialisé </a:t>
            </a:r>
            <a:r>
              <a:rPr lang="fr-FR" sz="1400" i="1" dirty="0">
                <a:latin typeface="BNPP Sans Light" panose="02000503020000020004" pitchFamily="50" charset="0"/>
                <a:cs typeface="Arial" panose="020B0604020202020204" pitchFamily="34" charset="0"/>
              </a:rPr>
              <a:t>Corporate Knights</a:t>
            </a:r>
            <a:endParaRPr lang="en-US" sz="1400" i="1" dirty="0">
              <a:latin typeface="BNPP Sans Light" panose="02000503020000020004" pitchFamily="50" charset="0"/>
              <a:cs typeface="Arial" panose="020B0604020202020204" pitchFamily="34" charset="0"/>
            </a:endParaRPr>
          </a:p>
        </p:txBody>
      </p:sp>
      <p:grpSp>
        <p:nvGrpSpPr>
          <p:cNvPr id="16" name="Group 15">
            <a:extLst>
              <a:ext uri="{FF2B5EF4-FFF2-40B4-BE49-F238E27FC236}">
                <a16:creationId xmlns:a16="http://schemas.microsoft.com/office/drawing/2014/main" id="{83AF4CB0-9CF0-149F-3DED-FFF8EDFE2BA4}"/>
              </a:ext>
            </a:extLst>
          </p:cNvPr>
          <p:cNvGrpSpPr/>
          <p:nvPr/>
        </p:nvGrpSpPr>
        <p:grpSpPr>
          <a:xfrm>
            <a:off x="4739168" y="3774391"/>
            <a:ext cx="545572" cy="487377"/>
            <a:chOff x="4739168" y="3774391"/>
            <a:chExt cx="545572" cy="487377"/>
          </a:xfrm>
        </p:grpSpPr>
        <p:sp>
          <p:nvSpPr>
            <p:cNvPr id="63" name="Freeform 121">
              <a:extLst>
                <a:ext uri="{FF2B5EF4-FFF2-40B4-BE49-F238E27FC236}">
                  <a16:creationId xmlns:a16="http://schemas.microsoft.com/office/drawing/2014/main" id="{F828CD95-EAFB-4FB4-A82F-C20DB9BD88EE}"/>
                </a:ext>
              </a:extLst>
            </p:cNvPr>
            <p:cNvSpPr>
              <a:spLocks/>
            </p:cNvSpPr>
            <p:nvPr/>
          </p:nvSpPr>
          <p:spPr bwMode="auto">
            <a:xfrm>
              <a:off x="4739168" y="3798558"/>
              <a:ext cx="127147" cy="185284"/>
            </a:xfrm>
            <a:custGeom>
              <a:avLst/>
              <a:gdLst>
                <a:gd name="T0" fmla="*/ 8 w 27"/>
                <a:gd name="T1" fmla="*/ 22 h 45"/>
                <a:gd name="T2" fmla="*/ 6 w 27"/>
                <a:gd name="T3" fmla="*/ 6 h 45"/>
                <a:gd name="T4" fmla="*/ 18 w 27"/>
                <a:gd name="T5" fmla="*/ 6 h 45"/>
                <a:gd name="T6" fmla="*/ 18 w 27"/>
                <a:gd name="T7" fmla="*/ 0 h 45"/>
                <a:gd name="T8" fmla="*/ 3 w 27"/>
                <a:gd name="T9" fmla="*/ 0 h 45"/>
                <a:gd name="T10" fmla="*/ 1 w 27"/>
                <a:gd name="T11" fmla="*/ 1 h 45"/>
                <a:gd name="T12" fmla="*/ 0 w 27"/>
                <a:gd name="T13" fmla="*/ 3 h 45"/>
                <a:gd name="T14" fmla="*/ 2 w 27"/>
                <a:gd name="T15" fmla="*/ 23 h 45"/>
                <a:gd name="T16" fmla="*/ 27 w 27"/>
                <a:gd name="T17" fmla="*/ 45 h 45"/>
                <a:gd name="T18" fmla="*/ 24 w 27"/>
                <a:gd name="T19" fmla="*/ 38 h 45"/>
                <a:gd name="T20" fmla="*/ 8 w 27"/>
                <a:gd name="T21" fmla="*/ 2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5">
                  <a:moveTo>
                    <a:pt x="8" y="22"/>
                  </a:moveTo>
                  <a:cubicBezTo>
                    <a:pt x="6" y="6"/>
                    <a:pt x="6" y="6"/>
                    <a:pt x="6" y="6"/>
                  </a:cubicBezTo>
                  <a:cubicBezTo>
                    <a:pt x="18" y="6"/>
                    <a:pt x="18" y="6"/>
                    <a:pt x="18" y="6"/>
                  </a:cubicBezTo>
                  <a:cubicBezTo>
                    <a:pt x="18" y="4"/>
                    <a:pt x="18" y="2"/>
                    <a:pt x="18" y="0"/>
                  </a:cubicBezTo>
                  <a:cubicBezTo>
                    <a:pt x="3" y="0"/>
                    <a:pt x="3" y="0"/>
                    <a:pt x="3" y="0"/>
                  </a:cubicBezTo>
                  <a:cubicBezTo>
                    <a:pt x="2" y="0"/>
                    <a:pt x="1" y="0"/>
                    <a:pt x="1" y="1"/>
                  </a:cubicBezTo>
                  <a:cubicBezTo>
                    <a:pt x="0" y="2"/>
                    <a:pt x="0" y="3"/>
                    <a:pt x="0" y="3"/>
                  </a:cubicBezTo>
                  <a:cubicBezTo>
                    <a:pt x="2" y="23"/>
                    <a:pt x="2" y="23"/>
                    <a:pt x="2" y="23"/>
                  </a:cubicBezTo>
                  <a:cubicBezTo>
                    <a:pt x="3" y="34"/>
                    <a:pt x="14" y="43"/>
                    <a:pt x="27" y="45"/>
                  </a:cubicBezTo>
                  <a:cubicBezTo>
                    <a:pt x="26" y="43"/>
                    <a:pt x="25" y="41"/>
                    <a:pt x="24" y="38"/>
                  </a:cubicBezTo>
                  <a:cubicBezTo>
                    <a:pt x="15" y="36"/>
                    <a:pt x="9" y="30"/>
                    <a:pt x="8" y="2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152" tIns="36576" rIns="73152" bIns="36576" numCol="1" anchor="t" anchorCtr="0" compatLnSpc="1">
              <a:prstTxWarp prst="textNoShape">
                <a:avLst/>
              </a:prstTxWarp>
            </a:bodyPr>
            <a:lstStyle/>
            <a:p>
              <a:endParaRPr lang="pt-PT"/>
            </a:p>
          </p:txBody>
        </p:sp>
        <p:sp>
          <p:nvSpPr>
            <p:cNvPr id="64" name="Freeform 122">
              <a:extLst>
                <a:ext uri="{FF2B5EF4-FFF2-40B4-BE49-F238E27FC236}">
                  <a16:creationId xmlns:a16="http://schemas.microsoft.com/office/drawing/2014/main" id="{15489EE4-03A4-4BD5-A959-83AC432821D6}"/>
                </a:ext>
              </a:extLst>
            </p:cNvPr>
            <p:cNvSpPr>
              <a:spLocks/>
            </p:cNvSpPr>
            <p:nvPr/>
          </p:nvSpPr>
          <p:spPr bwMode="auto">
            <a:xfrm>
              <a:off x="5162217" y="3798558"/>
              <a:ext cx="122523" cy="185284"/>
            </a:xfrm>
            <a:custGeom>
              <a:avLst/>
              <a:gdLst>
                <a:gd name="T0" fmla="*/ 26 w 26"/>
                <a:gd name="T1" fmla="*/ 1 h 45"/>
                <a:gd name="T2" fmla="*/ 23 w 26"/>
                <a:gd name="T3" fmla="*/ 0 h 45"/>
                <a:gd name="T4" fmla="*/ 8 w 26"/>
                <a:gd name="T5" fmla="*/ 0 h 45"/>
                <a:gd name="T6" fmla="*/ 8 w 26"/>
                <a:gd name="T7" fmla="*/ 6 h 45"/>
                <a:gd name="T8" fmla="*/ 20 w 26"/>
                <a:gd name="T9" fmla="*/ 6 h 45"/>
                <a:gd name="T10" fmla="*/ 18 w 26"/>
                <a:gd name="T11" fmla="*/ 22 h 45"/>
                <a:gd name="T12" fmla="*/ 2 w 26"/>
                <a:gd name="T13" fmla="*/ 38 h 45"/>
                <a:gd name="T14" fmla="*/ 0 w 26"/>
                <a:gd name="T15" fmla="*/ 45 h 45"/>
                <a:gd name="T16" fmla="*/ 24 w 26"/>
                <a:gd name="T17" fmla="*/ 23 h 45"/>
                <a:gd name="T18" fmla="*/ 26 w 26"/>
                <a:gd name="T19" fmla="*/ 3 h 45"/>
                <a:gd name="T20" fmla="*/ 26 w 26"/>
                <a:gd name="T21"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45">
                  <a:moveTo>
                    <a:pt x="26" y="1"/>
                  </a:moveTo>
                  <a:cubicBezTo>
                    <a:pt x="25" y="0"/>
                    <a:pt x="24" y="0"/>
                    <a:pt x="23" y="0"/>
                  </a:cubicBezTo>
                  <a:cubicBezTo>
                    <a:pt x="8" y="0"/>
                    <a:pt x="8" y="0"/>
                    <a:pt x="8" y="0"/>
                  </a:cubicBezTo>
                  <a:cubicBezTo>
                    <a:pt x="8" y="2"/>
                    <a:pt x="8" y="4"/>
                    <a:pt x="8" y="6"/>
                  </a:cubicBezTo>
                  <a:cubicBezTo>
                    <a:pt x="20" y="6"/>
                    <a:pt x="20" y="6"/>
                    <a:pt x="20" y="6"/>
                  </a:cubicBezTo>
                  <a:cubicBezTo>
                    <a:pt x="18" y="22"/>
                    <a:pt x="18" y="22"/>
                    <a:pt x="18" y="22"/>
                  </a:cubicBezTo>
                  <a:cubicBezTo>
                    <a:pt x="17" y="30"/>
                    <a:pt x="11" y="36"/>
                    <a:pt x="2" y="38"/>
                  </a:cubicBezTo>
                  <a:cubicBezTo>
                    <a:pt x="1" y="41"/>
                    <a:pt x="1" y="43"/>
                    <a:pt x="0" y="45"/>
                  </a:cubicBezTo>
                  <a:cubicBezTo>
                    <a:pt x="13" y="43"/>
                    <a:pt x="23" y="34"/>
                    <a:pt x="24" y="23"/>
                  </a:cubicBezTo>
                  <a:cubicBezTo>
                    <a:pt x="26" y="3"/>
                    <a:pt x="26" y="3"/>
                    <a:pt x="26" y="3"/>
                  </a:cubicBezTo>
                  <a:cubicBezTo>
                    <a:pt x="26" y="3"/>
                    <a:pt x="26" y="2"/>
                    <a:pt x="26"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152" tIns="36576" rIns="73152" bIns="36576" numCol="1" anchor="t" anchorCtr="0" compatLnSpc="1">
              <a:prstTxWarp prst="textNoShape">
                <a:avLst/>
              </a:prstTxWarp>
            </a:bodyPr>
            <a:lstStyle/>
            <a:p>
              <a:endParaRPr lang="pt-PT"/>
            </a:p>
          </p:txBody>
        </p:sp>
        <p:sp>
          <p:nvSpPr>
            <p:cNvPr id="65" name="Freeform 123">
              <a:extLst>
                <a:ext uri="{FF2B5EF4-FFF2-40B4-BE49-F238E27FC236}">
                  <a16:creationId xmlns:a16="http://schemas.microsoft.com/office/drawing/2014/main" id="{47281F67-ACBA-4C7B-8EE9-020CF870A100}"/>
                </a:ext>
              </a:extLst>
            </p:cNvPr>
            <p:cNvSpPr>
              <a:spLocks noEditPoints="1"/>
            </p:cNvSpPr>
            <p:nvPr/>
          </p:nvSpPr>
          <p:spPr bwMode="auto">
            <a:xfrm>
              <a:off x="4866315" y="4076484"/>
              <a:ext cx="291280" cy="185284"/>
            </a:xfrm>
            <a:custGeom>
              <a:avLst/>
              <a:gdLst>
                <a:gd name="T0" fmla="*/ 60 w 63"/>
                <a:gd name="T1" fmla="*/ 17 h 45"/>
                <a:gd name="T2" fmla="*/ 46 w 63"/>
                <a:gd name="T3" fmla="*/ 17 h 45"/>
                <a:gd name="T4" fmla="*/ 42 w 63"/>
                <a:gd name="T5" fmla="*/ 0 h 45"/>
                <a:gd name="T6" fmla="*/ 36 w 63"/>
                <a:gd name="T7" fmla="*/ 2 h 45"/>
                <a:gd name="T8" fmla="*/ 39 w 63"/>
                <a:gd name="T9" fmla="*/ 17 h 45"/>
                <a:gd name="T10" fmla="*/ 24 w 63"/>
                <a:gd name="T11" fmla="*/ 17 h 45"/>
                <a:gd name="T12" fmla="*/ 27 w 63"/>
                <a:gd name="T13" fmla="*/ 2 h 45"/>
                <a:gd name="T14" fmla="*/ 21 w 63"/>
                <a:gd name="T15" fmla="*/ 0 h 45"/>
                <a:gd name="T16" fmla="*/ 17 w 63"/>
                <a:gd name="T17" fmla="*/ 17 h 45"/>
                <a:gd name="T18" fmla="*/ 3 w 63"/>
                <a:gd name="T19" fmla="*/ 17 h 45"/>
                <a:gd name="T20" fmla="*/ 0 w 63"/>
                <a:gd name="T21" fmla="*/ 20 h 45"/>
                <a:gd name="T22" fmla="*/ 0 w 63"/>
                <a:gd name="T23" fmla="*/ 42 h 45"/>
                <a:gd name="T24" fmla="*/ 3 w 63"/>
                <a:gd name="T25" fmla="*/ 45 h 45"/>
                <a:gd name="T26" fmla="*/ 60 w 63"/>
                <a:gd name="T27" fmla="*/ 45 h 45"/>
                <a:gd name="T28" fmla="*/ 63 w 63"/>
                <a:gd name="T29" fmla="*/ 42 h 45"/>
                <a:gd name="T30" fmla="*/ 63 w 63"/>
                <a:gd name="T31" fmla="*/ 20 h 45"/>
                <a:gd name="T32" fmla="*/ 60 w 63"/>
                <a:gd name="T33" fmla="*/ 17 h 45"/>
                <a:gd name="T34" fmla="*/ 57 w 63"/>
                <a:gd name="T35" fmla="*/ 39 h 45"/>
                <a:gd name="T36" fmla="*/ 6 w 63"/>
                <a:gd name="T37" fmla="*/ 39 h 45"/>
                <a:gd name="T38" fmla="*/ 6 w 63"/>
                <a:gd name="T39" fmla="*/ 23 h 45"/>
                <a:gd name="T40" fmla="*/ 18 w 63"/>
                <a:gd name="T41" fmla="*/ 23 h 45"/>
                <a:gd name="T42" fmla="*/ 45 w 63"/>
                <a:gd name="T43" fmla="*/ 23 h 45"/>
                <a:gd name="T44" fmla="*/ 57 w 63"/>
                <a:gd name="T45" fmla="*/ 23 h 45"/>
                <a:gd name="T46" fmla="*/ 57 w 63"/>
                <a:gd name="T47"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3" h="45">
                  <a:moveTo>
                    <a:pt x="60" y="17"/>
                  </a:moveTo>
                  <a:cubicBezTo>
                    <a:pt x="46" y="17"/>
                    <a:pt x="46" y="17"/>
                    <a:pt x="46" y="17"/>
                  </a:cubicBezTo>
                  <a:cubicBezTo>
                    <a:pt x="42" y="12"/>
                    <a:pt x="42" y="6"/>
                    <a:pt x="42" y="0"/>
                  </a:cubicBezTo>
                  <a:cubicBezTo>
                    <a:pt x="40" y="1"/>
                    <a:pt x="38" y="1"/>
                    <a:pt x="36" y="2"/>
                  </a:cubicBezTo>
                  <a:cubicBezTo>
                    <a:pt x="36" y="7"/>
                    <a:pt x="36" y="12"/>
                    <a:pt x="39" y="17"/>
                  </a:cubicBezTo>
                  <a:cubicBezTo>
                    <a:pt x="24" y="17"/>
                    <a:pt x="24" y="17"/>
                    <a:pt x="24" y="17"/>
                  </a:cubicBezTo>
                  <a:cubicBezTo>
                    <a:pt x="27" y="12"/>
                    <a:pt x="27" y="7"/>
                    <a:pt x="27" y="2"/>
                  </a:cubicBezTo>
                  <a:cubicBezTo>
                    <a:pt x="25" y="1"/>
                    <a:pt x="23" y="1"/>
                    <a:pt x="21" y="0"/>
                  </a:cubicBezTo>
                  <a:cubicBezTo>
                    <a:pt x="21" y="6"/>
                    <a:pt x="21" y="12"/>
                    <a:pt x="17" y="17"/>
                  </a:cubicBezTo>
                  <a:cubicBezTo>
                    <a:pt x="3" y="17"/>
                    <a:pt x="3" y="17"/>
                    <a:pt x="3" y="17"/>
                  </a:cubicBezTo>
                  <a:cubicBezTo>
                    <a:pt x="2" y="17"/>
                    <a:pt x="0" y="18"/>
                    <a:pt x="0" y="20"/>
                  </a:cubicBezTo>
                  <a:cubicBezTo>
                    <a:pt x="0" y="42"/>
                    <a:pt x="0" y="42"/>
                    <a:pt x="0" y="42"/>
                  </a:cubicBezTo>
                  <a:cubicBezTo>
                    <a:pt x="0" y="43"/>
                    <a:pt x="2" y="45"/>
                    <a:pt x="3" y="45"/>
                  </a:cubicBezTo>
                  <a:cubicBezTo>
                    <a:pt x="60" y="45"/>
                    <a:pt x="60" y="45"/>
                    <a:pt x="60" y="45"/>
                  </a:cubicBezTo>
                  <a:cubicBezTo>
                    <a:pt x="62" y="45"/>
                    <a:pt x="63" y="43"/>
                    <a:pt x="63" y="42"/>
                  </a:cubicBezTo>
                  <a:cubicBezTo>
                    <a:pt x="63" y="20"/>
                    <a:pt x="63" y="20"/>
                    <a:pt x="63" y="20"/>
                  </a:cubicBezTo>
                  <a:cubicBezTo>
                    <a:pt x="63" y="18"/>
                    <a:pt x="62" y="17"/>
                    <a:pt x="60" y="17"/>
                  </a:cubicBezTo>
                  <a:close/>
                  <a:moveTo>
                    <a:pt x="57" y="39"/>
                  </a:moveTo>
                  <a:cubicBezTo>
                    <a:pt x="6" y="39"/>
                    <a:pt x="6" y="39"/>
                    <a:pt x="6" y="39"/>
                  </a:cubicBezTo>
                  <a:cubicBezTo>
                    <a:pt x="6" y="23"/>
                    <a:pt x="6" y="23"/>
                    <a:pt x="6" y="23"/>
                  </a:cubicBezTo>
                  <a:cubicBezTo>
                    <a:pt x="18" y="23"/>
                    <a:pt x="18" y="23"/>
                    <a:pt x="18" y="23"/>
                  </a:cubicBezTo>
                  <a:cubicBezTo>
                    <a:pt x="45" y="23"/>
                    <a:pt x="45" y="23"/>
                    <a:pt x="45" y="23"/>
                  </a:cubicBezTo>
                  <a:cubicBezTo>
                    <a:pt x="57" y="23"/>
                    <a:pt x="57" y="23"/>
                    <a:pt x="57" y="23"/>
                  </a:cubicBezTo>
                  <a:lnTo>
                    <a:pt x="57"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152" tIns="36576" rIns="73152" bIns="36576" numCol="1" anchor="t" anchorCtr="0" compatLnSpc="1">
              <a:prstTxWarp prst="textNoShape">
                <a:avLst/>
              </a:prstTxWarp>
            </a:bodyPr>
            <a:lstStyle/>
            <a:p>
              <a:endParaRPr lang="pt-PT"/>
            </a:p>
          </p:txBody>
        </p:sp>
        <p:sp>
          <p:nvSpPr>
            <p:cNvPr id="66" name="Freeform 124">
              <a:extLst>
                <a:ext uri="{FF2B5EF4-FFF2-40B4-BE49-F238E27FC236}">
                  <a16:creationId xmlns:a16="http://schemas.microsoft.com/office/drawing/2014/main" id="{F7B607AC-62C4-4701-8686-D32C2E68F6BC}"/>
                </a:ext>
              </a:extLst>
            </p:cNvPr>
            <p:cNvSpPr>
              <a:spLocks/>
            </p:cNvSpPr>
            <p:nvPr/>
          </p:nvSpPr>
          <p:spPr bwMode="auto">
            <a:xfrm>
              <a:off x="4840885" y="3774391"/>
              <a:ext cx="344451" cy="294037"/>
            </a:xfrm>
            <a:custGeom>
              <a:avLst/>
              <a:gdLst>
                <a:gd name="T0" fmla="*/ 3 w 74"/>
                <a:gd name="T1" fmla="*/ 0 h 72"/>
                <a:gd name="T2" fmla="*/ 0 w 74"/>
                <a:gd name="T3" fmla="*/ 1 h 72"/>
                <a:gd name="T4" fmla="*/ 0 w 74"/>
                <a:gd name="T5" fmla="*/ 3 h 72"/>
                <a:gd name="T6" fmla="*/ 37 w 74"/>
                <a:gd name="T7" fmla="*/ 72 h 72"/>
                <a:gd name="T8" fmla="*/ 74 w 74"/>
                <a:gd name="T9" fmla="*/ 3 h 72"/>
                <a:gd name="T10" fmla="*/ 73 w 74"/>
                <a:gd name="T11" fmla="*/ 1 h 72"/>
                <a:gd name="T12" fmla="*/ 70 w 74"/>
                <a:gd name="T13" fmla="*/ 0 h 72"/>
                <a:gd name="T14" fmla="*/ 3 w 74"/>
                <a:gd name="T15" fmla="*/ 0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72">
                  <a:moveTo>
                    <a:pt x="3" y="0"/>
                  </a:moveTo>
                  <a:cubicBezTo>
                    <a:pt x="2" y="0"/>
                    <a:pt x="1" y="0"/>
                    <a:pt x="0" y="1"/>
                  </a:cubicBezTo>
                  <a:cubicBezTo>
                    <a:pt x="0" y="1"/>
                    <a:pt x="0" y="2"/>
                    <a:pt x="0" y="3"/>
                  </a:cubicBezTo>
                  <a:cubicBezTo>
                    <a:pt x="1" y="34"/>
                    <a:pt x="9" y="72"/>
                    <a:pt x="37" y="72"/>
                  </a:cubicBezTo>
                  <a:cubicBezTo>
                    <a:pt x="65" y="72"/>
                    <a:pt x="72" y="34"/>
                    <a:pt x="74" y="3"/>
                  </a:cubicBezTo>
                  <a:cubicBezTo>
                    <a:pt x="74" y="2"/>
                    <a:pt x="73" y="1"/>
                    <a:pt x="73" y="1"/>
                  </a:cubicBezTo>
                  <a:cubicBezTo>
                    <a:pt x="72" y="0"/>
                    <a:pt x="71" y="0"/>
                    <a:pt x="70" y="0"/>
                  </a:cubicBezTo>
                  <a:lnTo>
                    <a:pt x="3" y="0"/>
                  </a:lnTo>
                  <a:close/>
                </a:path>
              </a:pathLst>
            </a:custGeom>
            <a:solidFill>
              <a:srgbClr val="00915A"/>
            </a:solidFill>
            <a:ln>
              <a:noFill/>
            </a:ln>
          </p:spPr>
          <p:txBody>
            <a:bodyPr vert="horz" wrap="square" lIns="73152" tIns="36576" rIns="73152" bIns="36576" numCol="1" anchor="t" anchorCtr="0" compatLnSpc="1">
              <a:prstTxWarp prst="textNoShape">
                <a:avLst/>
              </a:prstTxWarp>
            </a:bodyPr>
            <a:lstStyle/>
            <a:p>
              <a:endParaRPr lang="pt-PT"/>
            </a:p>
          </p:txBody>
        </p:sp>
      </p:grpSp>
      <p:sp>
        <p:nvSpPr>
          <p:cNvPr id="67" name="TextBox 13">
            <a:extLst>
              <a:ext uri="{FF2B5EF4-FFF2-40B4-BE49-F238E27FC236}">
                <a16:creationId xmlns:a16="http://schemas.microsoft.com/office/drawing/2014/main" id="{0B0CCB6C-669F-4E01-8636-24E840A93457}"/>
              </a:ext>
            </a:extLst>
          </p:cNvPr>
          <p:cNvSpPr txBox="1"/>
          <p:nvPr/>
        </p:nvSpPr>
        <p:spPr>
          <a:xfrm>
            <a:off x="5453497" y="3793445"/>
            <a:ext cx="2901197" cy="449269"/>
          </a:xfrm>
          <a:prstGeom prst="rect">
            <a:avLst/>
          </a:prstGeom>
          <a:noFill/>
        </p:spPr>
        <p:txBody>
          <a:bodyPr wrap="square" lIns="54778" tIns="27390" rIns="54778" bIns="27390" rtlCol="0">
            <a:noAutofit/>
          </a:bodyPr>
          <a:lstStyle/>
          <a:p>
            <a:pPr defTabSz="171153"/>
            <a:r>
              <a:rPr lang="fr-FR" sz="1200">
                <a:latin typeface="BNPP Sans Light" panose="02000503020000020004" pitchFamily="2" charset="0"/>
                <a:cs typeface="Arial" panose="020B0604020202020204" pitchFamily="34" charset="0"/>
              </a:rPr>
              <a:t>En 2023, BNP Paribas a obtenu </a:t>
            </a:r>
          </a:p>
          <a:p>
            <a:pPr defTabSz="171153"/>
            <a:r>
              <a:rPr lang="fr-FR" sz="1200">
                <a:latin typeface="BNPP Sans Light" panose="02000503020000020004" pitchFamily="2" charset="0"/>
                <a:cs typeface="Arial" panose="020B0604020202020204" pitchFamily="34" charset="0"/>
              </a:rPr>
              <a:t>une </a:t>
            </a:r>
            <a:r>
              <a:rPr lang="fr-FR" sz="1200" b="1">
                <a:latin typeface="BNPP Sans Light" panose="02000503020000020004" pitchFamily="2" charset="0"/>
                <a:cs typeface="Arial" panose="020B0604020202020204" pitchFamily="34" charset="0"/>
              </a:rPr>
              <a:t>note AA dans le MSCI ESG Ratings</a:t>
            </a:r>
            <a:endParaRPr lang="en-US" sz="1200">
              <a:latin typeface="BNPP Sans Light" panose="02000503020000020004" pitchFamily="2" charset="0"/>
              <a:cs typeface="Arial" panose="020B0604020202020204" pitchFamily="34" charset="0"/>
            </a:endParaRPr>
          </a:p>
        </p:txBody>
      </p:sp>
      <p:sp>
        <p:nvSpPr>
          <p:cNvPr id="68" name="TextBox 13">
            <a:extLst>
              <a:ext uri="{FF2B5EF4-FFF2-40B4-BE49-F238E27FC236}">
                <a16:creationId xmlns:a16="http://schemas.microsoft.com/office/drawing/2014/main" id="{CA55A2C9-CABA-46D7-BCA0-00CE69D99852}"/>
              </a:ext>
            </a:extLst>
          </p:cNvPr>
          <p:cNvSpPr txBox="1"/>
          <p:nvPr/>
        </p:nvSpPr>
        <p:spPr>
          <a:xfrm>
            <a:off x="5453497" y="4982640"/>
            <a:ext cx="2901197" cy="498513"/>
          </a:xfrm>
          <a:prstGeom prst="rect">
            <a:avLst/>
          </a:prstGeom>
          <a:noFill/>
        </p:spPr>
        <p:txBody>
          <a:bodyPr wrap="square" lIns="54778" tIns="27390" rIns="54778" bIns="27390" rtlCol="0">
            <a:noAutofit/>
          </a:bodyPr>
          <a:lstStyle/>
          <a:p>
            <a:pPr defTabSz="171153"/>
            <a:r>
              <a:rPr lang="fr-FR" sz="1200" b="1" dirty="0">
                <a:latin typeface="BNPP Sans Light" panose="02000503020000020004" pitchFamily="50" charset="0"/>
                <a:cs typeface="Arial" panose="020B0604020202020204" pitchFamily="34" charset="0"/>
              </a:rPr>
              <a:t>Top Employer </a:t>
            </a:r>
            <a:r>
              <a:rPr lang="fr-FR" sz="1200" dirty="0">
                <a:latin typeface="BNPP Sans Light" panose="02000503020000020004" pitchFamily="50" charset="0"/>
                <a:cs typeface="Arial" panose="020B0604020202020204" pitchFamily="34" charset="0"/>
              </a:rPr>
              <a:t>Europe 2023 pour </a:t>
            </a:r>
          </a:p>
          <a:p>
            <a:pPr defTabSz="171153"/>
            <a:r>
              <a:rPr lang="fr-FR" sz="1200" dirty="0">
                <a:latin typeface="BNPP Sans Light" panose="02000503020000020004" pitchFamily="50" charset="0"/>
                <a:cs typeface="Arial" panose="020B0604020202020204" pitchFamily="34" charset="0"/>
              </a:rPr>
              <a:t>la 11</a:t>
            </a:r>
            <a:r>
              <a:rPr lang="fr-FR" sz="1200" baseline="30000" dirty="0">
                <a:latin typeface="BNPP Sans Light" panose="02000503020000020004" pitchFamily="50" charset="0"/>
                <a:cs typeface="Arial" panose="020B0604020202020204" pitchFamily="34" charset="0"/>
              </a:rPr>
              <a:t>e</a:t>
            </a:r>
            <a:r>
              <a:rPr lang="fr-FR" sz="1200" dirty="0">
                <a:latin typeface="BNPP Sans Light" panose="02000503020000020004" pitchFamily="50" charset="0"/>
                <a:cs typeface="Arial" panose="020B0604020202020204" pitchFamily="34" charset="0"/>
              </a:rPr>
              <a:t> année consécutive</a:t>
            </a:r>
            <a:endParaRPr lang="en-US" sz="1200" dirty="0">
              <a:latin typeface="BNPP Sans Light" panose="02000503020000020004" pitchFamily="50" charset="0"/>
              <a:cs typeface="Arial" panose="020B0604020202020204" pitchFamily="34" charset="0"/>
            </a:endParaRPr>
          </a:p>
        </p:txBody>
      </p:sp>
      <p:grpSp>
        <p:nvGrpSpPr>
          <p:cNvPr id="15" name="Group 14">
            <a:extLst>
              <a:ext uri="{FF2B5EF4-FFF2-40B4-BE49-F238E27FC236}">
                <a16:creationId xmlns:a16="http://schemas.microsoft.com/office/drawing/2014/main" id="{8799C155-4BDB-3F11-AC33-A84C66AFDC0B}"/>
              </a:ext>
            </a:extLst>
          </p:cNvPr>
          <p:cNvGrpSpPr/>
          <p:nvPr/>
        </p:nvGrpSpPr>
        <p:grpSpPr>
          <a:xfrm>
            <a:off x="4739161" y="4992253"/>
            <a:ext cx="545573" cy="479287"/>
            <a:chOff x="4739161" y="4992253"/>
            <a:chExt cx="545573" cy="479287"/>
          </a:xfrm>
        </p:grpSpPr>
        <p:sp>
          <p:nvSpPr>
            <p:cNvPr id="70" name="Freeform 181">
              <a:extLst>
                <a:ext uri="{FF2B5EF4-FFF2-40B4-BE49-F238E27FC236}">
                  <a16:creationId xmlns:a16="http://schemas.microsoft.com/office/drawing/2014/main" id="{763F64D5-3A40-412C-8374-F75ECF0CADC6}"/>
                </a:ext>
              </a:extLst>
            </p:cNvPr>
            <p:cNvSpPr>
              <a:spLocks/>
            </p:cNvSpPr>
            <p:nvPr/>
          </p:nvSpPr>
          <p:spPr bwMode="auto">
            <a:xfrm>
              <a:off x="4758786" y="4992253"/>
              <a:ext cx="480811" cy="256842"/>
            </a:xfrm>
            <a:custGeom>
              <a:avLst/>
              <a:gdLst>
                <a:gd name="T0" fmla="*/ 122 w 122"/>
                <a:gd name="T1" fmla="*/ 28 h 55"/>
                <a:gd name="T2" fmla="*/ 61 w 122"/>
                <a:gd name="T3" fmla="*/ 55 h 55"/>
                <a:gd name="T4" fmla="*/ 1 w 122"/>
                <a:gd name="T5" fmla="*/ 28 h 55"/>
                <a:gd name="T6" fmla="*/ 1 w 122"/>
                <a:gd name="T7" fmla="*/ 27 h 55"/>
                <a:gd name="T8" fmla="*/ 57 w 122"/>
                <a:gd name="T9" fmla="*/ 1 h 55"/>
                <a:gd name="T10" fmla="*/ 65 w 122"/>
                <a:gd name="T11" fmla="*/ 1 h 55"/>
                <a:gd name="T12" fmla="*/ 122 w 122"/>
                <a:gd name="T13" fmla="*/ 27 h 55"/>
                <a:gd name="T14" fmla="*/ 122 w 122"/>
                <a:gd name="T15" fmla="*/ 28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55">
                  <a:moveTo>
                    <a:pt x="122" y="28"/>
                  </a:moveTo>
                  <a:cubicBezTo>
                    <a:pt x="61" y="55"/>
                    <a:pt x="61" y="55"/>
                    <a:pt x="61" y="55"/>
                  </a:cubicBezTo>
                  <a:cubicBezTo>
                    <a:pt x="1" y="28"/>
                    <a:pt x="1" y="28"/>
                    <a:pt x="1" y="28"/>
                  </a:cubicBezTo>
                  <a:cubicBezTo>
                    <a:pt x="0" y="28"/>
                    <a:pt x="0" y="27"/>
                    <a:pt x="1" y="27"/>
                  </a:cubicBezTo>
                  <a:cubicBezTo>
                    <a:pt x="57" y="1"/>
                    <a:pt x="57" y="1"/>
                    <a:pt x="57" y="1"/>
                  </a:cubicBezTo>
                  <a:cubicBezTo>
                    <a:pt x="60" y="0"/>
                    <a:pt x="63" y="0"/>
                    <a:pt x="65" y="1"/>
                  </a:cubicBezTo>
                  <a:cubicBezTo>
                    <a:pt x="122" y="27"/>
                    <a:pt x="122" y="27"/>
                    <a:pt x="122" y="27"/>
                  </a:cubicBezTo>
                  <a:cubicBezTo>
                    <a:pt x="122" y="27"/>
                    <a:pt x="122" y="28"/>
                    <a:pt x="122" y="28"/>
                  </a:cubicBezTo>
                  <a:close/>
                </a:path>
              </a:pathLst>
            </a:custGeom>
            <a:solidFill>
              <a:srgbClr val="00915A"/>
            </a:solidFill>
            <a:ln>
              <a:noFill/>
            </a:ln>
          </p:spPr>
          <p:txBody>
            <a:bodyPr vert="horz" wrap="square" lIns="73152" tIns="36576" rIns="73152" bIns="36576" numCol="1" anchor="t" anchorCtr="0" compatLnSpc="1">
              <a:prstTxWarp prst="textNoShape">
                <a:avLst/>
              </a:prstTxWarp>
            </a:bodyPr>
            <a:lstStyle/>
            <a:p>
              <a:endParaRPr lang="pt-PT"/>
            </a:p>
          </p:txBody>
        </p:sp>
        <p:sp>
          <p:nvSpPr>
            <p:cNvPr id="71" name="Freeform 182">
              <a:extLst>
                <a:ext uri="{FF2B5EF4-FFF2-40B4-BE49-F238E27FC236}">
                  <a16:creationId xmlns:a16="http://schemas.microsoft.com/office/drawing/2014/main" id="{452311A3-709F-4223-B186-15F593D80B7E}"/>
                </a:ext>
              </a:extLst>
            </p:cNvPr>
            <p:cNvSpPr>
              <a:spLocks noEditPoints="1"/>
            </p:cNvSpPr>
            <p:nvPr/>
          </p:nvSpPr>
          <p:spPr bwMode="auto">
            <a:xfrm>
              <a:off x="4739161" y="5141314"/>
              <a:ext cx="545573" cy="330226"/>
            </a:xfrm>
            <a:custGeom>
              <a:avLst/>
              <a:gdLst>
                <a:gd name="T0" fmla="*/ 131 w 138"/>
                <a:gd name="T1" fmla="*/ 51 h 71"/>
                <a:gd name="T2" fmla="*/ 131 w 138"/>
                <a:gd name="T3" fmla="*/ 3 h 71"/>
                <a:gd name="T4" fmla="*/ 131 w 138"/>
                <a:gd name="T5" fmla="*/ 3 h 71"/>
                <a:gd name="T6" fmla="*/ 131 w 138"/>
                <a:gd name="T7" fmla="*/ 3 h 71"/>
                <a:gd name="T8" fmla="*/ 130 w 138"/>
                <a:gd name="T9" fmla="*/ 2 h 71"/>
                <a:gd name="T10" fmla="*/ 130 w 138"/>
                <a:gd name="T11" fmla="*/ 2 h 71"/>
                <a:gd name="T12" fmla="*/ 130 w 138"/>
                <a:gd name="T13" fmla="*/ 2 h 71"/>
                <a:gd name="T14" fmla="*/ 130 w 138"/>
                <a:gd name="T15" fmla="*/ 1 h 71"/>
                <a:gd name="T16" fmla="*/ 129 w 138"/>
                <a:gd name="T17" fmla="*/ 1 h 71"/>
                <a:gd name="T18" fmla="*/ 129 w 138"/>
                <a:gd name="T19" fmla="*/ 1 h 71"/>
                <a:gd name="T20" fmla="*/ 128 w 138"/>
                <a:gd name="T21" fmla="*/ 0 h 71"/>
                <a:gd name="T22" fmla="*/ 128 w 138"/>
                <a:gd name="T23" fmla="*/ 0 h 71"/>
                <a:gd name="T24" fmla="*/ 128 w 138"/>
                <a:gd name="T25" fmla="*/ 0 h 71"/>
                <a:gd name="T26" fmla="*/ 127 w 138"/>
                <a:gd name="T27" fmla="*/ 0 h 71"/>
                <a:gd name="T28" fmla="*/ 127 w 138"/>
                <a:gd name="T29" fmla="*/ 1 h 71"/>
                <a:gd name="T30" fmla="*/ 127 w 138"/>
                <a:gd name="T31" fmla="*/ 1 h 71"/>
                <a:gd name="T32" fmla="*/ 65 w 138"/>
                <a:gd name="T33" fmla="*/ 28 h 71"/>
                <a:gd name="T34" fmla="*/ 4 w 138"/>
                <a:gd name="T35" fmla="*/ 1 h 71"/>
                <a:gd name="T36" fmla="*/ 0 w 138"/>
                <a:gd name="T37" fmla="*/ 2 h 71"/>
                <a:gd name="T38" fmla="*/ 2 w 138"/>
                <a:gd name="T39" fmla="*/ 6 h 71"/>
                <a:gd name="T40" fmla="*/ 23 w 138"/>
                <a:gd name="T41" fmla="*/ 15 h 71"/>
                <a:gd name="T42" fmla="*/ 23 w 138"/>
                <a:gd name="T43" fmla="*/ 55 h 71"/>
                <a:gd name="T44" fmla="*/ 24 w 138"/>
                <a:gd name="T45" fmla="*/ 57 h 71"/>
                <a:gd name="T46" fmla="*/ 65 w 138"/>
                <a:gd name="T47" fmla="*/ 68 h 71"/>
                <a:gd name="T48" fmla="*/ 106 w 138"/>
                <a:gd name="T49" fmla="*/ 58 h 71"/>
                <a:gd name="T50" fmla="*/ 108 w 138"/>
                <a:gd name="T51" fmla="*/ 55 h 71"/>
                <a:gd name="T52" fmla="*/ 108 w 138"/>
                <a:gd name="T53" fmla="*/ 15 h 71"/>
                <a:gd name="T54" fmla="*/ 125 w 138"/>
                <a:gd name="T55" fmla="*/ 8 h 71"/>
                <a:gd name="T56" fmla="*/ 125 w 138"/>
                <a:gd name="T57" fmla="*/ 51 h 71"/>
                <a:gd name="T58" fmla="*/ 118 w 138"/>
                <a:gd name="T59" fmla="*/ 61 h 71"/>
                <a:gd name="T60" fmla="*/ 128 w 138"/>
                <a:gd name="T61" fmla="*/ 71 h 71"/>
                <a:gd name="T62" fmla="*/ 138 w 138"/>
                <a:gd name="T63" fmla="*/ 61 h 71"/>
                <a:gd name="T64" fmla="*/ 131 w 138"/>
                <a:gd name="T65" fmla="*/ 51 h 71"/>
                <a:gd name="T66" fmla="*/ 102 w 138"/>
                <a:gd name="T67" fmla="*/ 53 h 71"/>
                <a:gd name="T68" fmla="*/ 29 w 138"/>
                <a:gd name="T69" fmla="*/ 53 h 71"/>
                <a:gd name="T70" fmla="*/ 29 w 138"/>
                <a:gd name="T71" fmla="*/ 18 h 71"/>
                <a:gd name="T72" fmla="*/ 64 w 138"/>
                <a:gd name="T73" fmla="*/ 34 h 71"/>
                <a:gd name="T74" fmla="*/ 65 w 138"/>
                <a:gd name="T75" fmla="*/ 34 h 71"/>
                <a:gd name="T76" fmla="*/ 67 w 138"/>
                <a:gd name="T77" fmla="*/ 34 h 71"/>
                <a:gd name="T78" fmla="*/ 102 w 138"/>
                <a:gd name="T79" fmla="*/ 18 h 71"/>
                <a:gd name="T80" fmla="*/ 102 w 138"/>
                <a:gd name="T81" fmla="*/ 53 h 71"/>
                <a:gd name="T82" fmla="*/ 128 w 138"/>
                <a:gd name="T83" fmla="*/ 65 h 71"/>
                <a:gd name="T84" fmla="*/ 124 w 138"/>
                <a:gd name="T85" fmla="*/ 61 h 71"/>
                <a:gd name="T86" fmla="*/ 128 w 138"/>
                <a:gd name="T87" fmla="*/ 57 h 71"/>
                <a:gd name="T88" fmla="*/ 132 w 138"/>
                <a:gd name="T89" fmla="*/ 61 h 71"/>
                <a:gd name="T90" fmla="*/ 128 w 138"/>
                <a:gd name="T9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8" h="71">
                  <a:moveTo>
                    <a:pt x="131" y="51"/>
                  </a:moveTo>
                  <a:cubicBezTo>
                    <a:pt x="131" y="3"/>
                    <a:pt x="131" y="3"/>
                    <a:pt x="131" y="3"/>
                  </a:cubicBezTo>
                  <a:cubicBezTo>
                    <a:pt x="131" y="3"/>
                    <a:pt x="131" y="3"/>
                    <a:pt x="131" y="3"/>
                  </a:cubicBezTo>
                  <a:cubicBezTo>
                    <a:pt x="131" y="3"/>
                    <a:pt x="131" y="3"/>
                    <a:pt x="131" y="3"/>
                  </a:cubicBezTo>
                  <a:cubicBezTo>
                    <a:pt x="131" y="2"/>
                    <a:pt x="131" y="2"/>
                    <a:pt x="130" y="2"/>
                  </a:cubicBezTo>
                  <a:cubicBezTo>
                    <a:pt x="130" y="2"/>
                    <a:pt x="130" y="2"/>
                    <a:pt x="130" y="2"/>
                  </a:cubicBezTo>
                  <a:cubicBezTo>
                    <a:pt x="130" y="2"/>
                    <a:pt x="130" y="2"/>
                    <a:pt x="130" y="2"/>
                  </a:cubicBezTo>
                  <a:cubicBezTo>
                    <a:pt x="130" y="2"/>
                    <a:pt x="130" y="1"/>
                    <a:pt x="130" y="1"/>
                  </a:cubicBezTo>
                  <a:cubicBezTo>
                    <a:pt x="130" y="1"/>
                    <a:pt x="130" y="1"/>
                    <a:pt x="129" y="1"/>
                  </a:cubicBezTo>
                  <a:cubicBezTo>
                    <a:pt x="129" y="1"/>
                    <a:pt x="129" y="1"/>
                    <a:pt x="129" y="1"/>
                  </a:cubicBezTo>
                  <a:cubicBezTo>
                    <a:pt x="129" y="0"/>
                    <a:pt x="128" y="0"/>
                    <a:pt x="128" y="0"/>
                  </a:cubicBezTo>
                  <a:cubicBezTo>
                    <a:pt x="128" y="0"/>
                    <a:pt x="128" y="0"/>
                    <a:pt x="128" y="0"/>
                  </a:cubicBezTo>
                  <a:cubicBezTo>
                    <a:pt x="128" y="0"/>
                    <a:pt x="128" y="0"/>
                    <a:pt x="128" y="0"/>
                  </a:cubicBezTo>
                  <a:cubicBezTo>
                    <a:pt x="128" y="0"/>
                    <a:pt x="127" y="0"/>
                    <a:pt x="127" y="0"/>
                  </a:cubicBezTo>
                  <a:cubicBezTo>
                    <a:pt x="127" y="0"/>
                    <a:pt x="127" y="0"/>
                    <a:pt x="127" y="1"/>
                  </a:cubicBezTo>
                  <a:cubicBezTo>
                    <a:pt x="127" y="1"/>
                    <a:pt x="127" y="1"/>
                    <a:pt x="127" y="1"/>
                  </a:cubicBezTo>
                  <a:cubicBezTo>
                    <a:pt x="65" y="28"/>
                    <a:pt x="65" y="28"/>
                    <a:pt x="65" y="28"/>
                  </a:cubicBezTo>
                  <a:cubicBezTo>
                    <a:pt x="4" y="1"/>
                    <a:pt x="4" y="1"/>
                    <a:pt x="4" y="1"/>
                  </a:cubicBezTo>
                  <a:cubicBezTo>
                    <a:pt x="3" y="0"/>
                    <a:pt x="1" y="1"/>
                    <a:pt x="0" y="2"/>
                  </a:cubicBezTo>
                  <a:cubicBezTo>
                    <a:pt x="0" y="4"/>
                    <a:pt x="0" y="5"/>
                    <a:pt x="2" y="6"/>
                  </a:cubicBezTo>
                  <a:cubicBezTo>
                    <a:pt x="23" y="15"/>
                    <a:pt x="23" y="15"/>
                    <a:pt x="23" y="15"/>
                  </a:cubicBezTo>
                  <a:cubicBezTo>
                    <a:pt x="23" y="55"/>
                    <a:pt x="23" y="55"/>
                    <a:pt x="23" y="55"/>
                  </a:cubicBezTo>
                  <a:cubicBezTo>
                    <a:pt x="23" y="56"/>
                    <a:pt x="23" y="57"/>
                    <a:pt x="24" y="57"/>
                  </a:cubicBezTo>
                  <a:cubicBezTo>
                    <a:pt x="38" y="64"/>
                    <a:pt x="51" y="68"/>
                    <a:pt x="65" y="68"/>
                  </a:cubicBezTo>
                  <a:cubicBezTo>
                    <a:pt x="78" y="68"/>
                    <a:pt x="92" y="64"/>
                    <a:pt x="106" y="58"/>
                  </a:cubicBezTo>
                  <a:cubicBezTo>
                    <a:pt x="107" y="57"/>
                    <a:pt x="108" y="56"/>
                    <a:pt x="108" y="55"/>
                  </a:cubicBezTo>
                  <a:cubicBezTo>
                    <a:pt x="108" y="15"/>
                    <a:pt x="108" y="15"/>
                    <a:pt x="108" y="15"/>
                  </a:cubicBezTo>
                  <a:cubicBezTo>
                    <a:pt x="125" y="8"/>
                    <a:pt x="125" y="8"/>
                    <a:pt x="125" y="8"/>
                  </a:cubicBezTo>
                  <a:cubicBezTo>
                    <a:pt x="125" y="51"/>
                    <a:pt x="125" y="51"/>
                    <a:pt x="125" y="51"/>
                  </a:cubicBezTo>
                  <a:cubicBezTo>
                    <a:pt x="121" y="53"/>
                    <a:pt x="118" y="56"/>
                    <a:pt x="118" y="61"/>
                  </a:cubicBezTo>
                  <a:cubicBezTo>
                    <a:pt x="118" y="66"/>
                    <a:pt x="122" y="71"/>
                    <a:pt x="128" y="71"/>
                  </a:cubicBezTo>
                  <a:cubicBezTo>
                    <a:pt x="133" y="71"/>
                    <a:pt x="138" y="66"/>
                    <a:pt x="138" y="61"/>
                  </a:cubicBezTo>
                  <a:cubicBezTo>
                    <a:pt x="138" y="56"/>
                    <a:pt x="135" y="53"/>
                    <a:pt x="131" y="51"/>
                  </a:cubicBezTo>
                  <a:close/>
                  <a:moveTo>
                    <a:pt x="102" y="53"/>
                  </a:moveTo>
                  <a:cubicBezTo>
                    <a:pt x="77" y="65"/>
                    <a:pt x="52" y="65"/>
                    <a:pt x="29" y="53"/>
                  </a:cubicBezTo>
                  <a:cubicBezTo>
                    <a:pt x="29" y="18"/>
                    <a:pt x="29" y="18"/>
                    <a:pt x="29" y="18"/>
                  </a:cubicBezTo>
                  <a:cubicBezTo>
                    <a:pt x="64" y="34"/>
                    <a:pt x="64" y="34"/>
                    <a:pt x="64" y="34"/>
                  </a:cubicBezTo>
                  <a:cubicBezTo>
                    <a:pt x="65" y="34"/>
                    <a:pt x="65" y="34"/>
                    <a:pt x="65" y="34"/>
                  </a:cubicBezTo>
                  <a:cubicBezTo>
                    <a:pt x="66" y="34"/>
                    <a:pt x="66" y="34"/>
                    <a:pt x="67" y="34"/>
                  </a:cubicBezTo>
                  <a:cubicBezTo>
                    <a:pt x="102" y="18"/>
                    <a:pt x="102" y="18"/>
                    <a:pt x="102" y="18"/>
                  </a:cubicBezTo>
                  <a:lnTo>
                    <a:pt x="102" y="53"/>
                  </a:lnTo>
                  <a:close/>
                  <a:moveTo>
                    <a:pt x="128" y="65"/>
                  </a:moveTo>
                  <a:cubicBezTo>
                    <a:pt x="125" y="65"/>
                    <a:pt x="124" y="63"/>
                    <a:pt x="124" y="61"/>
                  </a:cubicBezTo>
                  <a:cubicBezTo>
                    <a:pt x="124" y="59"/>
                    <a:pt x="125" y="57"/>
                    <a:pt x="128" y="57"/>
                  </a:cubicBezTo>
                  <a:cubicBezTo>
                    <a:pt x="130" y="57"/>
                    <a:pt x="132" y="59"/>
                    <a:pt x="132" y="61"/>
                  </a:cubicBezTo>
                  <a:cubicBezTo>
                    <a:pt x="132" y="63"/>
                    <a:pt x="130" y="65"/>
                    <a:pt x="128" y="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152" tIns="36576" rIns="73152" bIns="36576" numCol="1" anchor="t" anchorCtr="0" compatLnSpc="1">
              <a:prstTxWarp prst="textNoShape">
                <a:avLst/>
              </a:prstTxWarp>
            </a:bodyPr>
            <a:lstStyle/>
            <a:p>
              <a:endParaRPr lang="pt-PT"/>
            </a:p>
          </p:txBody>
        </p:sp>
      </p:grpSp>
      <p:sp>
        <p:nvSpPr>
          <p:cNvPr id="72" name="TextBox 13">
            <a:extLst>
              <a:ext uri="{FF2B5EF4-FFF2-40B4-BE49-F238E27FC236}">
                <a16:creationId xmlns:a16="http://schemas.microsoft.com/office/drawing/2014/main" id="{D03A02F6-4B34-49B9-8D4D-D34CDB08D0A2}"/>
              </a:ext>
            </a:extLst>
          </p:cNvPr>
          <p:cNvSpPr txBox="1"/>
          <p:nvPr/>
        </p:nvSpPr>
        <p:spPr>
          <a:xfrm>
            <a:off x="1284645" y="3741080"/>
            <a:ext cx="2998469" cy="553998"/>
          </a:xfrm>
          <a:prstGeom prst="rect">
            <a:avLst/>
          </a:prstGeom>
          <a:noFill/>
        </p:spPr>
        <p:txBody>
          <a:bodyPr wrap="square" lIns="0" tIns="0" rIns="0" bIns="0" rtlCol="0">
            <a:spAutoFit/>
          </a:bodyPr>
          <a:lstStyle/>
          <a:p>
            <a:pPr defTabSz="171153"/>
            <a:r>
              <a:rPr lang="fr-FR" sz="1200" b="1">
                <a:cs typeface="Arial" panose="020B0604020202020204" pitchFamily="34" charset="0"/>
              </a:rPr>
              <a:t>Meilleure banque au monde &amp; Meilleure banque au monde pour la finance durable</a:t>
            </a:r>
            <a:r>
              <a:rPr lang="fr-FR" sz="1200">
                <a:cs typeface="Arial" panose="020B0604020202020204" pitchFamily="34" charset="0"/>
              </a:rPr>
              <a:t>, </a:t>
            </a:r>
          </a:p>
          <a:p>
            <a:pPr defTabSz="171153"/>
            <a:r>
              <a:rPr lang="fr-FR" sz="1200" i="1">
                <a:cs typeface="Arial" panose="020B0604020202020204" pitchFamily="34" charset="0"/>
              </a:rPr>
              <a:t>Euromoney Awards for Excellence 2023</a:t>
            </a:r>
            <a:endParaRPr lang="en-US" sz="1200" i="1">
              <a:cs typeface="Arial" panose="020B0604020202020204" pitchFamily="34" charset="0"/>
            </a:endParaRPr>
          </a:p>
        </p:txBody>
      </p:sp>
      <p:grpSp>
        <p:nvGrpSpPr>
          <p:cNvPr id="13" name="Group 12">
            <a:extLst>
              <a:ext uri="{FF2B5EF4-FFF2-40B4-BE49-F238E27FC236}">
                <a16:creationId xmlns:a16="http://schemas.microsoft.com/office/drawing/2014/main" id="{72EFBFB1-C709-7A00-A77C-2BFCC9B83471}"/>
              </a:ext>
            </a:extLst>
          </p:cNvPr>
          <p:cNvGrpSpPr/>
          <p:nvPr/>
        </p:nvGrpSpPr>
        <p:grpSpPr>
          <a:xfrm>
            <a:off x="570309" y="3741080"/>
            <a:ext cx="545573" cy="553998"/>
            <a:chOff x="570309" y="3741080"/>
            <a:chExt cx="545573" cy="553998"/>
          </a:xfrm>
        </p:grpSpPr>
        <p:sp>
          <p:nvSpPr>
            <p:cNvPr id="74" name="Freeform 40">
              <a:extLst>
                <a:ext uri="{FF2B5EF4-FFF2-40B4-BE49-F238E27FC236}">
                  <a16:creationId xmlns:a16="http://schemas.microsoft.com/office/drawing/2014/main" id="{51D3E3AE-805E-45FF-AA62-8C250F57FBDF}"/>
                </a:ext>
              </a:extLst>
            </p:cNvPr>
            <p:cNvSpPr>
              <a:spLocks noEditPoints="1"/>
            </p:cNvSpPr>
            <p:nvPr/>
          </p:nvSpPr>
          <p:spPr bwMode="auto">
            <a:xfrm>
              <a:off x="570309" y="3741080"/>
              <a:ext cx="489752" cy="551892"/>
            </a:xfrm>
            <a:custGeom>
              <a:avLst/>
              <a:gdLst>
                <a:gd name="T0" fmla="*/ 227 w 229"/>
                <a:gd name="T1" fmla="*/ 205 h 255"/>
                <a:gd name="T2" fmla="*/ 222 w 229"/>
                <a:gd name="T3" fmla="*/ 196 h 255"/>
                <a:gd name="T4" fmla="*/ 219 w 229"/>
                <a:gd name="T5" fmla="*/ 199 h 255"/>
                <a:gd name="T6" fmla="*/ 216 w 229"/>
                <a:gd name="T7" fmla="*/ 202 h 255"/>
                <a:gd name="T8" fmla="*/ 144 w 229"/>
                <a:gd name="T9" fmla="*/ 243 h 255"/>
                <a:gd name="T10" fmla="*/ 143 w 229"/>
                <a:gd name="T11" fmla="*/ 255 h 255"/>
                <a:gd name="T12" fmla="*/ 226 w 229"/>
                <a:gd name="T13" fmla="*/ 210 h 255"/>
                <a:gd name="T14" fmla="*/ 229 w 229"/>
                <a:gd name="T15" fmla="*/ 206 h 255"/>
                <a:gd name="T16" fmla="*/ 229 w 229"/>
                <a:gd name="T17" fmla="*/ 206 h 255"/>
                <a:gd name="T18" fmla="*/ 227 w 229"/>
                <a:gd name="T19" fmla="*/ 205 h 255"/>
                <a:gd name="T20" fmla="*/ 37 w 229"/>
                <a:gd name="T21" fmla="*/ 38 h 255"/>
                <a:gd name="T22" fmla="*/ 37 w 229"/>
                <a:gd name="T23" fmla="*/ 39 h 255"/>
                <a:gd name="T24" fmla="*/ 39 w 229"/>
                <a:gd name="T25" fmla="*/ 40 h 255"/>
                <a:gd name="T26" fmla="*/ 39 w 229"/>
                <a:gd name="T27" fmla="*/ 40 h 255"/>
                <a:gd name="T28" fmla="*/ 55 w 229"/>
                <a:gd name="T29" fmla="*/ 38 h 255"/>
                <a:gd name="T30" fmla="*/ 127 w 229"/>
                <a:gd name="T31" fmla="*/ 12 h 255"/>
                <a:gd name="T32" fmla="*/ 139 w 229"/>
                <a:gd name="T33" fmla="*/ 13 h 255"/>
                <a:gd name="T34" fmla="*/ 142 w 229"/>
                <a:gd name="T35" fmla="*/ 2 h 255"/>
                <a:gd name="T36" fmla="*/ 142 w 229"/>
                <a:gd name="T37" fmla="*/ 1 h 255"/>
                <a:gd name="T38" fmla="*/ 127 w 229"/>
                <a:gd name="T39" fmla="*/ 0 h 255"/>
                <a:gd name="T40" fmla="*/ 37 w 229"/>
                <a:gd name="T41" fmla="*/ 38 h 255"/>
                <a:gd name="T42" fmla="*/ 88 w 229"/>
                <a:gd name="T43" fmla="*/ 237 h 255"/>
                <a:gd name="T44" fmla="*/ 19 w 229"/>
                <a:gd name="T45" fmla="*/ 168 h 255"/>
                <a:gd name="T46" fmla="*/ 13 w 229"/>
                <a:gd name="T47" fmla="*/ 143 h 255"/>
                <a:gd name="T48" fmla="*/ 0 w 229"/>
                <a:gd name="T49" fmla="*/ 134 h 255"/>
                <a:gd name="T50" fmla="*/ 7 w 229"/>
                <a:gd name="T51" fmla="*/ 172 h 255"/>
                <a:gd name="T52" fmla="*/ 90 w 229"/>
                <a:gd name="T53" fmla="*/ 251 h 255"/>
                <a:gd name="T54" fmla="*/ 88 w 229"/>
                <a:gd name="T55" fmla="*/ 237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9" h="255">
                  <a:moveTo>
                    <a:pt x="227" y="205"/>
                  </a:moveTo>
                  <a:cubicBezTo>
                    <a:pt x="225" y="202"/>
                    <a:pt x="223" y="199"/>
                    <a:pt x="222" y="196"/>
                  </a:cubicBezTo>
                  <a:cubicBezTo>
                    <a:pt x="221" y="197"/>
                    <a:pt x="220" y="198"/>
                    <a:pt x="219" y="199"/>
                  </a:cubicBezTo>
                  <a:cubicBezTo>
                    <a:pt x="218" y="200"/>
                    <a:pt x="217" y="201"/>
                    <a:pt x="216" y="202"/>
                  </a:cubicBezTo>
                  <a:cubicBezTo>
                    <a:pt x="198" y="224"/>
                    <a:pt x="172" y="239"/>
                    <a:pt x="144" y="243"/>
                  </a:cubicBezTo>
                  <a:cubicBezTo>
                    <a:pt x="143" y="248"/>
                    <a:pt x="143" y="252"/>
                    <a:pt x="143" y="255"/>
                  </a:cubicBezTo>
                  <a:cubicBezTo>
                    <a:pt x="176" y="251"/>
                    <a:pt x="205" y="234"/>
                    <a:pt x="226" y="210"/>
                  </a:cubicBezTo>
                  <a:cubicBezTo>
                    <a:pt x="227" y="209"/>
                    <a:pt x="228" y="207"/>
                    <a:pt x="229" y="206"/>
                  </a:cubicBezTo>
                  <a:cubicBezTo>
                    <a:pt x="229" y="206"/>
                    <a:pt x="229" y="206"/>
                    <a:pt x="229" y="206"/>
                  </a:cubicBezTo>
                  <a:cubicBezTo>
                    <a:pt x="228" y="206"/>
                    <a:pt x="228" y="205"/>
                    <a:pt x="227" y="205"/>
                  </a:cubicBezTo>
                  <a:close/>
                  <a:moveTo>
                    <a:pt x="37" y="38"/>
                  </a:moveTo>
                  <a:cubicBezTo>
                    <a:pt x="37" y="39"/>
                    <a:pt x="37" y="39"/>
                    <a:pt x="37" y="39"/>
                  </a:cubicBezTo>
                  <a:cubicBezTo>
                    <a:pt x="38" y="40"/>
                    <a:pt x="39" y="40"/>
                    <a:pt x="39" y="40"/>
                  </a:cubicBezTo>
                  <a:cubicBezTo>
                    <a:pt x="39" y="40"/>
                    <a:pt x="39" y="40"/>
                    <a:pt x="39" y="40"/>
                  </a:cubicBezTo>
                  <a:cubicBezTo>
                    <a:pt x="44" y="40"/>
                    <a:pt x="50" y="39"/>
                    <a:pt x="55" y="38"/>
                  </a:cubicBezTo>
                  <a:cubicBezTo>
                    <a:pt x="76" y="21"/>
                    <a:pt x="101" y="12"/>
                    <a:pt x="127" y="12"/>
                  </a:cubicBezTo>
                  <a:cubicBezTo>
                    <a:pt x="131" y="12"/>
                    <a:pt x="135" y="13"/>
                    <a:pt x="139" y="13"/>
                  </a:cubicBezTo>
                  <a:cubicBezTo>
                    <a:pt x="140" y="10"/>
                    <a:pt x="140" y="6"/>
                    <a:pt x="142" y="2"/>
                  </a:cubicBezTo>
                  <a:cubicBezTo>
                    <a:pt x="142" y="2"/>
                    <a:pt x="142" y="1"/>
                    <a:pt x="142" y="1"/>
                  </a:cubicBezTo>
                  <a:cubicBezTo>
                    <a:pt x="137" y="1"/>
                    <a:pt x="132" y="0"/>
                    <a:pt x="127" y="0"/>
                  </a:cubicBezTo>
                  <a:cubicBezTo>
                    <a:pt x="92" y="0"/>
                    <a:pt x="60" y="15"/>
                    <a:pt x="37" y="38"/>
                  </a:cubicBezTo>
                  <a:close/>
                  <a:moveTo>
                    <a:pt x="88" y="237"/>
                  </a:moveTo>
                  <a:cubicBezTo>
                    <a:pt x="56" y="226"/>
                    <a:pt x="30" y="200"/>
                    <a:pt x="19" y="168"/>
                  </a:cubicBezTo>
                  <a:cubicBezTo>
                    <a:pt x="16" y="160"/>
                    <a:pt x="14" y="152"/>
                    <a:pt x="13" y="143"/>
                  </a:cubicBezTo>
                  <a:cubicBezTo>
                    <a:pt x="9" y="141"/>
                    <a:pt x="5" y="139"/>
                    <a:pt x="0" y="134"/>
                  </a:cubicBezTo>
                  <a:cubicBezTo>
                    <a:pt x="0" y="147"/>
                    <a:pt x="3" y="160"/>
                    <a:pt x="7" y="172"/>
                  </a:cubicBezTo>
                  <a:cubicBezTo>
                    <a:pt x="21" y="210"/>
                    <a:pt x="52" y="239"/>
                    <a:pt x="90" y="251"/>
                  </a:cubicBezTo>
                  <a:cubicBezTo>
                    <a:pt x="90" y="246"/>
                    <a:pt x="89" y="241"/>
                    <a:pt x="88" y="23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152" tIns="36576" rIns="73152" bIns="36576" numCol="1" anchor="t" anchorCtr="0" compatLnSpc="1">
              <a:prstTxWarp prst="textNoShape">
                <a:avLst/>
              </a:prstTxWarp>
            </a:bodyPr>
            <a:lstStyle/>
            <a:p>
              <a:endParaRPr lang="pt-PT"/>
            </a:p>
          </p:txBody>
        </p:sp>
        <p:sp>
          <p:nvSpPr>
            <p:cNvPr id="75" name="Freeform 41">
              <a:extLst>
                <a:ext uri="{FF2B5EF4-FFF2-40B4-BE49-F238E27FC236}">
                  <a16:creationId xmlns:a16="http://schemas.microsoft.com/office/drawing/2014/main" id="{FE614F78-0EF4-46E3-9B61-51E82B56936B}"/>
                </a:ext>
              </a:extLst>
            </p:cNvPr>
            <p:cNvSpPr>
              <a:spLocks/>
            </p:cNvSpPr>
            <p:nvPr/>
          </p:nvSpPr>
          <p:spPr bwMode="auto">
            <a:xfrm>
              <a:off x="570309" y="3821125"/>
              <a:ext cx="236977" cy="250668"/>
            </a:xfrm>
            <a:custGeom>
              <a:avLst/>
              <a:gdLst>
                <a:gd name="T0" fmla="*/ 100 w 111"/>
                <a:gd name="T1" fmla="*/ 27 h 116"/>
                <a:gd name="T2" fmla="*/ 85 w 111"/>
                <a:gd name="T3" fmla="*/ 37 h 116"/>
                <a:gd name="T4" fmla="*/ 79 w 111"/>
                <a:gd name="T5" fmla="*/ 61 h 116"/>
                <a:gd name="T6" fmla="*/ 46 w 111"/>
                <a:gd name="T7" fmla="*/ 76 h 116"/>
                <a:gd name="T8" fmla="*/ 42 w 111"/>
                <a:gd name="T9" fmla="*/ 91 h 116"/>
                <a:gd name="T10" fmla="*/ 47 w 111"/>
                <a:gd name="T11" fmla="*/ 113 h 116"/>
                <a:gd name="T12" fmla="*/ 43 w 111"/>
                <a:gd name="T13" fmla="*/ 116 h 116"/>
                <a:gd name="T14" fmla="*/ 27 w 111"/>
                <a:gd name="T15" fmla="*/ 104 h 116"/>
                <a:gd name="T16" fmla="*/ 12 w 111"/>
                <a:gd name="T17" fmla="*/ 91 h 116"/>
                <a:gd name="T18" fmla="*/ 0 w 111"/>
                <a:gd name="T19" fmla="*/ 79 h 116"/>
                <a:gd name="T20" fmla="*/ 9 w 111"/>
                <a:gd name="T21" fmla="*/ 43 h 116"/>
                <a:gd name="T22" fmla="*/ 29 w 111"/>
                <a:gd name="T23" fmla="*/ 10 h 116"/>
                <a:gd name="T24" fmla="*/ 39 w 111"/>
                <a:gd name="T25" fmla="*/ 15 h 116"/>
                <a:gd name="T26" fmla="*/ 40 w 111"/>
                <a:gd name="T27" fmla="*/ 15 h 116"/>
                <a:gd name="T28" fmla="*/ 70 w 111"/>
                <a:gd name="T29" fmla="*/ 9 h 116"/>
                <a:gd name="T30" fmla="*/ 85 w 111"/>
                <a:gd name="T31" fmla="*/ 0 h 116"/>
                <a:gd name="T32" fmla="*/ 91 w 111"/>
                <a:gd name="T33" fmla="*/ 3 h 116"/>
                <a:gd name="T34" fmla="*/ 98 w 111"/>
                <a:gd name="T35" fmla="*/ 7 h 116"/>
                <a:gd name="T36" fmla="*/ 105 w 111"/>
                <a:gd name="T37" fmla="*/ 6 h 116"/>
                <a:gd name="T38" fmla="*/ 108 w 111"/>
                <a:gd name="T39" fmla="*/ 9 h 116"/>
                <a:gd name="T40" fmla="*/ 100 w 111"/>
                <a:gd name="T41" fmla="*/ 2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16">
                  <a:moveTo>
                    <a:pt x="100" y="27"/>
                  </a:moveTo>
                  <a:cubicBezTo>
                    <a:pt x="92" y="32"/>
                    <a:pt x="86" y="30"/>
                    <a:pt x="85" y="37"/>
                  </a:cubicBezTo>
                  <a:cubicBezTo>
                    <a:pt x="84" y="44"/>
                    <a:pt x="89" y="56"/>
                    <a:pt x="79" y="61"/>
                  </a:cubicBezTo>
                  <a:cubicBezTo>
                    <a:pt x="70" y="67"/>
                    <a:pt x="55" y="71"/>
                    <a:pt x="46" y="76"/>
                  </a:cubicBezTo>
                  <a:cubicBezTo>
                    <a:pt x="37" y="81"/>
                    <a:pt x="41" y="84"/>
                    <a:pt x="42" y="91"/>
                  </a:cubicBezTo>
                  <a:cubicBezTo>
                    <a:pt x="43" y="99"/>
                    <a:pt x="49" y="110"/>
                    <a:pt x="47" y="113"/>
                  </a:cubicBezTo>
                  <a:cubicBezTo>
                    <a:pt x="46" y="115"/>
                    <a:pt x="45" y="116"/>
                    <a:pt x="43" y="116"/>
                  </a:cubicBezTo>
                  <a:cubicBezTo>
                    <a:pt x="39" y="116"/>
                    <a:pt x="33" y="112"/>
                    <a:pt x="27" y="104"/>
                  </a:cubicBezTo>
                  <a:cubicBezTo>
                    <a:pt x="21" y="95"/>
                    <a:pt x="19" y="97"/>
                    <a:pt x="12" y="91"/>
                  </a:cubicBezTo>
                  <a:cubicBezTo>
                    <a:pt x="9" y="89"/>
                    <a:pt x="5" y="85"/>
                    <a:pt x="0" y="79"/>
                  </a:cubicBezTo>
                  <a:cubicBezTo>
                    <a:pt x="1" y="66"/>
                    <a:pt x="4" y="54"/>
                    <a:pt x="9" y="43"/>
                  </a:cubicBezTo>
                  <a:cubicBezTo>
                    <a:pt x="14" y="31"/>
                    <a:pt x="20" y="20"/>
                    <a:pt x="29" y="10"/>
                  </a:cubicBezTo>
                  <a:cubicBezTo>
                    <a:pt x="31" y="13"/>
                    <a:pt x="35" y="15"/>
                    <a:pt x="39" y="15"/>
                  </a:cubicBezTo>
                  <a:cubicBezTo>
                    <a:pt x="39" y="15"/>
                    <a:pt x="40" y="15"/>
                    <a:pt x="40" y="15"/>
                  </a:cubicBezTo>
                  <a:cubicBezTo>
                    <a:pt x="53" y="14"/>
                    <a:pt x="70" y="9"/>
                    <a:pt x="70" y="9"/>
                  </a:cubicBezTo>
                  <a:cubicBezTo>
                    <a:pt x="70" y="9"/>
                    <a:pt x="78" y="0"/>
                    <a:pt x="85" y="0"/>
                  </a:cubicBezTo>
                  <a:cubicBezTo>
                    <a:pt x="87" y="0"/>
                    <a:pt x="89" y="1"/>
                    <a:pt x="91" y="3"/>
                  </a:cubicBezTo>
                  <a:cubicBezTo>
                    <a:pt x="94" y="6"/>
                    <a:pt x="96" y="7"/>
                    <a:pt x="98" y="7"/>
                  </a:cubicBezTo>
                  <a:cubicBezTo>
                    <a:pt x="101" y="7"/>
                    <a:pt x="103" y="6"/>
                    <a:pt x="105" y="6"/>
                  </a:cubicBezTo>
                  <a:cubicBezTo>
                    <a:pt x="106" y="6"/>
                    <a:pt x="107" y="6"/>
                    <a:pt x="108" y="9"/>
                  </a:cubicBezTo>
                  <a:cubicBezTo>
                    <a:pt x="111" y="19"/>
                    <a:pt x="108" y="22"/>
                    <a:pt x="100" y="27"/>
                  </a:cubicBezTo>
                  <a:close/>
                </a:path>
              </a:pathLst>
            </a:custGeom>
            <a:solidFill>
              <a:srgbClr val="00915A"/>
            </a:solidFill>
            <a:ln>
              <a:noFill/>
            </a:ln>
          </p:spPr>
          <p:txBody>
            <a:bodyPr vert="horz" wrap="square" lIns="73152" tIns="36576" rIns="73152" bIns="36576" numCol="1" anchor="t" anchorCtr="0" compatLnSpc="1">
              <a:prstTxWarp prst="textNoShape">
                <a:avLst/>
              </a:prstTxWarp>
            </a:bodyPr>
            <a:lstStyle/>
            <a:p>
              <a:endParaRPr lang="pt-PT"/>
            </a:p>
          </p:txBody>
        </p:sp>
        <p:sp>
          <p:nvSpPr>
            <p:cNvPr id="76" name="Freeform 42">
              <a:extLst>
                <a:ext uri="{FF2B5EF4-FFF2-40B4-BE49-F238E27FC236}">
                  <a16:creationId xmlns:a16="http://schemas.microsoft.com/office/drawing/2014/main" id="{E66C5487-78DE-4125-A6B8-267BFCFDC914}"/>
                </a:ext>
              </a:extLst>
            </p:cNvPr>
            <p:cNvSpPr>
              <a:spLocks/>
            </p:cNvSpPr>
            <p:nvPr/>
          </p:nvSpPr>
          <p:spPr bwMode="auto">
            <a:xfrm>
              <a:off x="694590" y="4050729"/>
              <a:ext cx="230657" cy="244349"/>
            </a:xfrm>
            <a:custGeom>
              <a:avLst/>
              <a:gdLst>
                <a:gd name="T0" fmla="*/ 99 w 108"/>
                <a:gd name="T1" fmla="*/ 65 h 113"/>
                <a:gd name="T2" fmla="*/ 75 w 108"/>
                <a:gd name="T3" fmla="*/ 94 h 113"/>
                <a:gd name="T4" fmla="*/ 74 w 108"/>
                <a:gd name="T5" fmla="*/ 101 h 113"/>
                <a:gd name="T6" fmla="*/ 73 w 108"/>
                <a:gd name="T7" fmla="*/ 113 h 113"/>
                <a:gd name="T8" fmla="*/ 69 w 108"/>
                <a:gd name="T9" fmla="*/ 113 h 113"/>
                <a:gd name="T10" fmla="*/ 44 w 108"/>
                <a:gd name="T11" fmla="*/ 111 h 113"/>
                <a:gd name="T12" fmla="*/ 43 w 108"/>
                <a:gd name="T13" fmla="*/ 98 h 113"/>
                <a:gd name="T14" fmla="*/ 37 w 108"/>
                <a:gd name="T15" fmla="*/ 73 h 113"/>
                <a:gd name="T16" fmla="*/ 19 w 108"/>
                <a:gd name="T17" fmla="*/ 62 h 113"/>
                <a:gd name="T18" fmla="*/ 7 w 108"/>
                <a:gd name="T19" fmla="*/ 23 h 113"/>
                <a:gd name="T20" fmla="*/ 14 w 108"/>
                <a:gd name="T21" fmla="*/ 3 h 113"/>
                <a:gd name="T22" fmla="*/ 28 w 108"/>
                <a:gd name="T23" fmla="*/ 0 h 113"/>
                <a:gd name="T24" fmla="*/ 44 w 108"/>
                <a:gd name="T25" fmla="*/ 1 h 113"/>
                <a:gd name="T26" fmla="*/ 45 w 108"/>
                <a:gd name="T27" fmla="*/ 1 h 113"/>
                <a:gd name="T28" fmla="*/ 69 w 108"/>
                <a:gd name="T29" fmla="*/ 17 h 113"/>
                <a:gd name="T30" fmla="*/ 86 w 108"/>
                <a:gd name="T31" fmla="*/ 26 h 113"/>
                <a:gd name="T32" fmla="*/ 88 w 108"/>
                <a:gd name="T33" fmla="*/ 25 h 113"/>
                <a:gd name="T34" fmla="*/ 98 w 108"/>
                <a:gd name="T35" fmla="*/ 42 h 113"/>
                <a:gd name="T36" fmla="*/ 99 w 108"/>
                <a:gd name="T37"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 h="113">
                  <a:moveTo>
                    <a:pt x="99" y="65"/>
                  </a:moveTo>
                  <a:cubicBezTo>
                    <a:pt x="90" y="90"/>
                    <a:pt x="82" y="75"/>
                    <a:pt x="75" y="94"/>
                  </a:cubicBezTo>
                  <a:cubicBezTo>
                    <a:pt x="75" y="97"/>
                    <a:pt x="74" y="99"/>
                    <a:pt x="74" y="101"/>
                  </a:cubicBezTo>
                  <a:cubicBezTo>
                    <a:pt x="73" y="106"/>
                    <a:pt x="73" y="110"/>
                    <a:pt x="73" y="113"/>
                  </a:cubicBezTo>
                  <a:cubicBezTo>
                    <a:pt x="72" y="113"/>
                    <a:pt x="71" y="113"/>
                    <a:pt x="69" y="113"/>
                  </a:cubicBezTo>
                  <a:cubicBezTo>
                    <a:pt x="61" y="113"/>
                    <a:pt x="53" y="112"/>
                    <a:pt x="44" y="111"/>
                  </a:cubicBezTo>
                  <a:cubicBezTo>
                    <a:pt x="44" y="107"/>
                    <a:pt x="44" y="102"/>
                    <a:pt x="43" y="98"/>
                  </a:cubicBezTo>
                  <a:cubicBezTo>
                    <a:pt x="41" y="87"/>
                    <a:pt x="38" y="76"/>
                    <a:pt x="37" y="73"/>
                  </a:cubicBezTo>
                  <a:cubicBezTo>
                    <a:pt x="34" y="67"/>
                    <a:pt x="29" y="67"/>
                    <a:pt x="19" y="62"/>
                  </a:cubicBezTo>
                  <a:cubicBezTo>
                    <a:pt x="8" y="57"/>
                    <a:pt x="0" y="38"/>
                    <a:pt x="7" y="23"/>
                  </a:cubicBezTo>
                  <a:cubicBezTo>
                    <a:pt x="12" y="12"/>
                    <a:pt x="6" y="9"/>
                    <a:pt x="14" y="3"/>
                  </a:cubicBezTo>
                  <a:cubicBezTo>
                    <a:pt x="17" y="0"/>
                    <a:pt x="23" y="0"/>
                    <a:pt x="28" y="0"/>
                  </a:cubicBezTo>
                  <a:cubicBezTo>
                    <a:pt x="35" y="0"/>
                    <a:pt x="41" y="1"/>
                    <a:pt x="44" y="1"/>
                  </a:cubicBezTo>
                  <a:cubicBezTo>
                    <a:pt x="45" y="1"/>
                    <a:pt x="45" y="1"/>
                    <a:pt x="45" y="1"/>
                  </a:cubicBezTo>
                  <a:cubicBezTo>
                    <a:pt x="50" y="1"/>
                    <a:pt x="56" y="6"/>
                    <a:pt x="69" y="17"/>
                  </a:cubicBezTo>
                  <a:cubicBezTo>
                    <a:pt x="78" y="25"/>
                    <a:pt x="83" y="26"/>
                    <a:pt x="86" y="26"/>
                  </a:cubicBezTo>
                  <a:cubicBezTo>
                    <a:pt x="88" y="26"/>
                    <a:pt x="88" y="25"/>
                    <a:pt x="88" y="25"/>
                  </a:cubicBezTo>
                  <a:cubicBezTo>
                    <a:pt x="88" y="25"/>
                    <a:pt x="103" y="32"/>
                    <a:pt x="98" y="42"/>
                  </a:cubicBezTo>
                  <a:cubicBezTo>
                    <a:pt x="92" y="55"/>
                    <a:pt x="108" y="41"/>
                    <a:pt x="99" y="65"/>
                  </a:cubicBezTo>
                  <a:close/>
                </a:path>
              </a:pathLst>
            </a:custGeom>
            <a:solidFill>
              <a:srgbClr val="00915A"/>
            </a:solidFill>
            <a:ln>
              <a:noFill/>
            </a:ln>
          </p:spPr>
          <p:txBody>
            <a:bodyPr vert="horz" wrap="square" lIns="73152" tIns="36576" rIns="73152" bIns="36576" numCol="1" anchor="t" anchorCtr="0" compatLnSpc="1">
              <a:prstTxWarp prst="textNoShape">
                <a:avLst/>
              </a:prstTxWarp>
            </a:bodyPr>
            <a:lstStyle/>
            <a:p>
              <a:endParaRPr lang="pt-PT"/>
            </a:p>
          </p:txBody>
        </p:sp>
        <p:sp>
          <p:nvSpPr>
            <p:cNvPr id="77" name="Freeform 43">
              <a:extLst>
                <a:ext uri="{FF2B5EF4-FFF2-40B4-BE49-F238E27FC236}">
                  <a16:creationId xmlns:a16="http://schemas.microsoft.com/office/drawing/2014/main" id="{B6592DD4-C582-4160-93F4-B31873B6719D}"/>
                </a:ext>
              </a:extLst>
            </p:cNvPr>
            <p:cNvSpPr>
              <a:spLocks/>
            </p:cNvSpPr>
            <p:nvPr/>
          </p:nvSpPr>
          <p:spPr bwMode="auto">
            <a:xfrm>
              <a:off x="889438" y="3747399"/>
              <a:ext cx="226444" cy="418132"/>
            </a:xfrm>
            <a:custGeom>
              <a:avLst/>
              <a:gdLst>
                <a:gd name="T0" fmla="*/ 106 w 106"/>
                <a:gd name="T1" fmla="*/ 125 h 193"/>
                <a:gd name="T2" fmla="*/ 87 w 106"/>
                <a:gd name="T3" fmla="*/ 193 h 193"/>
                <a:gd name="T4" fmla="*/ 83 w 106"/>
                <a:gd name="T5" fmla="*/ 176 h 193"/>
                <a:gd name="T6" fmla="*/ 72 w 106"/>
                <a:gd name="T7" fmla="*/ 146 h 193"/>
                <a:gd name="T8" fmla="*/ 70 w 106"/>
                <a:gd name="T9" fmla="*/ 145 h 193"/>
                <a:gd name="T10" fmla="*/ 46 w 106"/>
                <a:gd name="T11" fmla="*/ 152 h 193"/>
                <a:gd name="T12" fmla="*/ 37 w 106"/>
                <a:gd name="T13" fmla="*/ 148 h 193"/>
                <a:gd name="T14" fmla="*/ 22 w 106"/>
                <a:gd name="T15" fmla="*/ 131 h 193"/>
                <a:gd name="T16" fmla="*/ 32 w 106"/>
                <a:gd name="T17" fmla="*/ 92 h 193"/>
                <a:gd name="T18" fmla="*/ 41 w 106"/>
                <a:gd name="T19" fmla="*/ 90 h 193"/>
                <a:gd name="T20" fmla="*/ 71 w 106"/>
                <a:gd name="T21" fmla="*/ 99 h 193"/>
                <a:gd name="T22" fmla="*/ 80 w 106"/>
                <a:gd name="T23" fmla="*/ 97 h 193"/>
                <a:gd name="T24" fmla="*/ 90 w 106"/>
                <a:gd name="T25" fmla="*/ 93 h 193"/>
                <a:gd name="T26" fmla="*/ 88 w 106"/>
                <a:gd name="T27" fmla="*/ 87 h 193"/>
                <a:gd name="T28" fmla="*/ 78 w 106"/>
                <a:gd name="T29" fmla="*/ 80 h 193"/>
                <a:gd name="T30" fmla="*/ 51 w 106"/>
                <a:gd name="T31" fmla="*/ 59 h 193"/>
                <a:gd name="T32" fmla="*/ 36 w 106"/>
                <a:gd name="T33" fmla="*/ 49 h 193"/>
                <a:gd name="T34" fmla="*/ 31 w 106"/>
                <a:gd name="T35" fmla="*/ 55 h 193"/>
                <a:gd name="T36" fmla="*/ 27 w 106"/>
                <a:gd name="T37" fmla="*/ 67 h 193"/>
                <a:gd name="T38" fmla="*/ 26 w 106"/>
                <a:gd name="T39" fmla="*/ 67 h 193"/>
                <a:gd name="T40" fmla="*/ 23 w 106"/>
                <a:gd name="T41" fmla="*/ 67 h 193"/>
                <a:gd name="T42" fmla="*/ 15 w 106"/>
                <a:gd name="T43" fmla="*/ 67 h 193"/>
                <a:gd name="T44" fmla="*/ 5 w 106"/>
                <a:gd name="T45" fmla="*/ 61 h 193"/>
                <a:gd name="T46" fmla="*/ 11 w 106"/>
                <a:gd name="T47" fmla="*/ 41 h 193"/>
                <a:gd name="T48" fmla="*/ 11 w 106"/>
                <a:gd name="T49" fmla="*/ 30 h 193"/>
                <a:gd name="T50" fmla="*/ 3 w 106"/>
                <a:gd name="T51" fmla="*/ 12 h 193"/>
                <a:gd name="T52" fmla="*/ 4 w 106"/>
                <a:gd name="T53" fmla="*/ 2 h 193"/>
                <a:gd name="T54" fmla="*/ 5 w 106"/>
                <a:gd name="T55" fmla="*/ 0 h 193"/>
                <a:gd name="T56" fmla="*/ 20 w 106"/>
                <a:gd name="T57" fmla="*/ 4 h 193"/>
                <a:gd name="T58" fmla="*/ 27 w 106"/>
                <a:gd name="T59" fmla="*/ 7 h 193"/>
                <a:gd name="T60" fmla="*/ 76 w 106"/>
                <a:gd name="T61" fmla="*/ 42 h 193"/>
                <a:gd name="T62" fmla="*/ 91 w 106"/>
                <a:gd name="T63" fmla="*/ 64 h 193"/>
                <a:gd name="T64" fmla="*/ 93 w 106"/>
                <a:gd name="T65" fmla="*/ 68 h 193"/>
                <a:gd name="T66" fmla="*/ 106 w 106"/>
                <a:gd name="T67" fmla="*/ 125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193">
                  <a:moveTo>
                    <a:pt x="106" y="125"/>
                  </a:moveTo>
                  <a:cubicBezTo>
                    <a:pt x="106" y="150"/>
                    <a:pt x="99" y="173"/>
                    <a:pt x="87" y="193"/>
                  </a:cubicBezTo>
                  <a:cubicBezTo>
                    <a:pt x="83" y="189"/>
                    <a:pt x="82" y="183"/>
                    <a:pt x="83" y="176"/>
                  </a:cubicBezTo>
                  <a:cubicBezTo>
                    <a:pt x="83" y="164"/>
                    <a:pt x="86" y="150"/>
                    <a:pt x="72" y="146"/>
                  </a:cubicBezTo>
                  <a:cubicBezTo>
                    <a:pt x="71" y="145"/>
                    <a:pt x="70" y="145"/>
                    <a:pt x="70" y="145"/>
                  </a:cubicBezTo>
                  <a:cubicBezTo>
                    <a:pt x="62" y="145"/>
                    <a:pt x="54" y="152"/>
                    <a:pt x="46" y="152"/>
                  </a:cubicBezTo>
                  <a:cubicBezTo>
                    <a:pt x="43" y="152"/>
                    <a:pt x="40" y="151"/>
                    <a:pt x="37" y="148"/>
                  </a:cubicBezTo>
                  <a:cubicBezTo>
                    <a:pt x="28" y="136"/>
                    <a:pt x="31" y="135"/>
                    <a:pt x="22" y="131"/>
                  </a:cubicBezTo>
                  <a:cubicBezTo>
                    <a:pt x="7" y="125"/>
                    <a:pt x="13" y="100"/>
                    <a:pt x="32" y="92"/>
                  </a:cubicBezTo>
                  <a:cubicBezTo>
                    <a:pt x="35" y="91"/>
                    <a:pt x="38" y="90"/>
                    <a:pt x="41" y="90"/>
                  </a:cubicBezTo>
                  <a:cubicBezTo>
                    <a:pt x="52" y="90"/>
                    <a:pt x="60" y="99"/>
                    <a:pt x="71" y="99"/>
                  </a:cubicBezTo>
                  <a:cubicBezTo>
                    <a:pt x="74" y="99"/>
                    <a:pt x="77" y="98"/>
                    <a:pt x="80" y="97"/>
                  </a:cubicBezTo>
                  <a:cubicBezTo>
                    <a:pt x="84" y="96"/>
                    <a:pt x="87" y="95"/>
                    <a:pt x="90" y="93"/>
                  </a:cubicBezTo>
                  <a:cubicBezTo>
                    <a:pt x="89" y="91"/>
                    <a:pt x="88" y="89"/>
                    <a:pt x="88" y="87"/>
                  </a:cubicBezTo>
                  <a:cubicBezTo>
                    <a:pt x="84" y="86"/>
                    <a:pt x="81" y="84"/>
                    <a:pt x="78" y="80"/>
                  </a:cubicBezTo>
                  <a:cubicBezTo>
                    <a:pt x="74" y="73"/>
                    <a:pt x="55" y="62"/>
                    <a:pt x="51" y="59"/>
                  </a:cubicBezTo>
                  <a:cubicBezTo>
                    <a:pt x="48" y="57"/>
                    <a:pt x="40" y="49"/>
                    <a:pt x="36" y="49"/>
                  </a:cubicBezTo>
                  <a:cubicBezTo>
                    <a:pt x="34" y="49"/>
                    <a:pt x="32" y="50"/>
                    <a:pt x="31" y="55"/>
                  </a:cubicBezTo>
                  <a:cubicBezTo>
                    <a:pt x="31" y="60"/>
                    <a:pt x="34" y="67"/>
                    <a:pt x="27" y="67"/>
                  </a:cubicBezTo>
                  <a:cubicBezTo>
                    <a:pt x="27" y="67"/>
                    <a:pt x="26" y="67"/>
                    <a:pt x="26" y="67"/>
                  </a:cubicBezTo>
                  <a:cubicBezTo>
                    <a:pt x="25" y="67"/>
                    <a:pt x="24" y="67"/>
                    <a:pt x="23" y="67"/>
                  </a:cubicBezTo>
                  <a:cubicBezTo>
                    <a:pt x="20" y="67"/>
                    <a:pt x="18" y="67"/>
                    <a:pt x="15" y="67"/>
                  </a:cubicBezTo>
                  <a:cubicBezTo>
                    <a:pt x="11" y="67"/>
                    <a:pt x="7" y="66"/>
                    <a:pt x="5" y="61"/>
                  </a:cubicBezTo>
                  <a:cubicBezTo>
                    <a:pt x="0" y="52"/>
                    <a:pt x="5" y="46"/>
                    <a:pt x="11" y="41"/>
                  </a:cubicBezTo>
                  <a:cubicBezTo>
                    <a:pt x="17" y="36"/>
                    <a:pt x="12" y="36"/>
                    <a:pt x="11" y="30"/>
                  </a:cubicBezTo>
                  <a:cubicBezTo>
                    <a:pt x="9" y="15"/>
                    <a:pt x="4" y="16"/>
                    <a:pt x="3" y="12"/>
                  </a:cubicBezTo>
                  <a:cubicBezTo>
                    <a:pt x="2" y="10"/>
                    <a:pt x="3" y="8"/>
                    <a:pt x="4" y="2"/>
                  </a:cubicBezTo>
                  <a:cubicBezTo>
                    <a:pt x="4" y="2"/>
                    <a:pt x="5" y="1"/>
                    <a:pt x="5" y="0"/>
                  </a:cubicBezTo>
                  <a:cubicBezTo>
                    <a:pt x="10" y="1"/>
                    <a:pt x="15" y="3"/>
                    <a:pt x="20" y="4"/>
                  </a:cubicBezTo>
                  <a:cubicBezTo>
                    <a:pt x="23" y="5"/>
                    <a:pt x="25" y="6"/>
                    <a:pt x="27" y="7"/>
                  </a:cubicBezTo>
                  <a:cubicBezTo>
                    <a:pt x="46" y="15"/>
                    <a:pt x="63" y="27"/>
                    <a:pt x="76" y="42"/>
                  </a:cubicBezTo>
                  <a:cubicBezTo>
                    <a:pt x="81" y="49"/>
                    <a:pt x="86" y="56"/>
                    <a:pt x="91" y="64"/>
                  </a:cubicBezTo>
                  <a:cubicBezTo>
                    <a:pt x="91" y="65"/>
                    <a:pt x="92" y="67"/>
                    <a:pt x="93" y="68"/>
                  </a:cubicBezTo>
                  <a:cubicBezTo>
                    <a:pt x="101" y="85"/>
                    <a:pt x="106" y="105"/>
                    <a:pt x="106" y="125"/>
                  </a:cubicBezTo>
                  <a:close/>
                </a:path>
              </a:pathLst>
            </a:custGeom>
            <a:solidFill>
              <a:srgbClr val="00915A"/>
            </a:solidFill>
            <a:ln>
              <a:noFill/>
            </a:ln>
          </p:spPr>
          <p:txBody>
            <a:bodyPr vert="horz" wrap="square" lIns="73152" tIns="36576" rIns="73152" bIns="36576" numCol="1" anchor="t" anchorCtr="0" compatLnSpc="1">
              <a:prstTxWarp prst="textNoShape">
                <a:avLst/>
              </a:prstTxWarp>
            </a:bodyPr>
            <a:lstStyle/>
            <a:p>
              <a:endParaRPr lang="pt-PT"/>
            </a:p>
          </p:txBody>
        </p:sp>
      </p:grpSp>
      <p:sp>
        <p:nvSpPr>
          <p:cNvPr id="45" name="Rectangle 44"/>
          <p:cNvSpPr/>
          <p:nvPr/>
        </p:nvSpPr>
        <p:spPr>
          <a:xfrm>
            <a:off x="1284645" y="4770232"/>
            <a:ext cx="2901197" cy="923330"/>
          </a:xfrm>
          <a:prstGeom prst="rect">
            <a:avLst/>
          </a:prstGeom>
        </p:spPr>
        <p:txBody>
          <a:bodyPr wrap="square" lIns="0" tIns="0" rIns="0" bIns="0">
            <a:spAutoFit/>
          </a:bodyPr>
          <a:lstStyle/>
          <a:p>
            <a:pPr algn="l"/>
            <a:r>
              <a:rPr lang="fr-FR" sz="1200">
                <a:cs typeface="Arial" panose="020B0604020202020204" pitchFamily="34" charset="0"/>
              </a:rPr>
              <a:t>BNP Paribas se positionne dans le </a:t>
            </a:r>
            <a:r>
              <a:rPr lang="fr-FR" sz="1200" b="1">
                <a:cs typeface="Arial" panose="020B0604020202020204" pitchFamily="34" charset="0"/>
              </a:rPr>
              <a:t>premier quartile du secteur bancaire </a:t>
            </a:r>
            <a:r>
              <a:rPr lang="fr-FR" sz="1200">
                <a:cs typeface="Arial" panose="020B0604020202020204" pitchFamily="34" charset="0"/>
              </a:rPr>
              <a:t>dans les classements de performance extra-financière des agences </a:t>
            </a:r>
            <a:r>
              <a:rPr lang="fr-FR" sz="1200" b="1">
                <a:cs typeface="Arial" panose="020B0604020202020204" pitchFamily="34" charset="0"/>
              </a:rPr>
              <a:t>FTSE Russell, Standard &amp; Poor's (CSA) et Moody’s ESG Solutions.</a:t>
            </a:r>
          </a:p>
        </p:txBody>
      </p:sp>
      <p:grpSp>
        <p:nvGrpSpPr>
          <p:cNvPr id="12" name="Group 11">
            <a:extLst>
              <a:ext uri="{FF2B5EF4-FFF2-40B4-BE49-F238E27FC236}">
                <a16:creationId xmlns:a16="http://schemas.microsoft.com/office/drawing/2014/main" id="{E0673114-052D-FE40-EAC0-0B46E29F42F2}"/>
              </a:ext>
            </a:extLst>
          </p:cNvPr>
          <p:cNvGrpSpPr/>
          <p:nvPr/>
        </p:nvGrpSpPr>
        <p:grpSpPr>
          <a:xfrm>
            <a:off x="570309" y="4871558"/>
            <a:ext cx="545573" cy="720676"/>
            <a:chOff x="570309" y="4871558"/>
            <a:chExt cx="545573" cy="720676"/>
          </a:xfrm>
        </p:grpSpPr>
        <p:sp>
          <p:nvSpPr>
            <p:cNvPr id="52" name="Freeform 346">
              <a:extLst>
                <a:ext uri="{FF2B5EF4-FFF2-40B4-BE49-F238E27FC236}">
                  <a16:creationId xmlns:a16="http://schemas.microsoft.com/office/drawing/2014/main" id="{576CDBEB-E38E-4970-8A2A-DE241E35AE9C}"/>
                </a:ext>
              </a:extLst>
            </p:cNvPr>
            <p:cNvSpPr>
              <a:spLocks/>
            </p:cNvSpPr>
            <p:nvPr/>
          </p:nvSpPr>
          <p:spPr bwMode="auto">
            <a:xfrm>
              <a:off x="776779" y="5207694"/>
              <a:ext cx="121694" cy="384540"/>
            </a:xfrm>
            <a:custGeom>
              <a:avLst/>
              <a:gdLst>
                <a:gd name="T0" fmla="*/ 23 w 44"/>
                <a:gd name="T1" fmla="*/ 130 h 139"/>
                <a:gd name="T2" fmla="*/ 20 w 44"/>
                <a:gd name="T3" fmla="*/ 138 h 139"/>
                <a:gd name="T4" fmla="*/ 17 w 44"/>
                <a:gd name="T5" fmla="*/ 139 h 139"/>
                <a:gd name="T6" fmla="*/ 12 w 44"/>
                <a:gd name="T7" fmla="*/ 135 h 139"/>
                <a:gd name="T8" fmla="*/ 14 w 44"/>
                <a:gd name="T9" fmla="*/ 77 h 139"/>
                <a:gd name="T10" fmla="*/ 14 w 44"/>
                <a:gd name="T11" fmla="*/ 77 h 139"/>
                <a:gd name="T12" fmla="*/ 0 w 44"/>
                <a:gd name="T13" fmla="*/ 6 h 139"/>
                <a:gd name="T14" fmla="*/ 1 w 44"/>
                <a:gd name="T15" fmla="*/ 6 h 139"/>
                <a:gd name="T16" fmla="*/ 10 w 44"/>
                <a:gd name="T17" fmla="*/ 0 h 139"/>
                <a:gd name="T18" fmla="*/ 22 w 44"/>
                <a:gd name="T19" fmla="*/ 34 h 139"/>
                <a:gd name="T20" fmla="*/ 25 w 44"/>
                <a:gd name="T21" fmla="*/ 51 h 139"/>
                <a:gd name="T22" fmla="*/ 35 w 44"/>
                <a:gd name="T23" fmla="*/ 35 h 139"/>
                <a:gd name="T24" fmla="*/ 39 w 44"/>
                <a:gd name="T25" fmla="*/ 40 h 139"/>
                <a:gd name="T26" fmla="*/ 44 w 44"/>
                <a:gd name="T27" fmla="*/ 43 h 139"/>
                <a:gd name="T28" fmla="*/ 20 w 44"/>
                <a:gd name="T29" fmla="*/ 105 h 139"/>
                <a:gd name="T30" fmla="*/ 23 w 44"/>
                <a:gd name="T31" fmla="*/ 13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139">
                  <a:moveTo>
                    <a:pt x="23" y="130"/>
                  </a:moveTo>
                  <a:cubicBezTo>
                    <a:pt x="24" y="133"/>
                    <a:pt x="23" y="137"/>
                    <a:pt x="20" y="138"/>
                  </a:cubicBezTo>
                  <a:cubicBezTo>
                    <a:pt x="19" y="139"/>
                    <a:pt x="18" y="139"/>
                    <a:pt x="17" y="139"/>
                  </a:cubicBezTo>
                  <a:cubicBezTo>
                    <a:pt x="15" y="139"/>
                    <a:pt x="13" y="138"/>
                    <a:pt x="12" y="135"/>
                  </a:cubicBezTo>
                  <a:cubicBezTo>
                    <a:pt x="11" y="134"/>
                    <a:pt x="2" y="113"/>
                    <a:pt x="14" y="77"/>
                  </a:cubicBezTo>
                  <a:cubicBezTo>
                    <a:pt x="14" y="77"/>
                    <a:pt x="14" y="77"/>
                    <a:pt x="14" y="77"/>
                  </a:cubicBezTo>
                  <a:cubicBezTo>
                    <a:pt x="14" y="72"/>
                    <a:pt x="15" y="36"/>
                    <a:pt x="0" y="6"/>
                  </a:cubicBezTo>
                  <a:cubicBezTo>
                    <a:pt x="0" y="6"/>
                    <a:pt x="1" y="6"/>
                    <a:pt x="1" y="6"/>
                  </a:cubicBezTo>
                  <a:cubicBezTo>
                    <a:pt x="5" y="5"/>
                    <a:pt x="8" y="3"/>
                    <a:pt x="10" y="0"/>
                  </a:cubicBezTo>
                  <a:cubicBezTo>
                    <a:pt x="15" y="10"/>
                    <a:pt x="19" y="21"/>
                    <a:pt x="22" y="34"/>
                  </a:cubicBezTo>
                  <a:cubicBezTo>
                    <a:pt x="23" y="40"/>
                    <a:pt x="24" y="46"/>
                    <a:pt x="25" y="51"/>
                  </a:cubicBezTo>
                  <a:cubicBezTo>
                    <a:pt x="28" y="46"/>
                    <a:pt x="31" y="40"/>
                    <a:pt x="35" y="35"/>
                  </a:cubicBezTo>
                  <a:cubicBezTo>
                    <a:pt x="36" y="37"/>
                    <a:pt x="37" y="39"/>
                    <a:pt x="39" y="40"/>
                  </a:cubicBezTo>
                  <a:cubicBezTo>
                    <a:pt x="41" y="41"/>
                    <a:pt x="42" y="42"/>
                    <a:pt x="44" y="43"/>
                  </a:cubicBezTo>
                  <a:cubicBezTo>
                    <a:pt x="26" y="70"/>
                    <a:pt x="21" y="91"/>
                    <a:pt x="20" y="105"/>
                  </a:cubicBezTo>
                  <a:cubicBezTo>
                    <a:pt x="19" y="121"/>
                    <a:pt x="23" y="130"/>
                    <a:pt x="23" y="13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152" tIns="36576" rIns="73152" bIns="36576" numCol="1" anchor="t" anchorCtr="0" compatLnSpc="1">
              <a:prstTxWarp prst="textNoShape">
                <a:avLst/>
              </a:prstTxWarp>
            </a:bodyPr>
            <a:lstStyle/>
            <a:p>
              <a:endParaRPr lang="pt-PT"/>
            </a:p>
          </p:txBody>
        </p:sp>
        <p:sp>
          <p:nvSpPr>
            <p:cNvPr id="54" name="Freeform 347">
              <a:extLst>
                <a:ext uri="{FF2B5EF4-FFF2-40B4-BE49-F238E27FC236}">
                  <a16:creationId xmlns:a16="http://schemas.microsoft.com/office/drawing/2014/main" id="{EA472916-96BA-4D26-BEE9-03CDE63B0599}"/>
                </a:ext>
              </a:extLst>
            </p:cNvPr>
            <p:cNvSpPr>
              <a:spLocks/>
            </p:cNvSpPr>
            <p:nvPr/>
          </p:nvSpPr>
          <p:spPr bwMode="auto">
            <a:xfrm>
              <a:off x="903943" y="5122987"/>
              <a:ext cx="211939" cy="170757"/>
            </a:xfrm>
            <a:custGeom>
              <a:avLst/>
              <a:gdLst>
                <a:gd name="T0" fmla="*/ 76 w 76"/>
                <a:gd name="T1" fmla="*/ 1 h 62"/>
                <a:gd name="T2" fmla="*/ 61 w 76"/>
                <a:gd name="T3" fmla="*/ 45 h 62"/>
                <a:gd name="T4" fmla="*/ 30 w 76"/>
                <a:gd name="T5" fmla="*/ 57 h 62"/>
                <a:gd name="T6" fmla="*/ 5 w 76"/>
                <a:gd name="T7" fmla="*/ 61 h 62"/>
                <a:gd name="T8" fmla="*/ 1 w 76"/>
                <a:gd name="T9" fmla="*/ 62 h 62"/>
                <a:gd name="T10" fmla="*/ 0 w 76"/>
                <a:gd name="T11" fmla="*/ 62 h 62"/>
                <a:gd name="T12" fmla="*/ 0 w 76"/>
                <a:gd name="T13" fmla="*/ 61 h 62"/>
                <a:gd name="T14" fmla="*/ 0 w 76"/>
                <a:gd name="T15" fmla="*/ 56 h 62"/>
                <a:gd name="T16" fmla="*/ 35 w 76"/>
                <a:gd name="T17" fmla="*/ 8 h 62"/>
                <a:gd name="T18" fmla="*/ 75 w 76"/>
                <a:gd name="T19" fmla="*/ 0 h 62"/>
                <a:gd name="T20" fmla="*/ 76 w 76"/>
                <a:gd name="T21" fmla="*/ 0 h 62"/>
                <a:gd name="T22" fmla="*/ 76 w 76"/>
                <a:gd name="T23" fmla="*/ 0 h 62"/>
                <a:gd name="T24" fmla="*/ 76 w 76"/>
                <a:gd name="T25" fmla="*/ 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62">
                  <a:moveTo>
                    <a:pt x="76" y="1"/>
                  </a:moveTo>
                  <a:cubicBezTo>
                    <a:pt x="76" y="13"/>
                    <a:pt x="72" y="34"/>
                    <a:pt x="61" y="45"/>
                  </a:cubicBezTo>
                  <a:cubicBezTo>
                    <a:pt x="51" y="55"/>
                    <a:pt x="43" y="56"/>
                    <a:pt x="30" y="57"/>
                  </a:cubicBezTo>
                  <a:cubicBezTo>
                    <a:pt x="23" y="58"/>
                    <a:pt x="15" y="58"/>
                    <a:pt x="5" y="61"/>
                  </a:cubicBezTo>
                  <a:cubicBezTo>
                    <a:pt x="3" y="61"/>
                    <a:pt x="2" y="62"/>
                    <a:pt x="1" y="62"/>
                  </a:cubicBezTo>
                  <a:cubicBezTo>
                    <a:pt x="1" y="62"/>
                    <a:pt x="0" y="62"/>
                    <a:pt x="0" y="62"/>
                  </a:cubicBezTo>
                  <a:cubicBezTo>
                    <a:pt x="0" y="62"/>
                    <a:pt x="0" y="61"/>
                    <a:pt x="0" y="61"/>
                  </a:cubicBezTo>
                  <a:cubicBezTo>
                    <a:pt x="0" y="60"/>
                    <a:pt x="0" y="58"/>
                    <a:pt x="0" y="56"/>
                  </a:cubicBezTo>
                  <a:cubicBezTo>
                    <a:pt x="0" y="39"/>
                    <a:pt x="6" y="14"/>
                    <a:pt x="35" y="8"/>
                  </a:cubicBezTo>
                  <a:cubicBezTo>
                    <a:pt x="75" y="0"/>
                    <a:pt x="75" y="0"/>
                    <a:pt x="75" y="0"/>
                  </a:cubicBezTo>
                  <a:cubicBezTo>
                    <a:pt x="76" y="0"/>
                    <a:pt x="76" y="0"/>
                    <a:pt x="76" y="0"/>
                  </a:cubicBezTo>
                  <a:cubicBezTo>
                    <a:pt x="76" y="0"/>
                    <a:pt x="76" y="0"/>
                    <a:pt x="76" y="0"/>
                  </a:cubicBezTo>
                  <a:cubicBezTo>
                    <a:pt x="76" y="1"/>
                    <a:pt x="76" y="1"/>
                    <a:pt x="76" y="1"/>
                  </a:cubicBezTo>
                  <a:close/>
                </a:path>
              </a:pathLst>
            </a:custGeom>
            <a:solidFill>
              <a:srgbClr val="00915A"/>
            </a:solidFill>
            <a:ln>
              <a:noFill/>
            </a:ln>
          </p:spPr>
          <p:txBody>
            <a:bodyPr vert="horz" wrap="square" lIns="73152" tIns="36576" rIns="73152" bIns="36576" numCol="1" anchor="t" anchorCtr="0" compatLnSpc="1">
              <a:prstTxWarp prst="textNoShape">
                <a:avLst/>
              </a:prstTxWarp>
            </a:bodyPr>
            <a:lstStyle/>
            <a:p>
              <a:endParaRPr lang="pt-PT"/>
            </a:p>
          </p:txBody>
        </p:sp>
        <p:sp>
          <p:nvSpPr>
            <p:cNvPr id="55" name="Freeform 348">
              <a:extLst>
                <a:ext uri="{FF2B5EF4-FFF2-40B4-BE49-F238E27FC236}">
                  <a16:creationId xmlns:a16="http://schemas.microsoft.com/office/drawing/2014/main" id="{086E3B7F-0397-4995-B698-5B5F3FAF22B1}"/>
                </a:ext>
              </a:extLst>
            </p:cNvPr>
            <p:cNvSpPr>
              <a:spLocks/>
            </p:cNvSpPr>
            <p:nvPr/>
          </p:nvSpPr>
          <p:spPr bwMode="auto">
            <a:xfrm>
              <a:off x="570309" y="4871558"/>
              <a:ext cx="258429" cy="320001"/>
            </a:xfrm>
            <a:custGeom>
              <a:avLst/>
              <a:gdLst>
                <a:gd name="T0" fmla="*/ 77 w 93"/>
                <a:gd name="T1" fmla="*/ 110 h 116"/>
                <a:gd name="T2" fmla="*/ 74 w 93"/>
                <a:gd name="T3" fmla="*/ 115 h 116"/>
                <a:gd name="T4" fmla="*/ 72 w 93"/>
                <a:gd name="T5" fmla="*/ 116 h 116"/>
                <a:gd name="T6" fmla="*/ 72 w 93"/>
                <a:gd name="T7" fmla="*/ 116 h 116"/>
                <a:gd name="T8" fmla="*/ 70 w 93"/>
                <a:gd name="T9" fmla="*/ 115 h 116"/>
                <a:gd name="T10" fmla="*/ 60 w 93"/>
                <a:gd name="T11" fmla="*/ 108 h 116"/>
                <a:gd name="T12" fmla="*/ 38 w 93"/>
                <a:gd name="T13" fmla="*/ 95 h 116"/>
                <a:gd name="T14" fmla="*/ 7 w 93"/>
                <a:gd name="T15" fmla="*/ 64 h 116"/>
                <a:gd name="T16" fmla="*/ 12 w 93"/>
                <a:gd name="T17" fmla="*/ 2 h 116"/>
                <a:gd name="T18" fmla="*/ 13 w 93"/>
                <a:gd name="T19" fmla="*/ 0 h 116"/>
                <a:gd name="T20" fmla="*/ 14 w 93"/>
                <a:gd name="T21" fmla="*/ 0 h 116"/>
                <a:gd name="T22" fmla="*/ 16 w 93"/>
                <a:gd name="T23" fmla="*/ 1 h 116"/>
                <a:gd name="T24" fmla="*/ 60 w 93"/>
                <a:gd name="T25" fmla="*/ 31 h 116"/>
                <a:gd name="T26" fmla="*/ 77 w 93"/>
                <a:gd name="T27" fmla="*/ 11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 h="116">
                  <a:moveTo>
                    <a:pt x="77" y="110"/>
                  </a:moveTo>
                  <a:cubicBezTo>
                    <a:pt x="76" y="111"/>
                    <a:pt x="75" y="113"/>
                    <a:pt x="74" y="115"/>
                  </a:cubicBezTo>
                  <a:cubicBezTo>
                    <a:pt x="74" y="116"/>
                    <a:pt x="73" y="116"/>
                    <a:pt x="72" y="116"/>
                  </a:cubicBezTo>
                  <a:cubicBezTo>
                    <a:pt x="72" y="116"/>
                    <a:pt x="72" y="116"/>
                    <a:pt x="72" y="116"/>
                  </a:cubicBezTo>
                  <a:cubicBezTo>
                    <a:pt x="71" y="116"/>
                    <a:pt x="71" y="116"/>
                    <a:pt x="70" y="115"/>
                  </a:cubicBezTo>
                  <a:cubicBezTo>
                    <a:pt x="66" y="113"/>
                    <a:pt x="63" y="110"/>
                    <a:pt x="60" y="108"/>
                  </a:cubicBezTo>
                  <a:cubicBezTo>
                    <a:pt x="51" y="102"/>
                    <a:pt x="44" y="98"/>
                    <a:pt x="38" y="95"/>
                  </a:cubicBezTo>
                  <a:cubicBezTo>
                    <a:pt x="23" y="86"/>
                    <a:pt x="14" y="81"/>
                    <a:pt x="7" y="64"/>
                  </a:cubicBezTo>
                  <a:cubicBezTo>
                    <a:pt x="0" y="44"/>
                    <a:pt x="7" y="16"/>
                    <a:pt x="12" y="2"/>
                  </a:cubicBezTo>
                  <a:cubicBezTo>
                    <a:pt x="12" y="1"/>
                    <a:pt x="13" y="1"/>
                    <a:pt x="13" y="0"/>
                  </a:cubicBezTo>
                  <a:cubicBezTo>
                    <a:pt x="14" y="0"/>
                    <a:pt x="14" y="0"/>
                    <a:pt x="14" y="0"/>
                  </a:cubicBezTo>
                  <a:cubicBezTo>
                    <a:pt x="15" y="0"/>
                    <a:pt x="15" y="0"/>
                    <a:pt x="16" y="1"/>
                  </a:cubicBezTo>
                  <a:cubicBezTo>
                    <a:pt x="60" y="31"/>
                    <a:pt x="60" y="31"/>
                    <a:pt x="60" y="31"/>
                  </a:cubicBezTo>
                  <a:cubicBezTo>
                    <a:pt x="93" y="54"/>
                    <a:pt x="86" y="88"/>
                    <a:pt x="77" y="110"/>
                  </a:cubicBezTo>
                  <a:close/>
                </a:path>
              </a:pathLst>
            </a:custGeom>
            <a:solidFill>
              <a:srgbClr val="00915A"/>
            </a:solidFill>
            <a:ln>
              <a:noFill/>
            </a:ln>
          </p:spPr>
          <p:txBody>
            <a:bodyPr vert="horz" wrap="square" lIns="73152" tIns="36576" rIns="73152" bIns="36576" numCol="1" anchor="t" anchorCtr="0" compatLnSpc="1">
              <a:prstTxWarp prst="textNoShape">
                <a:avLst/>
              </a:prstTxWarp>
            </a:bodyPr>
            <a:lstStyle/>
            <a:p>
              <a:endParaRPr lang="pt-PT"/>
            </a:p>
          </p:txBody>
        </p:sp>
      </p:grpSp>
      <p:cxnSp>
        <p:nvCxnSpPr>
          <p:cNvPr id="58" name="Straight Connector 57">
            <a:extLst>
              <a:ext uri="{FF2B5EF4-FFF2-40B4-BE49-F238E27FC236}">
                <a16:creationId xmlns:a16="http://schemas.microsoft.com/office/drawing/2014/main" id="{BF1715BA-0568-1A44-D5BA-6426F157FDAF}"/>
              </a:ext>
            </a:extLst>
          </p:cNvPr>
          <p:cNvCxnSpPr/>
          <p:nvPr/>
        </p:nvCxnSpPr>
        <p:spPr>
          <a:xfrm>
            <a:off x="4591717" y="3768550"/>
            <a:ext cx="0" cy="2108722"/>
          </a:xfrm>
          <a:prstGeom prst="line">
            <a:avLst/>
          </a:prstGeom>
          <a:ln w="9525">
            <a:solidFill>
              <a:srgbClr val="00915A"/>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DD73A66-2D56-6E58-1FBC-C795F1C69133}"/>
              </a:ext>
            </a:extLst>
          </p:cNvPr>
          <p:cNvCxnSpPr/>
          <p:nvPr/>
        </p:nvCxnSpPr>
        <p:spPr>
          <a:xfrm>
            <a:off x="8760569" y="3768550"/>
            <a:ext cx="0" cy="2108722"/>
          </a:xfrm>
          <a:prstGeom prst="line">
            <a:avLst/>
          </a:prstGeom>
          <a:ln w="9525">
            <a:solidFill>
              <a:srgbClr val="00915A"/>
            </a:solidFill>
            <a:prstDash val="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43CC8B5-C463-FBB5-F272-8E906AF438E7}"/>
              </a:ext>
            </a:extLst>
          </p:cNvPr>
          <p:cNvSpPr txBox="1"/>
          <p:nvPr/>
        </p:nvSpPr>
        <p:spPr>
          <a:xfrm>
            <a:off x="462465" y="5600"/>
            <a:ext cx="10960278" cy="713460"/>
          </a:xfrm>
          <a:prstGeom prst="rect">
            <a:avLst/>
          </a:prstGeom>
        </p:spPr>
        <p:txBody>
          <a:bodyPr wrap="square" lIns="36000" tIns="0" rIns="36000" bIns="0" rtlCol="0" anchor="b">
            <a:noAutofit/>
          </a:bodyPr>
          <a:lstStyle/>
          <a:p>
            <a:r>
              <a:rPr lang="fr-FR" sz="2400" b="1" cap="all">
                <a:solidFill>
                  <a:srgbClr val="00915A"/>
                </a:solidFill>
                <a:ea typeface="+mj-ea"/>
                <a:cs typeface="+mj-cs"/>
              </a:rPr>
              <a:t>PRIX ET NOTATIONS COURT TERME / LONG TERME 2023</a:t>
            </a:r>
          </a:p>
        </p:txBody>
      </p:sp>
      <p:cxnSp>
        <p:nvCxnSpPr>
          <p:cNvPr id="8" name="Straight Connector 7">
            <a:extLst>
              <a:ext uri="{FF2B5EF4-FFF2-40B4-BE49-F238E27FC236}">
                <a16:creationId xmlns:a16="http://schemas.microsoft.com/office/drawing/2014/main" id="{329D8B92-D288-6435-D667-303622DFE82C}"/>
              </a:ext>
            </a:extLst>
          </p:cNvPr>
          <p:cNvCxnSpPr/>
          <p:nvPr/>
        </p:nvCxnSpPr>
        <p:spPr>
          <a:xfrm>
            <a:off x="-16909" y="1047538"/>
            <a:ext cx="1290428"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9F6D0AD-E04D-826B-21A1-52DC2A61BD67}"/>
              </a:ext>
            </a:extLst>
          </p:cNvPr>
          <p:cNvSpPr/>
          <p:nvPr/>
        </p:nvSpPr>
        <p:spPr>
          <a:xfrm>
            <a:off x="10363200" y="-595086"/>
            <a:ext cx="1828800" cy="413657"/>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Slide11</a:t>
            </a:r>
          </a:p>
        </p:txBody>
      </p:sp>
      <p:sp>
        <p:nvSpPr>
          <p:cNvPr id="19" name="Rectangle 18">
            <a:extLst>
              <a:ext uri="{FF2B5EF4-FFF2-40B4-BE49-F238E27FC236}">
                <a16:creationId xmlns:a16="http://schemas.microsoft.com/office/drawing/2014/main" id="{2964187A-064D-2183-4C57-9FB743224B1A}"/>
              </a:ext>
            </a:extLst>
          </p:cNvPr>
          <p:cNvSpPr/>
          <p:nvPr>
            <p:custDataLst>
              <p:tags r:id="rId2"/>
            </p:custDataLst>
          </p:nvPr>
        </p:nvSpPr>
        <p:spPr>
          <a:xfrm>
            <a:off x="0" y="-317500"/>
            <a:ext cx="1270000" cy="2540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r>
              <a:rPr lang="en-GB" sz="1200" b="1">
                <a:solidFill>
                  <a:srgbClr val="C02A26"/>
                </a:solidFill>
              </a:rPr>
              <a:t>~13 KB / 6,615 KB</a:t>
            </a:r>
          </a:p>
        </p:txBody>
      </p:sp>
    </p:spTree>
    <p:extLst>
      <p:ext uri="{BB962C8B-B14F-4D97-AF65-F5344CB8AC3E}">
        <p14:creationId xmlns:p14="http://schemas.microsoft.com/office/powerpoint/2010/main" val="1603401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68E9B948-C718-877D-BB2F-317CB8725E4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think-cell data - do not delete" hidden="1">
                        <a:extLst>
                          <a:ext uri="{FF2B5EF4-FFF2-40B4-BE49-F238E27FC236}">
                            <a16:creationId xmlns:a16="http://schemas.microsoft.com/office/drawing/2014/main" id="{68E9B948-C718-877D-BB2F-317CB8725E4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Titre 7">
            <a:extLst>
              <a:ext uri="{FF2B5EF4-FFF2-40B4-BE49-F238E27FC236}">
                <a16:creationId xmlns:a16="http://schemas.microsoft.com/office/drawing/2014/main" id="{62445EB2-F8E1-5804-9E4B-E14579CCB287}"/>
              </a:ext>
            </a:extLst>
          </p:cNvPr>
          <p:cNvSpPr txBox="1">
            <a:spLocks/>
          </p:cNvSpPr>
          <p:nvPr/>
        </p:nvSpPr>
        <p:spPr>
          <a:xfrm>
            <a:off x="515381" y="2514904"/>
            <a:ext cx="11161239" cy="1828193"/>
          </a:xfrm>
          <a:prstGeom prst="rect">
            <a:avLst/>
          </a:prstGeom>
          <a:noFill/>
          <a:effectLst/>
        </p:spPr>
        <p:txBody>
          <a:bodyPr vert="horz" wrap="square" lIns="36000" tIns="0" rIns="36000" bIns="0" rtlCol="0" anchor="b">
            <a:spAutoFit/>
          </a:bodyPr>
          <a:lstStyle>
            <a:lvl1pPr marL="0" algn="ctr" defTabSz="914400" rtl="0" eaLnBrk="1" latinLnBrk="0" hangingPunct="1">
              <a:lnSpc>
                <a:spcPct val="90000"/>
              </a:lnSpc>
              <a:spcBef>
                <a:spcPts val="0"/>
              </a:spcBef>
              <a:buFontTx/>
              <a:buNone/>
              <a:defRPr sz="7400" b="0" kern="1200" cap="all" baseline="0">
                <a:ln>
                  <a:solidFill>
                    <a:schemeClr val="accent1"/>
                  </a:solidFill>
                </a:ln>
                <a:noFill/>
                <a:latin typeface="+mj-lt"/>
                <a:ea typeface="+mj-ea"/>
                <a:cs typeface="+mj-cs"/>
              </a:defRPr>
            </a:lvl1pPr>
          </a:lstStyle>
          <a:p>
            <a:r>
              <a:rPr lang="fr-FR" sz="6600" b="1" spc="600" dirty="0">
                <a:ln w="28575">
                  <a:solidFill>
                    <a:srgbClr val="56B4C0"/>
                  </a:solidFill>
                </a:ln>
              </a:rPr>
              <a:t>NOTRE MODÈLE </a:t>
            </a:r>
            <a:br>
              <a:rPr lang="fr-FR" sz="6600" b="1" spc="600" dirty="0">
                <a:ln w="28575">
                  <a:solidFill>
                    <a:srgbClr val="56B4C0"/>
                  </a:solidFill>
                </a:ln>
              </a:rPr>
            </a:br>
            <a:r>
              <a:rPr lang="fr-FR" sz="6600" b="1" spc="600" dirty="0">
                <a:ln w="28575">
                  <a:solidFill>
                    <a:srgbClr val="56B4C0"/>
                  </a:solidFill>
                </a:ln>
              </a:rPr>
              <a:t>DIVERSIFIÉ ET INTÉGRÉ</a:t>
            </a:r>
          </a:p>
        </p:txBody>
      </p:sp>
      <p:sp>
        <p:nvSpPr>
          <p:cNvPr id="5" name="Rectangle 4">
            <a:extLst>
              <a:ext uri="{FF2B5EF4-FFF2-40B4-BE49-F238E27FC236}">
                <a16:creationId xmlns:a16="http://schemas.microsoft.com/office/drawing/2014/main" id="{C6A61019-2159-E724-AB85-FC45049AB89C}"/>
              </a:ext>
            </a:extLst>
          </p:cNvPr>
          <p:cNvSpPr/>
          <p:nvPr/>
        </p:nvSpPr>
        <p:spPr>
          <a:xfrm>
            <a:off x="10363200" y="-595086"/>
            <a:ext cx="1828800" cy="413657"/>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Slide12 _ V1</a:t>
            </a:r>
          </a:p>
        </p:txBody>
      </p:sp>
      <p:sp>
        <p:nvSpPr>
          <p:cNvPr id="9" name="Rectangle 8">
            <a:extLst>
              <a:ext uri="{FF2B5EF4-FFF2-40B4-BE49-F238E27FC236}">
                <a16:creationId xmlns:a16="http://schemas.microsoft.com/office/drawing/2014/main" id="{047777DF-2A11-F120-3E3A-18D354CA7C8F}"/>
              </a:ext>
            </a:extLst>
          </p:cNvPr>
          <p:cNvSpPr/>
          <p:nvPr>
            <p:custDataLst>
              <p:tags r:id="rId2"/>
            </p:custDataLst>
          </p:nvPr>
        </p:nvSpPr>
        <p:spPr>
          <a:xfrm>
            <a:off x="0" y="-317500"/>
            <a:ext cx="1270000" cy="2540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r>
              <a:rPr lang="en-GB" sz="1200" b="1">
                <a:solidFill>
                  <a:srgbClr val="C02A26"/>
                </a:solidFill>
              </a:rPr>
              <a:t>~3 KB / 6,615 KB</a:t>
            </a:r>
          </a:p>
        </p:txBody>
      </p:sp>
    </p:spTree>
    <p:extLst>
      <p:ext uri="{BB962C8B-B14F-4D97-AF65-F5344CB8AC3E}">
        <p14:creationId xmlns:p14="http://schemas.microsoft.com/office/powerpoint/2010/main" val="2120967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
            <a:extLst>
              <a:ext uri="{FF2B5EF4-FFF2-40B4-BE49-F238E27FC236}">
                <a16:creationId xmlns:a16="http://schemas.microsoft.com/office/drawing/2014/main" id="{AE757A45-E54F-4725-9027-A069E94DF968}"/>
              </a:ext>
            </a:extLst>
          </p:cNvPr>
          <p:cNvSpPr txBox="1">
            <a:spLocks/>
          </p:cNvSpPr>
          <p:nvPr/>
        </p:nvSpPr>
        <p:spPr>
          <a:xfrm>
            <a:off x="807116" y="4606608"/>
            <a:ext cx="5527113" cy="738611"/>
          </a:xfrm>
          <a:prstGeom prst="rect">
            <a:avLst/>
          </a:prstGeom>
        </p:spPr>
        <p:txBody>
          <a:bodyPr wrap="square" lIns="91389" tIns="45694" rIns="91389" bIns="45694">
            <a:spAutoFit/>
          </a:bodyPr>
          <a:lstStyle>
            <a:lvl1pPr marL="0" indent="0" algn="ctr" defTabSz="1087636" rtl="0" eaLnBrk="1" latinLnBrk="0" hangingPunct="1">
              <a:lnSpc>
                <a:spcPct val="13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5pPr>
            <a:lvl6pPr marL="5982000" indent="-543819" algn="l" defTabSz="1087636" rtl="0" eaLnBrk="1" latinLnBrk="0" hangingPunct="1">
              <a:spcBef>
                <a:spcPct val="20000"/>
              </a:spcBef>
              <a:buFont typeface="Arial"/>
              <a:buChar char="•"/>
              <a:defRPr sz="4800" kern="1200">
                <a:solidFill>
                  <a:schemeClr val="tx1"/>
                </a:solidFill>
                <a:latin typeface="+mn-lt"/>
                <a:ea typeface="+mn-ea"/>
                <a:cs typeface="+mn-cs"/>
              </a:defRPr>
            </a:lvl6pPr>
            <a:lvl7pPr marL="7069639" indent="-543819" algn="l" defTabSz="1087636" rtl="0" eaLnBrk="1" latinLnBrk="0" hangingPunct="1">
              <a:spcBef>
                <a:spcPct val="20000"/>
              </a:spcBef>
              <a:buFont typeface="Arial"/>
              <a:buChar char="•"/>
              <a:defRPr sz="4800" kern="1200">
                <a:solidFill>
                  <a:schemeClr val="tx1"/>
                </a:solidFill>
                <a:latin typeface="+mn-lt"/>
                <a:ea typeface="+mn-ea"/>
                <a:cs typeface="+mn-cs"/>
              </a:defRPr>
            </a:lvl7pPr>
            <a:lvl8pPr marL="8157277" indent="-543819" algn="l" defTabSz="1087636" rtl="0" eaLnBrk="1" latinLnBrk="0" hangingPunct="1">
              <a:spcBef>
                <a:spcPct val="20000"/>
              </a:spcBef>
              <a:buFont typeface="Arial"/>
              <a:buChar char="•"/>
              <a:defRPr sz="4800" kern="1200">
                <a:solidFill>
                  <a:schemeClr val="tx1"/>
                </a:solidFill>
                <a:latin typeface="+mn-lt"/>
                <a:ea typeface="+mn-ea"/>
                <a:cs typeface="+mn-cs"/>
              </a:defRPr>
            </a:lvl8pPr>
            <a:lvl9pPr marL="9244913" indent="-543819" algn="l" defTabSz="1087636" rtl="0" eaLnBrk="1" latinLnBrk="0" hangingPunct="1">
              <a:spcBef>
                <a:spcPct val="20000"/>
              </a:spcBef>
              <a:buFont typeface="Arial"/>
              <a:buChar char="•"/>
              <a:defRPr sz="4800" kern="1200">
                <a:solidFill>
                  <a:schemeClr val="tx1"/>
                </a:solidFill>
                <a:latin typeface="+mn-lt"/>
                <a:ea typeface="+mn-ea"/>
                <a:cs typeface="+mn-cs"/>
              </a:defRPr>
            </a:lvl9pPr>
          </a:lstStyle>
          <a:p>
            <a:pPr defTabSz="1085528">
              <a:lnSpc>
                <a:spcPct val="100000"/>
              </a:lnSpc>
              <a:spcBef>
                <a:spcPts val="0"/>
              </a:spcBef>
              <a:defRPr/>
            </a:pPr>
            <a:r>
              <a:rPr lang="fr-FR" b="1" dirty="0">
                <a:solidFill>
                  <a:srgbClr val="56B4C0"/>
                </a:solidFill>
                <a:latin typeface="+mn-lt"/>
                <a:cs typeface="Open Sans"/>
              </a:rPr>
              <a:t>Jean-Laurent </a:t>
            </a:r>
            <a:r>
              <a:rPr lang="fr-FR" b="1" dirty="0" err="1">
                <a:solidFill>
                  <a:srgbClr val="56B4C0"/>
                </a:solidFill>
                <a:latin typeface="+mn-lt"/>
                <a:cs typeface="Open Sans"/>
              </a:rPr>
              <a:t>Bonnafé</a:t>
            </a:r>
            <a:r>
              <a:rPr lang="fr-FR" b="1" dirty="0">
                <a:solidFill>
                  <a:srgbClr val="56B4C0"/>
                </a:solidFill>
                <a:latin typeface="+mn-lt"/>
                <a:cs typeface="Open Sans"/>
              </a:rPr>
              <a:t> </a:t>
            </a:r>
          </a:p>
          <a:p>
            <a:pPr defTabSz="1085528">
              <a:lnSpc>
                <a:spcPct val="100000"/>
              </a:lnSpc>
              <a:spcBef>
                <a:spcPts val="0"/>
              </a:spcBef>
              <a:defRPr/>
            </a:pPr>
            <a:r>
              <a:rPr lang="fr-FR" sz="1800" b="1" dirty="0">
                <a:solidFill>
                  <a:srgbClr val="56B4C0"/>
                </a:solidFill>
                <a:latin typeface="+mn-lt"/>
                <a:cs typeface="Open Sans"/>
              </a:rPr>
              <a:t>Administrateur Directeur Général de BNP Paribas</a:t>
            </a:r>
          </a:p>
        </p:txBody>
      </p:sp>
      <p:sp>
        <p:nvSpPr>
          <p:cNvPr id="16" name="Text Placeholder 1">
            <a:extLst>
              <a:ext uri="{FF2B5EF4-FFF2-40B4-BE49-F238E27FC236}">
                <a16:creationId xmlns:a16="http://schemas.microsoft.com/office/drawing/2014/main" id="{86312BB1-A300-8C84-E642-EA040EA3DA5D}"/>
              </a:ext>
            </a:extLst>
          </p:cNvPr>
          <p:cNvSpPr txBox="1">
            <a:spLocks/>
          </p:cNvSpPr>
          <p:nvPr/>
        </p:nvSpPr>
        <p:spPr>
          <a:xfrm>
            <a:off x="1085926" y="1057433"/>
            <a:ext cx="4999180" cy="2902943"/>
          </a:xfrm>
          <a:prstGeom prst="rect">
            <a:avLst/>
          </a:prstGeom>
        </p:spPr>
        <p:txBody>
          <a:bodyPr wrap="square" lIns="91389" tIns="45694" rIns="91389" bIns="45694" anchor="ctr">
            <a:spAutoFit/>
          </a:bodyPr>
          <a:lstStyle>
            <a:lvl1pPr marL="0" indent="0" algn="ctr" defTabSz="1087636" rtl="0" eaLnBrk="1" latinLnBrk="0" hangingPunct="1">
              <a:lnSpc>
                <a:spcPct val="13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5pPr>
            <a:lvl6pPr marL="5982000" indent="-543819" algn="l" defTabSz="1087636" rtl="0" eaLnBrk="1" latinLnBrk="0" hangingPunct="1">
              <a:spcBef>
                <a:spcPct val="20000"/>
              </a:spcBef>
              <a:buFont typeface="Arial"/>
              <a:buChar char="•"/>
              <a:defRPr sz="4800" kern="1200">
                <a:solidFill>
                  <a:schemeClr val="tx1"/>
                </a:solidFill>
                <a:latin typeface="+mn-lt"/>
                <a:ea typeface="+mn-ea"/>
                <a:cs typeface="+mn-cs"/>
              </a:defRPr>
            </a:lvl6pPr>
            <a:lvl7pPr marL="7069639" indent="-543819" algn="l" defTabSz="1087636" rtl="0" eaLnBrk="1" latinLnBrk="0" hangingPunct="1">
              <a:spcBef>
                <a:spcPct val="20000"/>
              </a:spcBef>
              <a:buFont typeface="Arial"/>
              <a:buChar char="•"/>
              <a:defRPr sz="4800" kern="1200">
                <a:solidFill>
                  <a:schemeClr val="tx1"/>
                </a:solidFill>
                <a:latin typeface="+mn-lt"/>
                <a:ea typeface="+mn-ea"/>
                <a:cs typeface="+mn-cs"/>
              </a:defRPr>
            </a:lvl7pPr>
            <a:lvl8pPr marL="8157277" indent="-543819" algn="l" defTabSz="1087636" rtl="0" eaLnBrk="1" latinLnBrk="0" hangingPunct="1">
              <a:spcBef>
                <a:spcPct val="20000"/>
              </a:spcBef>
              <a:buFont typeface="Arial"/>
              <a:buChar char="•"/>
              <a:defRPr sz="4800" kern="1200">
                <a:solidFill>
                  <a:schemeClr val="tx1"/>
                </a:solidFill>
                <a:latin typeface="+mn-lt"/>
                <a:ea typeface="+mn-ea"/>
                <a:cs typeface="+mn-cs"/>
              </a:defRPr>
            </a:lvl8pPr>
            <a:lvl9pPr marL="9244913" indent="-543819" algn="l" defTabSz="1087636" rtl="0" eaLnBrk="1" latinLnBrk="0" hangingPunct="1">
              <a:spcBef>
                <a:spcPct val="20000"/>
              </a:spcBef>
              <a:buFont typeface="Arial"/>
              <a:buChar char="•"/>
              <a:defRPr sz="4800" kern="1200">
                <a:solidFill>
                  <a:schemeClr val="tx1"/>
                </a:solidFill>
                <a:latin typeface="+mn-lt"/>
                <a:ea typeface="+mn-ea"/>
                <a:cs typeface="+mn-cs"/>
              </a:defRPr>
            </a:lvl9pPr>
          </a:lstStyle>
          <a:p>
            <a:pPr defTabSz="914400">
              <a:lnSpc>
                <a:spcPct val="100000"/>
              </a:lnSpc>
              <a:spcBef>
                <a:spcPts val="0"/>
              </a:spcBef>
              <a:defRPr/>
            </a:pPr>
            <a:r>
              <a:rPr lang="fr-FR" sz="2600">
                <a:solidFill>
                  <a:schemeClr val="tx1"/>
                </a:solidFill>
                <a:latin typeface="+mn-lt"/>
                <a:cs typeface="+mn-cs"/>
              </a:rPr>
              <a:t>Forts de notre solidité </a:t>
            </a:r>
            <a:br>
              <a:rPr lang="fr-FR" sz="2600">
                <a:solidFill>
                  <a:schemeClr val="tx1"/>
                </a:solidFill>
                <a:latin typeface="+mn-lt"/>
                <a:cs typeface="+mn-cs"/>
              </a:rPr>
            </a:br>
            <a:r>
              <a:rPr lang="fr-FR" sz="2600">
                <a:solidFill>
                  <a:schemeClr val="tx1"/>
                </a:solidFill>
                <a:latin typeface="+mn-lt"/>
                <a:cs typeface="+mn-cs"/>
              </a:rPr>
              <a:t>financière, de la complémentarité de nos métiers et avec la contribution de tous nos talents, nous sommes très bien positionnés pour poursuivre notre développement. </a:t>
            </a:r>
          </a:p>
        </p:txBody>
      </p:sp>
      <p:pic>
        <p:nvPicPr>
          <p:cNvPr id="22" name="Graphic 21">
            <a:extLst>
              <a:ext uri="{FF2B5EF4-FFF2-40B4-BE49-F238E27FC236}">
                <a16:creationId xmlns:a16="http://schemas.microsoft.com/office/drawing/2014/main" id="{EDE0DD9C-C940-50B3-D613-F8469CA41D9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71727" y="3599789"/>
            <a:ext cx="630791" cy="581672"/>
          </a:xfrm>
          <a:prstGeom prst="rect">
            <a:avLst/>
          </a:prstGeom>
        </p:spPr>
      </p:pic>
      <p:pic>
        <p:nvPicPr>
          <p:cNvPr id="23" name="Graphic 22">
            <a:extLst>
              <a:ext uri="{FF2B5EF4-FFF2-40B4-BE49-F238E27FC236}">
                <a16:creationId xmlns:a16="http://schemas.microsoft.com/office/drawing/2014/main" id="{637C7D0A-A497-5CCC-34FF-46300260894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flipH="1" flipV="1">
            <a:off x="1183720" y="764307"/>
            <a:ext cx="630791" cy="581672"/>
          </a:xfrm>
          <a:prstGeom prst="rect">
            <a:avLst/>
          </a:prstGeom>
        </p:spPr>
      </p:pic>
      <p:sp>
        <p:nvSpPr>
          <p:cNvPr id="7" name="Rectangle 6">
            <a:extLst>
              <a:ext uri="{FF2B5EF4-FFF2-40B4-BE49-F238E27FC236}">
                <a16:creationId xmlns:a16="http://schemas.microsoft.com/office/drawing/2014/main" id="{7F5BB7E8-43ED-78E4-D24A-2E827EF68E1F}"/>
              </a:ext>
            </a:extLst>
          </p:cNvPr>
          <p:cNvSpPr/>
          <p:nvPr>
            <p:custDataLst>
              <p:tags r:id="rId1"/>
            </p:custDataLst>
          </p:nvPr>
        </p:nvSpPr>
        <p:spPr>
          <a:xfrm>
            <a:off x="0" y="-317500"/>
            <a:ext cx="1270000" cy="2540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r>
              <a:rPr lang="en-GB" sz="1200" b="1">
                <a:solidFill>
                  <a:srgbClr val="C02A26"/>
                </a:solidFill>
              </a:rPr>
              <a:t>~147 KB / 6,615 KB</a:t>
            </a:r>
          </a:p>
        </p:txBody>
      </p:sp>
      <p:pic>
        <p:nvPicPr>
          <p:cNvPr id="4" name="Image 3">
            <a:extLst>
              <a:ext uri="{FF2B5EF4-FFF2-40B4-BE49-F238E27FC236}">
                <a16:creationId xmlns:a16="http://schemas.microsoft.com/office/drawing/2014/main" id="{1295A3E3-0D07-BE57-ED80-A7C96B81EDC4}"/>
              </a:ext>
            </a:extLst>
          </p:cNvPr>
          <p:cNvPicPr>
            <a:picLocks noChangeAspect="1"/>
          </p:cNvPicPr>
          <p:nvPr/>
        </p:nvPicPr>
        <p:blipFill>
          <a:blip r:embed="rId5"/>
          <a:stretch>
            <a:fillRect/>
          </a:stretch>
        </p:blipFill>
        <p:spPr>
          <a:xfrm>
            <a:off x="8198016" y="-8878"/>
            <a:ext cx="3992950" cy="6035146"/>
          </a:xfrm>
          <a:prstGeom prst="rect">
            <a:avLst/>
          </a:prstGeom>
        </p:spPr>
      </p:pic>
    </p:spTree>
    <p:extLst>
      <p:ext uri="{BB962C8B-B14F-4D97-AF65-F5344CB8AC3E}">
        <p14:creationId xmlns:p14="http://schemas.microsoft.com/office/powerpoint/2010/main" val="2215403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E16CECAE-9935-B27D-C36F-FE7FFA8D3817}"/>
              </a:ext>
            </a:extLst>
          </p:cNvPr>
          <p:cNvGraphicFramePr>
            <a:graphicFrameLocks noChangeAspect="1"/>
          </p:cNvGraphicFramePr>
          <p:nvPr>
            <p:custDataLst>
              <p:tags r:id="rId1"/>
            </p:custDataLst>
            <p:extLst>
              <p:ext uri="{D42A27DB-BD31-4B8C-83A1-F6EECF244321}">
                <p14:modId xmlns:p14="http://schemas.microsoft.com/office/powerpoint/2010/main" val="6338509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think-cell data - do not delete" hidden="1">
                        <a:extLst>
                          <a:ext uri="{FF2B5EF4-FFF2-40B4-BE49-F238E27FC236}">
                            <a16:creationId xmlns:a16="http://schemas.microsoft.com/office/drawing/2014/main" id="{E16CECAE-9935-B27D-C36F-FE7FFA8D381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8" name="Rectangle 97">
            <a:extLst>
              <a:ext uri="{FF2B5EF4-FFF2-40B4-BE49-F238E27FC236}">
                <a16:creationId xmlns:a16="http://schemas.microsoft.com/office/drawing/2014/main" id="{632C67AB-0355-AFB8-4337-9D35F5A6B423}"/>
              </a:ext>
            </a:extLst>
          </p:cNvPr>
          <p:cNvSpPr/>
          <p:nvPr/>
        </p:nvSpPr>
        <p:spPr>
          <a:xfrm>
            <a:off x="7572164" y="3767585"/>
            <a:ext cx="4180585" cy="2263370"/>
          </a:xfrm>
          <a:prstGeom prst="rect">
            <a:avLst/>
          </a:prstGeom>
          <a:gradFill>
            <a:gsLst>
              <a:gs pos="0">
                <a:srgbClr val="56B4C0"/>
              </a:gs>
              <a:gs pos="50000">
                <a:srgbClr val="56B4C0">
                  <a:alpha val="80000"/>
                </a:srgbClr>
              </a:gs>
              <a:gs pos="100000">
                <a:srgbClr val="56B4C0"/>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3ABC1DFE-4894-8C43-1C91-85AF0399BD5C}"/>
              </a:ext>
            </a:extLst>
          </p:cNvPr>
          <p:cNvSpPr/>
          <p:nvPr/>
        </p:nvSpPr>
        <p:spPr>
          <a:xfrm>
            <a:off x="7573587" y="1309610"/>
            <a:ext cx="4180585" cy="2457975"/>
          </a:xfrm>
          <a:prstGeom prst="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ZoneTexte 2">
            <a:extLst>
              <a:ext uri="{FF2B5EF4-FFF2-40B4-BE49-F238E27FC236}">
                <a16:creationId xmlns:a16="http://schemas.microsoft.com/office/drawing/2014/main" id="{8FE0A951-8798-A99D-410F-8CDEA97BDDDB}"/>
              </a:ext>
            </a:extLst>
          </p:cNvPr>
          <p:cNvSpPr txBox="1"/>
          <p:nvPr/>
        </p:nvSpPr>
        <p:spPr>
          <a:xfrm>
            <a:off x="462465" y="1296122"/>
            <a:ext cx="8739281" cy="336289"/>
          </a:xfrm>
          <a:prstGeom prst="rect">
            <a:avLst/>
          </a:prstGeom>
          <a:noFill/>
        </p:spPr>
        <p:txBody>
          <a:bodyPr wrap="square" lIns="90596" tIns="45297" rIns="90596" bIns="45297" rtlCol="0">
            <a:spAutoFit/>
          </a:bodyPr>
          <a:lstStyle/>
          <a:p>
            <a:pPr defTabSz="906059"/>
            <a:r>
              <a:rPr lang="fr-FR" sz="1591" spc="597">
                <a:solidFill>
                  <a:srgbClr val="FFFFFF">
                    <a:lumMod val="50000"/>
                  </a:srgbClr>
                </a:solidFill>
                <a:cs typeface="Arial" panose="020B0604020202020204" pitchFamily="34" charset="0"/>
              </a:rPr>
              <a:t>NOS ATOUTS</a:t>
            </a:r>
          </a:p>
        </p:txBody>
      </p:sp>
      <p:sp>
        <p:nvSpPr>
          <p:cNvPr id="5" name="object 64">
            <a:extLst>
              <a:ext uri="{FF2B5EF4-FFF2-40B4-BE49-F238E27FC236}">
                <a16:creationId xmlns:a16="http://schemas.microsoft.com/office/drawing/2014/main" id="{CE8CFE5D-7EC9-4F07-85FF-75E0F880C26C}"/>
              </a:ext>
            </a:extLst>
          </p:cNvPr>
          <p:cNvSpPr txBox="1"/>
          <p:nvPr/>
        </p:nvSpPr>
        <p:spPr>
          <a:xfrm>
            <a:off x="1154058" y="2886077"/>
            <a:ext cx="2365908" cy="659155"/>
          </a:xfrm>
          <a:prstGeom prst="rect">
            <a:avLst/>
          </a:prstGeom>
        </p:spPr>
        <p:txBody>
          <a:bodyPr vert="horz" wrap="square" lIns="0" tIns="12700" rIns="0" bIns="0" rtlCol="0" anchor="ctr">
            <a:spAutoFit/>
          </a:bodyPr>
          <a:lstStyle/>
          <a:p>
            <a:pPr marL="12700">
              <a:spcBef>
                <a:spcPts val="100"/>
              </a:spcBef>
            </a:pPr>
            <a:r>
              <a:rPr lang="fr-FR" sz="1400" b="1" spc="20" dirty="0">
                <a:solidFill>
                  <a:schemeClr val="tx1">
                    <a:lumMod val="85000"/>
                    <a:lumOff val="15000"/>
                  </a:schemeClr>
                </a:solidFill>
              </a:rPr>
              <a:t>183 000</a:t>
            </a:r>
            <a:r>
              <a:rPr sz="1400" b="1" spc="20" dirty="0">
                <a:solidFill>
                  <a:schemeClr val="tx1">
                    <a:lumMod val="85000"/>
                    <a:lumOff val="15000"/>
                  </a:schemeClr>
                </a:solidFill>
                <a:cs typeface="BNPP Sans"/>
              </a:rPr>
              <a:t> </a:t>
            </a:r>
            <a:r>
              <a:rPr lang="fr-FR" sz="1400" b="1" spc="15" dirty="0">
                <a:solidFill>
                  <a:schemeClr val="tx1">
                    <a:lumMod val="85000"/>
                    <a:lumOff val="15000"/>
                  </a:schemeClr>
                </a:solidFill>
                <a:cs typeface="BNPP Sans"/>
              </a:rPr>
              <a:t>collaborateurs et collaboratrices </a:t>
            </a:r>
            <a:r>
              <a:rPr lang="fr-FR" sz="1400" spc="15" dirty="0">
                <a:solidFill>
                  <a:schemeClr val="tx1">
                    <a:lumMod val="85000"/>
                    <a:lumOff val="15000"/>
                  </a:schemeClr>
                </a:solidFill>
                <a:cs typeface="BNPP Sans"/>
              </a:rPr>
              <a:t>engagés, </a:t>
            </a:r>
            <a:r>
              <a:rPr sz="1400" spc="20" dirty="0">
                <a:solidFill>
                  <a:schemeClr val="tx1">
                    <a:lumMod val="85000"/>
                    <a:lumOff val="15000"/>
                  </a:schemeClr>
                </a:solidFill>
              </a:rPr>
              <a:t>dans le</a:t>
            </a:r>
            <a:r>
              <a:rPr lang="fr-FR" sz="1400" spc="20" dirty="0">
                <a:solidFill>
                  <a:schemeClr val="tx1">
                    <a:lumMod val="85000"/>
                    <a:lumOff val="15000"/>
                  </a:schemeClr>
                </a:solidFill>
              </a:rPr>
              <a:t> </a:t>
            </a:r>
            <a:r>
              <a:rPr sz="1400" spc="20" dirty="0">
                <a:solidFill>
                  <a:schemeClr val="tx1">
                    <a:lumMod val="85000"/>
                    <a:lumOff val="15000"/>
                  </a:schemeClr>
                </a:solidFill>
              </a:rPr>
              <a:t>monde</a:t>
            </a:r>
            <a:r>
              <a:rPr lang="fr-FR" sz="1400" spc="20" dirty="0">
                <a:solidFill>
                  <a:schemeClr val="tx1">
                    <a:lumMod val="85000"/>
                    <a:lumOff val="15000"/>
                  </a:schemeClr>
                </a:solidFill>
              </a:rPr>
              <a:t>.</a:t>
            </a:r>
            <a:endParaRPr sz="1400" spc="20" dirty="0">
              <a:solidFill>
                <a:schemeClr val="tx1">
                  <a:lumMod val="85000"/>
                  <a:lumOff val="15000"/>
                </a:schemeClr>
              </a:solidFill>
            </a:endParaRPr>
          </a:p>
        </p:txBody>
      </p:sp>
      <p:sp>
        <p:nvSpPr>
          <p:cNvPr id="44" name="object 66">
            <a:extLst>
              <a:ext uri="{FF2B5EF4-FFF2-40B4-BE49-F238E27FC236}">
                <a16:creationId xmlns:a16="http://schemas.microsoft.com/office/drawing/2014/main" id="{F85908EE-DD0C-4042-B5E7-7442AA71C74C}"/>
              </a:ext>
            </a:extLst>
          </p:cNvPr>
          <p:cNvSpPr txBox="1"/>
          <p:nvPr/>
        </p:nvSpPr>
        <p:spPr>
          <a:xfrm>
            <a:off x="1154058" y="3801913"/>
            <a:ext cx="2494035" cy="861774"/>
          </a:xfrm>
          <a:prstGeom prst="rect">
            <a:avLst/>
          </a:prstGeom>
        </p:spPr>
        <p:txBody>
          <a:bodyPr vert="horz" wrap="square" lIns="0" tIns="0" rIns="0" bIns="0" rtlCol="0" anchor="ctr">
            <a:spAutoFit/>
          </a:bodyPr>
          <a:lstStyle/>
          <a:p>
            <a:pPr marL="12700" marR="227965">
              <a:spcBef>
                <a:spcPts val="60"/>
              </a:spcBef>
            </a:pPr>
            <a:r>
              <a:rPr sz="1400" b="1" spc="20">
                <a:solidFill>
                  <a:schemeClr val="tx1">
                    <a:lumMod val="85000"/>
                    <a:lumOff val="15000"/>
                  </a:schemeClr>
                </a:solidFill>
                <a:cs typeface="BNPP Sans"/>
              </a:rPr>
              <a:t>Une</a:t>
            </a:r>
            <a:r>
              <a:rPr sz="1400" b="1" spc="-20">
                <a:solidFill>
                  <a:schemeClr val="tx1">
                    <a:lumMod val="85000"/>
                    <a:lumOff val="15000"/>
                  </a:schemeClr>
                </a:solidFill>
                <a:cs typeface="BNPP Sans"/>
              </a:rPr>
              <a:t> </a:t>
            </a:r>
            <a:r>
              <a:rPr sz="1400" b="1" spc="15">
                <a:solidFill>
                  <a:schemeClr val="tx1">
                    <a:lumMod val="85000"/>
                    <a:lumOff val="15000"/>
                  </a:schemeClr>
                </a:solidFill>
                <a:cs typeface="BNPP Sans"/>
              </a:rPr>
              <a:t>grande</a:t>
            </a:r>
            <a:r>
              <a:rPr sz="1400" b="1" spc="-20">
                <a:solidFill>
                  <a:schemeClr val="tx1">
                    <a:lumMod val="85000"/>
                    <a:lumOff val="15000"/>
                  </a:schemeClr>
                </a:solidFill>
                <a:cs typeface="BNPP Sans"/>
              </a:rPr>
              <a:t> </a:t>
            </a:r>
            <a:r>
              <a:rPr sz="1400" b="1" spc="15">
                <a:solidFill>
                  <a:schemeClr val="tx1">
                    <a:lumMod val="85000"/>
                    <a:lumOff val="15000"/>
                  </a:schemeClr>
                </a:solidFill>
                <a:cs typeface="BNPP Sans"/>
              </a:rPr>
              <a:t>diversification</a:t>
            </a:r>
            <a:r>
              <a:rPr lang="fr-FR" sz="1400" b="1" spc="15">
                <a:solidFill>
                  <a:schemeClr val="tx1">
                    <a:lumMod val="85000"/>
                    <a:lumOff val="15000"/>
                  </a:schemeClr>
                </a:solidFill>
                <a:cs typeface="BNPP Sans"/>
              </a:rPr>
              <a:t> </a:t>
            </a:r>
            <a:r>
              <a:rPr lang="fr-FR" sz="1400" spc="15">
                <a:solidFill>
                  <a:schemeClr val="tx1">
                    <a:lumMod val="85000"/>
                    <a:lumOff val="15000"/>
                  </a:schemeClr>
                </a:solidFill>
                <a:cs typeface="BNPP Sans"/>
              </a:rPr>
              <a:t>par segments de clientèle, </a:t>
            </a:r>
            <a:r>
              <a:rPr lang="fr-FR" sz="1400" b="0" spc="15">
                <a:solidFill>
                  <a:schemeClr val="tx1">
                    <a:lumMod val="85000"/>
                    <a:lumOff val="15000"/>
                  </a:schemeClr>
                </a:solidFill>
                <a:cs typeface="BNPP Sans Light"/>
              </a:rPr>
              <a:t>géographies</a:t>
            </a:r>
            <a:r>
              <a:rPr lang="fr-FR" sz="1400" spc="15">
                <a:solidFill>
                  <a:schemeClr val="tx1">
                    <a:lumMod val="85000"/>
                    <a:lumOff val="15000"/>
                  </a:schemeClr>
                </a:solidFill>
                <a:cs typeface="BNPP Sans Light"/>
              </a:rPr>
              <a:t>, </a:t>
            </a:r>
            <a:r>
              <a:rPr sz="1400" b="0" spc="15">
                <a:solidFill>
                  <a:schemeClr val="tx1">
                    <a:lumMod val="85000"/>
                    <a:lumOff val="15000"/>
                  </a:schemeClr>
                </a:solidFill>
                <a:cs typeface="BNPP Sans Light"/>
              </a:rPr>
              <a:t>secteurs</a:t>
            </a:r>
            <a:r>
              <a:rPr lang="fr-FR" sz="1400" b="0" spc="15">
                <a:solidFill>
                  <a:schemeClr val="tx1">
                    <a:lumMod val="85000"/>
                    <a:lumOff val="15000"/>
                  </a:schemeClr>
                </a:solidFill>
                <a:cs typeface="BNPP Sans Light"/>
              </a:rPr>
              <a:t> et métiers.</a:t>
            </a:r>
            <a:endParaRPr sz="1400">
              <a:solidFill>
                <a:schemeClr val="tx1">
                  <a:lumMod val="85000"/>
                  <a:lumOff val="15000"/>
                </a:schemeClr>
              </a:solidFill>
              <a:cs typeface="BNPP Sans Light"/>
            </a:endParaRPr>
          </a:p>
        </p:txBody>
      </p:sp>
      <p:sp>
        <p:nvSpPr>
          <p:cNvPr id="47" name="object 67">
            <a:extLst>
              <a:ext uri="{FF2B5EF4-FFF2-40B4-BE49-F238E27FC236}">
                <a16:creationId xmlns:a16="http://schemas.microsoft.com/office/drawing/2014/main" id="{EB97F26E-E2DF-4B1A-8EF3-539B054F1A39}"/>
              </a:ext>
            </a:extLst>
          </p:cNvPr>
          <p:cNvSpPr txBox="1"/>
          <p:nvPr/>
        </p:nvSpPr>
        <p:spPr>
          <a:xfrm>
            <a:off x="4560484" y="1862520"/>
            <a:ext cx="2473337" cy="869469"/>
          </a:xfrm>
          <a:prstGeom prst="rect">
            <a:avLst/>
          </a:prstGeom>
        </p:spPr>
        <p:txBody>
          <a:bodyPr vert="horz" wrap="square" lIns="0" tIns="7620" rIns="0" bIns="0" rtlCol="0">
            <a:spAutoFit/>
          </a:bodyPr>
          <a:lstStyle/>
          <a:p>
            <a:pPr marL="12700" marR="224154">
              <a:spcBef>
                <a:spcPts val="60"/>
              </a:spcBef>
            </a:pPr>
            <a:r>
              <a:rPr sz="1400" spc="20">
                <a:solidFill>
                  <a:schemeClr val="tx1">
                    <a:lumMod val="85000"/>
                    <a:lumOff val="15000"/>
                  </a:schemeClr>
                </a:solidFill>
                <a:cs typeface="BNPP Sans"/>
              </a:rPr>
              <a:t>Une </a:t>
            </a:r>
            <a:r>
              <a:rPr sz="1400" b="1" spc="15">
                <a:solidFill>
                  <a:schemeClr val="tx1">
                    <a:lumMod val="85000"/>
                    <a:lumOff val="15000"/>
                  </a:schemeClr>
                </a:solidFill>
              </a:rPr>
              <a:t>coopération entre</a:t>
            </a:r>
            <a:r>
              <a:rPr lang="fr-FR" sz="1400" b="1" spc="15">
                <a:solidFill>
                  <a:schemeClr val="tx1">
                    <a:lumMod val="85000"/>
                    <a:lumOff val="15000"/>
                  </a:schemeClr>
                </a:solidFill>
              </a:rPr>
              <a:t> </a:t>
            </a:r>
            <a:r>
              <a:rPr sz="1400" b="1" spc="15">
                <a:solidFill>
                  <a:schemeClr val="tx1">
                    <a:lumMod val="85000"/>
                    <a:lumOff val="15000"/>
                  </a:schemeClr>
                </a:solidFill>
              </a:rPr>
              <a:t>les métiers</a:t>
            </a:r>
            <a:r>
              <a:rPr lang="fr-FR" sz="1400" spc="15">
                <a:solidFill>
                  <a:schemeClr val="tx1">
                    <a:lumMod val="85000"/>
                    <a:lumOff val="15000"/>
                  </a:schemeClr>
                </a:solidFill>
                <a:cs typeface="BNPP Sans"/>
              </a:rPr>
              <a:t>, permettant de répondre à l’ensemble des besoins de nos clients.</a:t>
            </a:r>
            <a:endParaRPr sz="1400" b="1" spc="20">
              <a:solidFill>
                <a:schemeClr val="tx1">
                  <a:lumMod val="85000"/>
                  <a:lumOff val="15000"/>
                </a:schemeClr>
              </a:solidFill>
            </a:endParaRPr>
          </a:p>
        </p:txBody>
      </p:sp>
      <p:sp>
        <p:nvSpPr>
          <p:cNvPr id="49" name="object 70">
            <a:extLst>
              <a:ext uri="{FF2B5EF4-FFF2-40B4-BE49-F238E27FC236}">
                <a16:creationId xmlns:a16="http://schemas.microsoft.com/office/drawing/2014/main" id="{AA4539CE-C51A-4DEF-9DA5-F4B9D5CC204E}"/>
              </a:ext>
            </a:extLst>
          </p:cNvPr>
          <p:cNvSpPr txBox="1"/>
          <p:nvPr/>
        </p:nvSpPr>
        <p:spPr>
          <a:xfrm>
            <a:off x="1154058" y="1754799"/>
            <a:ext cx="2505491" cy="874598"/>
          </a:xfrm>
          <a:prstGeom prst="rect">
            <a:avLst/>
          </a:prstGeom>
        </p:spPr>
        <p:txBody>
          <a:bodyPr vert="horz" wrap="square" lIns="0" tIns="12700" rIns="0" bIns="0" rtlCol="0" anchor="ctr">
            <a:spAutoFit/>
          </a:bodyPr>
          <a:lstStyle/>
          <a:p>
            <a:pPr marL="12700" marR="5080"/>
            <a:r>
              <a:rPr sz="1400" spc="20">
                <a:solidFill>
                  <a:schemeClr val="tx1">
                    <a:lumMod val="85000"/>
                    <a:lumOff val="15000"/>
                  </a:schemeClr>
                </a:solidFill>
                <a:cs typeface="BNPP Sans"/>
              </a:rPr>
              <a:t>Un </a:t>
            </a:r>
            <a:r>
              <a:rPr lang="fr-FR" sz="1400" spc="15">
                <a:solidFill>
                  <a:schemeClr val="tx1">
                    <a:lumMod val="85000"/>
                    <a:lumOff val="15000"/>
                  </a:schemeClr>
                </a:solidFill>
                <a:cs typeface="BNPP Sans"/>
              </a:rPr>
              <a:t>leader</a:t>
            </a:r>
            <a:r>
              <a:rPr sz="1400" spc="15">
                <a:solidFill>
                  <a:schemeClr val="tx1">
                    <a:lumMod val="85000"/>
                    <a:lumOff val="15000"/>
                  </a:schemeClr>
                </a:solidFill>
                <a:cs typeface="BNPP Sans"/>
              </a:rPr>
              <a:t> </a:t>
            </a:r>
            <a:r>
              <a:rPr lang="fr-FR" sz="1400" spc="15">
                <a:solidFill>
                  <a:schemeClr val="tx1">
                    <a:lumMod val="85000"/>
                    <a:lumOff val="15000"/>
                  </a:schemeClr>
                </a:solidFill>
                <a:cs typeface="BNPP Sans"/>
              </a:rPr>
              <a:t>européen</a:t>
            </a:r>
            <a:r>
              <a:rPr lang="fr-MA" sz="1400" spc="15">
                <a:solidFill>
                  <a:schemeClr val="tx1">
                    <a:lumMod val="85000"/>
                    <a:lumOff val="15000"/>
                  </a:schemeClr>
                </a:solidFill>
                <a:cs typeface="BNPP Sans"/>
              </a:rPr>
              <a:t> </a:t>
            </a:r>
            <a:r>
              <a:rPr lang="en-US" sz="1400" spc="15">
                <a:solidFill>
                  <a:schemeClr val="tx1">
                    <a:lumMod val="85000"/>
                    <a:lumOff val="15000"/>
                  </a:schemeClr>
                </a:solidFill>
                <a:cs typeface="BNPP Sans"/>
              </a:rPr>
              <a:t>d</a:t>
            </a:r>
            <a:r>
              <a:rPr sz="1400" spc="15">
                <a:solidFill>
                  <a:schemeClr val="tx1">
                    <a:lumMod val="85000"/>
                    <a:lumOff val="15000"/>
                  </a:schemeClr>
                </a:solidFill>
                <a:cs typeface="BNPP Sans"/>
              </a:rPr>
              <a:t>’envergure</a:t>
            </a:r>
            <a:r>
              <a:rPr lang="fr-FR" sz="1400" spc="15">
                <a:solidFill>
                  <a:schemeClr val="tx1">
                    <a:lumMod val="85000"/>
                    <a:lumOff val="15000"/>
                  </a:schemeClr>
                </a:solidFill>
                <a:cs typeface="BNPP Sans"/>
              </a:rPr>
              <a:t> </a:t>
            </a:r>
            <a:r>
              <a:rPr sz="1400" spc="15">
                <a:solidFill>
                  <a:schemeClr val="tx1">
                    <a:lumMod val="85000"/>
                    <a:lumOff val="15000"/>
                  </a:schemeClr>
                </a:solidFill>
                <a:cs typeface="BNPP Sans"/>
              </a:rPr>
              <a:t>int</a:t>
            </a:r>
            <a:r>
              <a:rPr lang="fr-FR" sz="1400" spc="15">
                <a:solidFill>
                  <a:schemeClr val="tx1">
                    <a:lumMod val="85000"/>
                    <a:lumOff val="15000"/>
                  </a:schemeClr>
                </a:solidFill>
                <a:cs typeface="BNPP Sans"/>
              </a:rPr>
              <a:t>ernationale,</a:t>
            </a:r>
            <a:r>
              <a:rPr lang="fr-MA" sz="1400" spc="15">
                <a:solidFill>
                  <a:schemeClr val="tx1">
                    <a:lumMod val="85000"/>
                    <a:lumOff val="15000"/>
                  </a:schemeClr>
                </a:solidFill>
                <a:cs typeface="BNPP Sans"/>
              </a:rPr>
              <a:t> </a:t>
            </a:r>
            <a:r>
              <a:rPr lang="fr-FR" sz="1400" b="0" spc="15">
                <a:solidFill>
                  <a:schemeClr val="tx1">
                    <a:lumMod val="85000"/>
                    <a:lumOff val="15000"/>
                  </a:schemeClr>
                </a:solidFill>
                <a:cs typeface="BNPP Sans Light"/>
              </a:rPr>
              <a:t>présent</a:t>
            </a:r>
            <a:r>
              <a:rPr sz="1400" b="0" spc="15">
                <a:solidFill>
                  <a:schemeClr val="tx1">
                    <a:lumMod val="85000"/>
                    <a:lumOff val="15000"/>
                  </a:schemeClr>
                </a:solidFill>
                <a:cs typeface="BNPP Sans Light"/>
              </a:rPr>
              <a:t> dans </a:t>
            </a:r>
            <a:r>
              <a:rPr lang="fr-FR" sz="1400" b="1" spc="20">
                <a:solidFill>
                  <a:schemeClr val="tx1">
                    <a:lumMod val="85000"/>
                    <a:lumOff val="15000"/>
                  </a:schemeClr>
                </a:solidFill>
                <a:cs typeface="BNPP Sans Light"/>
              </a:rPr>
              <a:t>63</a:t>
            </a:r>
            <a:r>
              <a:rPr sz="1400" b="1" spc="-15">
                <a:solidFill>
                  <a:schemeClr val="tx1">
                    <a:lumMod val="85000"/>
                    <a:lumOff val="15000"/>
                  </a:schemeClr>
                </a:solidFill>
                <a:cs typeface="BNPP Sans Light"/>
              </a:rPr>
              <a:t> </a:t>
            </a:r>
            <a:r>
              <a:rPr sz="1400" b="1" spc="15">
                <a:solidFill>
                  <a:schemeClr val="tx1">
                    <a:lumMod val="85000"/>
                    <a:lumOff val="15000"/>
                  </a:schemeClr>
                </a:solidFill>
                <a:cs typeface="BNPP Sans Light"/>
              </a:rPr>
              <a:t>pays</a:t>
            </a:r>
            <a:r>
              <a:rPr lang="fr-MA" sz="1400" b="1" spc="15">
                <a:solidFill>
                  <a:schemeClr val="tx1">
                    <a:lumMod val="85000"/>
                    <a:lumOff val="15000"/>
                  </a:schemeClr>
                </a:solidFill>
                <a:cs typeface="BNPP Sans Light"/>
              </a:rPr>
              <a:t> </a:t>
            </a:r>
            <a:r>
              <a:rPr sz="1400" b="1" spc="15">
                <a:solidFill>
                  <a:schemeClr val="tx1">
                    <a:lumMod val="85000"/>
                    <a:lumOff val="15000"/>
                  </a:schemeClr>
                </a:solidFill>
                <a:cs typeface="BNPP Sans Light"/>
              </a:rPr>
              <a:t>et</a:t>
            </a:r>
            <a:r>
              <a:rPr sz="1400" b="1" spc="5">
                <a:solidFill>
                  <a:schemeClr val="tx1">
                    <a:lumMod val="85000"/>
                    <a:lumOff val="15000"/>
                  </a:schemeClr>
                </a:solidFill>
                <a:cs typeface="BNPP Sans Light"/>
              </a:rPr>
              <a:t> </a:t>
            </a:r>
            <a:r>
              <a:rPr sz="1400" b="1" spc="10">
                <a:solidFill>
                  <a:schemeClr val="tx1">
                    <a:lumMod val="85000"/>
                    <a:lumOff val="15000"/>
                  </a:schemeClr>
                </a:solidFill>
                <a:cs typeface="BNPP Sans Light"/>
              </a:rPr>
              <a:t>territoires</a:t>
            </a:r>
            <a:r>
              <a:rPr lang="fr-FR" sz="1400" b="1" spc="10">
                <a:solidFill>
                  <a:schemeClr val="tx1">
                    <a:lumMod val="85000"/>
                    <a:lumOff val="15000"/>
                  </a:schemeClr>
                </a:solidFill>
                <a:cs typeface="BNPP Sans Light"/>
              </a:rPr>
              <a:t>.</a:t>
            </a:r>
            <a:endParaRPr sz="1400" b="1">
              <a:solidFill>
                <a:schemeClr val="tx1">
                  <a:lumMod val="85000"/>
                  <a:lumOff val="15000"/>
                </a:schemeClr>
              </a:solidFill>
              <a:cs typeface="BNPP Sans Light"/>
            </a:endParaRPr>
          </a:p>
        </p:txBody>
      </p:sp>
      <p:sp>
        <p:nvSpPr>
          <p:cNvPr id="48" name="object 68">
            <a:extLst>
              <a:ext uri="{FF2B5EF4-FFF2-40B4-BE49-F238E27FC236}">
                <a16:creationId xmlns:a16="http://schemas.microsoft.com/office/drawing/2014/main" id="{FFF2D6AA-7D78-4672-AA70-626CD92ACBC4}"/>
              </a:ext>
            </a:extLst>
          </p:cNvPr>
          <p:cNvSpPr txBox="1"/>
          <p:nvPr/>
        </p:nvSpPr>
        <p:spPr>
          <a:xfrm>
            <a:off x="4554738" y="3103770"/>
            <a:ext cx="2487269" cy="869469"/>
          </a:xfrm>
          <a:prstGeom prst="rect">
            <a:avLst/>
          </a:prstGeom>
        </p:spPr>
        <p:txBody>
          <a:bodyPr vert="horz" wrap="square" lIns="0" tIns="7620" rIns="0" bIns="0" rtlCol="0">
            <a:spAutoFit/>
          </a:bodyPr>
          <a:lstStyle/>
          <a:p>
            <a:pPr marL="12700" marR="5080">
              <a:spcBef>
                <a:spcPts val="60"/>
              </a:spcBef>
            </a:pPr>
            <a:r>
              <a:rPr lang="fr-FR" sz="1400" b="1" spc="20">
                <a:solidFill>
                  <a:schemeClr val="tx1">
                    <a:lumMod val="85000"/>
                    <a:lumOff val="15000"/>
                  </a:schemeClr>
                </a:solidFill>
                <a:cs typeface="BNPP Sans"/>
              </a:rPr>
              <a:t>La </a:t>
            </a:r>
            <a:r>
              <a:rPr sz="1400" b="1" spc="15">
                <a:solidFill>
                  <a:schemeClr val="tx1">
                    <a:lumMod val="85000"/>
                    <a:lumOff val="15000"/>
                  </a:schemeClr>
                </a:solidFill>
                <a:cs typeface="BNPP Sans"/>
              </a:rPr>
              <a:t>technologi</a:t>
            </a:r>
            <a:r>
              <a:rPr lang="fr-FR" sz="1400" b="1" spc="15">
                <a:solidFill>
                  <a:schemeClr val="tx1">
                    <a:lumMod val="85000"/>
                    <a:lumOff val="15000"/>
                  </a:schemeClr>
                </a:solidFill>
                <a:cs typeface="BNPP Sans"/>
              </a:rPr>
              <a:t>e et l’in</a:t>
            </a:r>
            <a:r>
              <a:rPr sz="1400" b="1" spc="15">
                <a:solidFill>
                  <a:schemeClr val="tx1">
                    <a:lumMod val="85000"/>
                    <a:lumOff val="15000"/>
                  </a:schemeClr>
                </a:solidFill>
                <a:cs typeface="BNPP Sans"/>
              </a:rPr>
              <a:t>novation</a:t>
            </a:r>
            <a:r>
              <a:rPr lang="fr-FR" sz="1400" b="1" spc="15">
                <a:solidFill>
                  <a:schemeClr val="tx1">
                    <a:lumMod val="85000"/>
                    <a:lumOff val="15000"/>
                  </a:schemeClr>
                </a:solidFill>
                <a:cs typeface="BNPP Sans"/>
              </a:rPr>
              <a:t> au cœur de notre modèle</a:t>
            </a:r>
            <a:r>
              <a:rPr sz="1400" b="1" spc="15">
                <a:solidFill>
                  <a:schemeClr val="tx1">
                    <a:lumMod val="85000"/>
                    <a:lumOff val="15000"/>
                  </a:schemeClr>
                </a:solidFill>
                <a:cs typeface="BNPP Sans"/>
              </a:rPr>
              <a:t> </a:t>
            </a:r>
            <a:r>
              <a:rPr lang="fr-FR" sz="1400" b="0" spc="15">
                <a:solidFill>
                  <a:schemeClr val="tx1">
                    <a:lumMod val="85000"/>
                    <a:lumOff val="15000"/>
                  </a:schemeClr>
                </a:solidFill>
                <a:cs typeface="BNPP Sans Light"/>
              </a:rPr>
              <a:t>:</a:t>
            </a:r>
            <a:br>
              <a:rPr lang="fr-FR" sz="1400" b="0" spc="15">
                <a:solidFill>
                  <a:schemeClr val="tx1">
                    <a:lumMod val="85000"/>
                    <a:lumOff val="15000"/>
                  </a:schemeClr>
                </a:solidFill>
                <a:cs typeface="BNPP Sans Light"/>
              </a:rPr>
            </a:br>
            <a:r>
              <a:rPr lang="fr-FR" sz="1400" b="0" spc="15">
                <a:solidFill>
                  <a:schemeClr val="tx1">
                    <a:lumMod val="85000"/>
                    <a:lumOff val="15000"/>
                  </a:schemeClr>
                </a:solidFill>
                <a:cs typeface="BNPP Sans Light"/>
              </a:rPr>
              <a:t>plus de 750 cas d’usage d’IA en production en 2023.</a:t>
            </a:r>
            <a:endParaRPr sz="1400">
              <a:solidFill>
                <a:schemeClr val="tx1">
                  <a:lumMod val="85000"/>
                  <a:lumOff val="15000"/>
                </a:schemeClr>
              </a:solidFill>
              <a:cs typeface="BNPP Sans Light"/>
            </a:endParaRPr>
          </a:p>
        </p:txBody>
      </p:sp>
      <p:grpSp>
        <p:nvGrpSpPr>
          <p:cNvPr id="32" name="Group 31">
            <a:extLst>
              <a:ext uri="{FF2B5EF4-FFF2-40B4-BE49-F238E27FC236}">
                <a16:creationId xmlns:a16="http://schemas.microsoft.com/office/drawing/2014/main" id="{7C95483F-94FD-48F7-9E1E-A70A0B64D5C3}"/>
              </a:ext>
            </a:extLst>
          </p:cNvPr>
          <p:cNvGrpSpPr/>
          <p:nvPr/>
        </p:nvGrpSpPr>
        <p:grpSpPr>
          <a:xfrm>
            <a:off x="437826" y="4001641"/>
            <a:ext cx="563902" cy="462318"/>
            <a:chOff x="-2327423" y="201093"/>
            <a:chExt cx="431800" cy="354013"/>
          </a:xfrm>
        </p:grpSpPr>
        <p:sp>
          <p:nvSpPr>
            <p:cNvPr id="33" name="Freeform 64">
              <a:extLst>
                <a:ext uri="{FF2B5EF4-FFF2-40B4-BE49-F238E27FC236}">
                  <a16:creationId xmlns:a16="http://schemas.microsoft.com/office/drawing/2014/main" id="{2A389734-91A2-4A3A-80BB-7415B7115B40}"/>
                </a:ext>
              </a:extLst>
            </p:cNvPr>
            <p:cNvSpPr>
              <a:spLocks/>
            </p:cNvSpPr>
            <p:nvPr/>
          </p:nvSpPr>
          <p:spPr bwMode="auto">
            <a:xfrm>
              <a:off x="-2327423" y="201093"/>
              <a:ext cx="390525" cy="312738"/>
            </a:xfrm>
            <a:custGeom>
              <a:avLst/>
              <a:gdLst>
                <a:gd name="T0" fmla="*/ 13 w 122"/>
                <a:gd name="T1" fmla="*/ 97 h 97"/>
                <a:gd name="T2" fmla="*/ 0 w 122"/>
                <a:gd name="T3" fmla="*/ 84 h 97"/>
                <a:gd name="T4" fmla="*/ 0 w 122"/>
                <a:gd name="T5" fmla="*/ 15 h 97"/>
                <a:gd name="T6" fmla="*/ 14 w 122"/>
                <a:gd name="T7" fmla="*/ 0 h 97"/>
                <a:gd name="T8" fmla="*/ 109 w 122"/>
                <a:gd name="T9" fmla="*/ 0 h 97"/>
                <a:gd name="T10" fmla="*/ 122 w 122"/>
                <a:gd name="T11" fmla="*/ 13 h 97"/>
                <a:gd name="T12" fmla="*/ 116 w 122"/>
                <a:gd name="T13" fmla="*/ 13 h 97"/>
                <a:gd name="T14" fmla="*/ 109 w 122"/>
                <a:gd name="T15" fmla="*/ 6 h 97"/>
                <a:gd name="T16" fmla="*/ 14 w 122"/>
                <a:gd name="T17" fmla="*/ 6 h 97"/>
                <a:gd name="T18" fmla="*/ 6 w 122"/>
                <a:gd name="T19" fmla="*/ 15 h 97"/>
                <a:gd name="T20" fmla="*/ 6 w 122"/>
                <a:gd name="T21" fmla="*/ 84 h 97"/>
                <a:gd name="T22" fmla="*/ 13 w 122"/>
                <a:gd name="T23" fmla="*/ 91 h 97"/>
                <a:gd name="T24" fmla="*/ 13 w 122"/>
                <a:gd name="T25"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97">
                  <a:moveTo>
                    <a:pt x="13" y="97"/>
                  </a:moveTo>
                  <a:cubicBezTo>
                    <a:pt x="6" y="97"/>
                    <a:pt x="0" y="91"/>
                    <a:pt x="0" y="84"/>
                  </a:cubicBezTo>
                  <a:cubicBezTo>
                    <a:pt x="0" y="15"/>
                    <a:pt x="0" y="15"/>
                    <a:pt x="0" y="15"/>
                  </a:cubicBezTo>
                  <a:cubicBezTo>
                    <a:pt x="0" y="7"/>
                    <a:pt x="6" y="0"/>
                    <a:pt x="14" y="0"/>
                  </a:cubicBezTo>
                  <a:cubicBezTo>
                    <a:pt x="109" y="0"/>
                    <a:pt x="109" y="0"/>
                    <a:pt x="109" y="0"/>
                  </a:cubicBezTo>
                  <a:cubicBezTo>
                    <a:pt x="116" y="0"/>
                    <a:pt x="122" y="6"/>
                    <a:pt x="122" y="13"/>
                  </a:cubicBezTo>
                  <a:cubicBezTo>
                    <a:pt x="116" y="13"/>
                    <a:pt x="116" y="13"/>
                    <a:pt x="116" y="13"/>
                  </a:cubicBezTo>
                  <a:cubicBezTo>
                    <a:pt x="116" y="9"/>
                    <a:pt x="113" y="6"/>
                    <a:pt x="109" y="6"/>
                  </a:cubicBezTo>
                  <a:cubicBezTo>
                    <a:pt x="14" y="6"/>
                    <a:pt x="14" y="6"/>
                    <a:pt x="14" y="6"/>
                  </a:cubicBezTo>
                  <a:cubicBezTo>
                    <a:pt x="10" y="6"/>
                    <a:pt x="6" y="10"/>
                    <a:pt x="6" y="15"/>
                  </a:cubicBezTo>
                  <a:cubicBezTo>
                    <a:pt x="6" y="84"/>
                    <a:pt x="6" y="84"/>
                    <a:pt x="6" y="84"/>
                  </a:cubicBezTo>
                  <a:cubicBezTo>
                    <a:pt x="6" y="88"/>
                    <a:pt x="9" y="91"/>
                    <a:pt x="13" y="91"/>
                  </a:cubicBezTo>
                  <a:lnTo>
                    <a:pt x="13" y="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65">
              <a:extLst>
                <a:ext uri="{FF2B5EF4-FFF2-40B4-BE49-F238E27FC236}">
                  <a16:creationId xmlns:a16="http://schemas.microsoft.com/office/drawing/2014/main" id="{F8854CE7-8BAC-4ECC-84E2-1F0E9D545B5B}"/>
                </a:ext>
              </a:extLst>
            </p:cNvPr>
            <p:cNvSpPr>
              <a:spLocks noEditPoints="1"/>
            </p:cNvSpPr>
            <p:nvPr/>
          </p:nvSpPr>
          <p:spPr bwMode="auto">
            <a:xfrm>
              <a:off x="-2276623" y="251893"/>
              <a:ext cx="381000" cy="303213"/>
            </a:xfrm>
            <a:custGeom>
              <a:avLst/>
              <a:gdLst>
                <a:gd name="T0" fmla="*/ 106 w 119"/>
                <a:gd name="T1" fmla="*/ 94 h 94"/>
                <a:gd name="T2" fmla="*/ 13 w 119"/>
                <a:gd name="T3" fmla="*/ 94 h 94"/>
                <a:gd name="T4" fmla="*/ 0 w 119"/>
                <a:gd name="T5" fmla="*/ 81 h 94"/>
                <a:gd name="T6" fmla="*/ 0 w 119"/>
                <a:gd name="T7" fmla="*/ 13 h 94"/>
                <a:gd name="T8" fmla="*/ 13 w 119"/>
                <a:gd name="T9" fmla="*/ 0 h 94"/>
                <a:gd name="T10" fmla="*/ 106 w 119"/>
                <a:gd name="T11" fmla="*/ 0 h 94"/>
                <a:gd name="T12" fmla="*/ 119 w 119"/>
                <a:gd name="T13" fmla="*/ 13 h 94"/>
                <a:gd name="T14" fmla="*/ 119 w 119"/>
                <a:gd name="T15" fmla="*/ 81 h 94"/>
                <a:gd name="T16" fmla="*/ 106 w 119"/>
                <a:gd name="T17" fmla="*/ 94 h 94"/>
                <a:gd name="T18" fmla="*/ 13 w 119"/>
                <a:gd name="T19" fmla="*/ 6 h 94"/>
                <a:gd name="T20" fmla="*/ 6 w 119"/>
                <a:gd name="T21" fmla="*/ 13 h 94"/>
                <a:gd name="T22" fmla="*/ 6 w 119"/>
                <a:gd name="T23" fmla="*/ 81 h 94"/>
                <a:gd name="T24" fmla="*/ 13 w 119"/>
                <a:gd name="T25" fmla="*/ 88 h 94"/>
                <a:gd name="T26" fmla="*/ 106 w 119"/>
                <a:gd name="T27" fmla="*/ 88 h 94"/>
                <a:gd name="T28" fmla="*/ 113 w 119"/>
                <a:gd name="T29" fmla="*/ 81 h 94"/>
                <a:gd name="T30" fmla="*/ 113 w 119"/>
                <a:gd name="T31" fmla="*/ 13 h 94"/>
                <a:gd name="T32" fmla="*/ 106 w 119"/>
                <a:gd name="T33" fmla="*/ 6 h 94"/>
                <a:gd name="T34" fmla="*/ 13 w 119"/>
                <a:gd name="T35" fmla="*/ 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9" h="94">
                  <a:moveTo>
                    <a:pt x="106" y="94"/>
                  </a:moveTo>
                  <a:cubicBezTo>
                    <a:pt x="13" y="94"/>
                    <a:pt x="13" y="94"/>
                    <a:pt x="13" y="94"/>
                  </a:cubicBezTo>
                  <a:cubicBezTo>
                    <a:pt x="6" y="94"/>
                    <a:pt x="0" y="88"/>
                    <a:pt x="0" y="81"/>
                  </a:cubicBezTo>
                  <a:cubicBezTo>
                    <a:pt x="0" y="13"/>
                    <a:pt x="0" y="13"/>
                    <a:pt x="0" y="13"/>
                  </a:cubicBezTo>
                  <a:cubicBezTo>
                    <a:pt x="0" y="6"/>
                    <a:pt x="6" y="0"/>
                    <a:pt x="13" y="0"/>
                  </a:cubicBezTo>
                  <a:cubicBezTo>
                    <a:pt x="106" y="0"/>
                    <a:pt x="106" y="0"/>
                    <a:pt x="106" y="0"/>
                  </a:cubicBezTo>
                  <a:cubicBezTo>
                    <a:pt x="113" y="0"/>
                    <a:pt x="119" y="6"/>
                    <a:pt x="119" y="13"/>
                  </a:cubicBezTo>
                  <a:cubicBezTo>
                    <a:pt x="119" y="81"/>
                    <a:pt x="119" y="81"/>
                    <a:pt x="119" y="81"/>
                  </a:cubicBezTo>
                  <a:cubicBezTo>
                    <a:pt x="119" y="88"/>
                    <a:pt x="113" y="94"/>
                    <a:pt x="106" y="94"/>
                  </a:cubicBezTo>
                  <a:close/>
                  <a:moveTo>
                    <a:pt x="13" y="6"/>
                  </a:moveTo>
                  <a:cubicBezTo>
                    <a:pt x="9" y="6"/>
                    <a:pt x="6" y="9"/>
                    <a:pt x="6" y="13"/>
                  </a:cubicBezTo>
                  <a:cubicBezTo>
                    <a:pt x="6" y="81"/>
                    <a:pt x="6" y="81"/>
                    <a:pt x="6" y="81"/>
                  </a:cubicBezTo>
                  <a:cubicBezTo>
                    <a:pt x="6" y="85"/>
                    <a:pt x="9" y="88"/>
                    <a:pt x="13" y="88"/>
                  </a:cubicBezTo>
                  <a:cubicBezTo>
                    <a:pt x="106" y="88"/>
                    <a:pt x="106" y="88"/>
                    <a:pt x="106" y="88"/>
                  </a:cubicBezTo>
                  <a:cubicBezTo>
                    <a:pt x="110" y="88"/>
                    <a:pt x="113" y="85"/>
                    <a:pt x="113" y="81"/>
                  </a:cubicBezTo>
                  <a:cubicBezTo>
                    <a:pt x="113" y="13"/>
                    <a:pt x="113" y="13"/>
                    <a:pt x="113" y="13"/>
                  </a:cubicBezTo>
                  <a:cubicBezTo>
                    <a:pt x="113" y="9"/>
                    <a:pt x="110" y="6"/>
                    <a:pt x="106" y="6"/>
                  </a:cubicBezTo>
                  <a:lnTo>
                    <a:pt x="13"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Rectangle 66">
              <a:extLst>
                <a:ext uri="{FF2B5EF4-FFF2-40B4-BE49-F238E27FC236}">
                  <a16:creationId xmlns:a16="http://schemas.microsoft.com/office/drawing/2014/main" id="{6F97C81F-1411-48CC-978E-9502955CD94F}"/>
                </a:ext>
              </a:extLst>
            </p:cNvPr>
            <p:cNvSpPr>
              <a:spLocks noChangeArrowheads="1"/>
            </p:cNvSpPr>
            <p:nvPr/>
          </p:nvSpPr>
          <p:spPr bwMode="auto">
            <a:xfrm>
              <a:off x="-2186135" y="304280"/>
              <a:ext cx="200025" cy="200025"/>
            </a:xfrm>
            <a:prstGeom prst="rect">
              <a:avLst/>
            </a:prstGeom>
            <a:solidFill>
              <a:srgbClr val="00A76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67">
              <a:extLst>
                <a:ext uri="{FF2B5EF4-FFF2-40B4-BE49-F238E27FC236}">
                  <a16:creationId xmlns:a16="http://schemas.microsoft.com/office/drawing/2014/main" id="{0E3EC312-5148-4B8A-A3E9-091A948E8F66}"/>
                </a:ext>
              </a:extLst>
            </p:cNvPr>
            <p:cNvSpPr>
              <a:spLocks/>
            </p:cNvSpPr>
            <p:nvPr/>
          </p:nvSpPr>
          <p:spPr bwMode="auto">
            <a:xfrm>
              <a:off x="-2087710" y="326505"/>
              <a:ext cx="79375" cy="65088"/>
            </a:xfrm>
            <a:custGeom>
              <a:avLst/>
              <a:gdLst>
                <a:gd name="T0" fmla="*/ 18 w 25"/>
                <a:gd name="T1" fmla="*/ 9 h 20"/>
                <a:gd name="T2" fmla="*/ 9 w 25"/>
                <a:gd name="T3" fmla="*/ 14 h 20"/>
                <a:gd name="T4" fmla="*/ 14 w 25"/>
                <a:gd name="T5" fmla="*/ 8 h 20"/>
                <a:gd name="T6" fmla="*/ 0 w 25"/>
                <a:gd name="T7" fmla="*/ 10 h 20"/>
                <a:gd name="T8" fmla="*/ 0 w 25"/>
                <a:gd name="T9" fmla="*/ 10 h 20"/>
                <a:gd name="T10" fmla="*/ 0 w 25"/>
                <a:gd name="T11" fmla="*/ 10 h 20"/>
                <a:gd name="T12" fmla="*/ 0 w 25"/>
                <a:gd name="T13" fmla="*/ 10 h 20"/>
                <a:gd name="T14" fmla="*/ 14 w 25"/>
                <a:gd name="T15" fmla="*/ 5 h 20"/>
                <a:gd name="T16" fmla="*/ 5 w 25"/>
                <a:gd name="T17" fmla="*/ 0 h 20"/>
                <a:gd name="T18" fmla="*/ 5 w 25"/>
                <a:gd name="T19" fmla="*/ 0 h 20"/>
                <a:gd name="T20" fmla="*/ 5 w 25"/>
                <a:gd name="T21" fmla="*/ 0 h 20"/>
                <a:gd name="T22" fmla="*/ 5 w 25"/>
                <a:gd name="T23" fmla="*/ 0 h 20"/>
                <a:gd name="T24" fmla="*/ 20 w 25"/>
                <a:gd name="T25" fmla="*/ 4 h 20"/>
                <a:gd name="T26" fmla="*/ 25 w 25"/>
                <a:gd name="T27" fmla="*/ 4 h 20"/>
                <a:gd name="T28" fmla="*/ 25 w 25"/>
                <a:gd name="T29" fmla="*/ 4 h 20"/>
                <a:gd name="T30" fmla="*/ 25 w 25"/>
                <a:gd name="T31" fmla="*/ 4 h 20"/>
                <a:gd name="T32" fmla="*/ 25 w 25"/>
                <a:gd name="T33" fmla="*/ 4 h 20"/>
                <a:gd name="T34" fmla="*/ 22 w 25"/>
                <a:gd name="T35" fmla="*/ 7 h 20"/>
                <a:gd name="T36" fmla="*/ 22 w 25"/>
                <a:gd name="T37" fmla="*/ 7 h 20"/>
                <a:gd name="T38" fmla="*/ 22 w 25"/>
                <a:gd name="T39" fmla="*/ 7 h 20"/>
                <a:gd name="T40" fmla="*/ 22 w 25"/>
                <a:gd name="T41" fmla="*/ 7 h 20"/>
                <a:gd name="T42" fmla="*/ 20 w 25"/>
                <a:gd name="T43" fmla="*/ 20 h 20"/>
                <a:gd name="T44" fmla="*/ 20 w 25"/>
                <a:gd name="T45" fmla="*/ 20 h 20"/>
                <a:gd name="T46" fmla="*/ 20 w 25"/>
                <a:gd name="T47" fmla="*/ 20 h 20"/>
                <a:gd name="T48" fmla="*/ 20 w 25"/>
                <a:gd name="T49" fmla="*/ 20 h 20"/>
                <a:gd name="T50" fmla="*/ 18 w 25"/>
                <a:gd name="T51"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 h="20">
                  <a:moveTo>
                    <a:pt x="18" y="9"/>
                  </a:moveTo>
                  <a:cubicBezTo>
                    <a:pt x="14" y="12"/>
                    <a:pt x="13" y="12"/>
                    <a:pt x="9" y="14"/>
                  </a:cubicBezTo>
                  <a:cubicBezTo>
                    <a:pt x="11" y="12"/>
                    <a:pt x="12" y="10"/>
                    <a:pt x="14" y="8"/>
                  </a:cubicBezTo>
                  <a:cubicBezTo>
                    <a:pt x="10" y="8"/>
                    <a:pt x="4" y="9"/>
                    <a:pt x="0" y="10"/>
                  </a:cubicBezTo>
                  <a:cubicBezTo>
                    <a:pt x="0" y="10"/>
                    <a:pt x="0" y="10"/>
                    <a:pt x="0" y="10"/>
                  </a:cubicBezTo>
                  <a:cubicBezTo>
                    <a:pt x="0" y="10"/>
                    <a:pt x="0" y="10"/>
                    <a:pt x="0" y="10"/>
                  </a:cubicBezTo>
                  <a:cubicBezTo>
                    <a:pt x="0" y="10"/>
                    <a:pt x="0" y="10"/>
                    <a:pt x="0" y="10"/>
                  </a:cubicBezTo>
                  <a:cubicBezTo>
                    <a:pt x="4" y="8"/>
                    <a:pt x="11" y="6"/>
                    <a:pt x="14" y="5"/>
                  </a:cubicBezTo>
                  <a:cubicBezTo>
                    <a:pt x="13" y="4"/>
                    <a:pt x="6" y="1"/>
                    <a:pt x="5" y="0"/>
                  </a:cubicBezTo>
                  <a:cubicBezTo>
                    <a:pt x="5" y="0"/>
                    <a:pt x="5" y="0"/>
                    <a:pt x="5" y="0"/>
                  </a:cubicBezTo>
                  <a:cubicBezTo>
                    <a:pt x="5" y="0"/>
                    <a:pt x="5" y="0"/>
                    <a:pt x="5" y="0"/>
                  </a:cubicBezTo>
                  <a:cubicBezTo>
                    <a:pt x="5" y="0"/>
                    <a:pt x="5" y="0"/>
                    <a:pt x="5" y="0"/>
                  </a:cubicBezTo>
                  <a:cubicBezTo>
                    <a:pt x="10" y="0"/>
                    <a:pt x="17" y="2"/>
                    <a:pt x="20" y="4"/>
                  </a:cubicBezTo>
                  <a:cubicBezTo>
                    <a:pt x="21" y="4"/>
                    <a:pt x="23" y="4"/>
                    <a:pt x="25" y="4"/>
                  </a:cubicBezTo>
                  <a:cubicBezTo>
                    <a:pt x="25" y="4"/>
                    <a:pt x="25" y="4"/>
                    <a:pt x="25" y="4"/>
                  </a:cubicBezTo>
                  <a:cubicBezTo>
                    <a:pt x="25" y="4"/>
                    <a:pt x="25" y="4"/>
                    <a:pt x="25" y="4"/>
                  </a:cubicBezTo>
                  <a:cubicBezTo>
                    <a:pt x="25" y="4"/>
                    <a:pt x="25" y="4"/>
                    <a:pt x="25" y="4"/>
                  </a:cubicBezTo>
                  <a:cubicBezTo>
                    <a:pt x="24" y="5"/>
                    <a:pt x="24" y="5"/>
                    <a:pt x="22" y="7"/>
                  </a:cubicBezTo>
                  <a:cubicBezTo>
                    <a:pt x="22" y="7"/>
                    <a:pt x="22" y="7"/>
                    <a:pt x="22" y="7"/>
                  </a:cubicBezTo>
                  <a:cubicBezTo>
                    <a:pt x="22" y="7"/>
                    <a:pt x="22" y="7"/>
                    <a:pt x="22" y="7"/>
                  </a:cubicBezTo>
                  <a:cubicBezTo>
                    <a:pt x="22" y="7"/>
                    <a:pt x="22" y="7"/>
                    <a:pt x="22" y="7"/>
                  </a:cubicBezTo>
                  <a:cubicBezTo>
                    <a:pt x="23" y="8"/>
                    <a:pt x="21" y="18"/>
                    <a:pt x="20" y="20"/>
                  </a:cubicBezTo>
                  <a:cubicBezTo>
                    <a:pt x="20" y="20"/>
                    <a:pt x="20" y="20"/>
                    <a:pt x="20" y="20"/>
                  </a:cubicBezTo>
                  <a:cubicBezTo>
                    <a:pt x="20" y="20"/>
                    <a:pt x="20" y="20"/>
                    <a:pt x="20" y="20"/>
                  </a:cubicBezTo>
                  <a:cubicBezTo>
                    <a:pt x="20" y="20"/>
                    <a:pt x="20" y="20"/>
                    <a:pt x="20" y="20"/>
                  </a:cubicBezTo>
                  <a:cubicBezTo>
                    <a:pt x="20" y="16"/>
                    <a:pt x="20" y="11"/>
                    <a:pt x="18"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9" name="Freeform 68">
              <a:extLst>
                <a:ext uri="{FF2B5EF4-FFF2-40B4-BE49-F238E27FC236}">
                  <a16:creationId xmlns:a16="http://schemas.microsoft.com/office/drawing/2014/main" id="{F7ACEDD8-BC04-4FD7-947B-8B8824741ADD}"/>
                </a:ext>
              </a:extLst>
            </p:cNvPr>
            <p:cNvSpPr>
              <a:spLocks/>
            </p:cNvSpPr>
            <p:nvPr/>
          </p:nvSpPr>
          <p:spPr bwMode="auto">
            <a:xfrm>
              <a:off x="-2163910" y="420168"/>
              <a:ext cx="44450" cy="53975"/>
            </a:xfrm>
            <a:custGeom>
              <a:avLst/>
              <a:gdLst>
                <a:gd name="T0" fmla="*/ 8 w 14"/>
                <a:gd name="T1" fmla="*/ 11 h 17"/>
                <a:gd name="T2" fmla="*/ 8 w 14"/>
                <a:gd name="T3" fmla="*/ 11 h 17"/>
                <a:gd name="T4" fmla="*/ 8 w 14"/>
                <a:gd name="T5" fmla="*/ 11 h 17"/>
                <a:gd name="T6" fmla="*/ 8 w 14"/>
                <a:gd name="T7" fmla="*/ 11 h 17"/>
                <a:gd name="T8" fmla="*/ 8 w 14"/>
                <a:gd name="T9" fmla="*/ 11 h 17"/>
                <a:gd name="T10" fmla="*/ 8 w 14"/>
                <a:gd name="T11" fmla="*/ 11 h 17"/>
                <a:gd name="T12" fmla="*/ 10 w 14"/>
                <a:gd name="T13" fmla="*/ 7 h 17"/>
                <a:gd name="T14" fmla="*/ 10 w 14"/>
                <a:gd name="T15" fmla="*/ 7 h 17"/>
                <a:gd name="T16" fmla="*/ 10 w 14"/>
                <a:gd name="T17" fmla="*/ 7 h 17"/>
                <a:gd name="T18" fmla="*/ 10 w 14"/>
                <a:gd name="T19" fmla="*/ 7 h 17"/>
                <a:gd name="T20" fmla="*/ 10 w 14"/>
                <a:gd name="T21" fmla="*/ 7 h 17"/>
                <a:gd name="T22" fmla="*/ 10 w 14"/>
                <a:gd name="T23" fmla="*/ 7 h 17"/>
                <a:gd name="T24" fmla="*/ 10 w 14"/>
                <a:gd name="T25" fmla="*/ 7 h 17"/>
                <a:gd name="T26" fmla="*/ 6 w 14"/>
                <a:gd name="T27" fmla="*/ 7 h 17"/>
                <a:gd name="T28" fmla="*/ 6 w 14"/>
                <a:gd name="T29" fmla="*/ 7 h 17"/>
                <a:gd name="T30" fmla="*/ 6 w 14"/>
                <a:gd name="T31" fmla="*/ 7 h 17"/>
                <a:gd name="T32" fmla="*/ 6 w 14"/>
                <a:gd name="T33" fmla="*/ 7 h 17"/>
                <a:gd name="T34" fmla="*/ 6 w 14"/>
                <a:gd name="T35" fmla="*/ 7 h 17"/>
                <a:gd name="T36" fmla="*/ 6 w 14"/>
                <a:gd name="T37" fmla="*/ 7 h 17"/>
                <a:gd name="T38" fmla="*/ 3 w 14"/>
                <a:gd name="T39" fmla="*/ 0 h 17"/>
                <a:gd name="T40" fmla="*/ 3 w 14"/>
                <a:gd name="T41" fmla="*/ 0 h 17"/>
                <a:gd name="T42" fmla="*/ 3 w 14"/>
                <a:gd name="T43" fmla="*/ 0 h 17"/>
                <a:gd name="T44" fmla="*/ 3 w 14"/>
                <a:gd name="T45" fmla="*/ 8 h 17"/>
                <a:gd name="T46" fmla="*/ 3 w 14"/>
                <a:gd name="T47" fmla="*/ 8 h 17"/>
                <a:gd name="T48" fmla="*/ 3 w 14"/>
                <a:gd name="T49" fmla="*/ 8 h 17"/>
                <a:gd name="T50" fmla="*/ 3 w 14"/>
                <a:gd name="T51" fmla="*/ 8 h 17"/>
                <a:gd name="T52" fmla="*/ 3 w 14"/>
                <a:gd name="T53" fmla="*/ 8 h 17"/>
                <a:gd name="T54" fmla="*/ 3 w 14"/>
                <a:gd name="T55" fmla="*/ 8 h 17"/>
                <a:gd name="T56" fmla="*/ 3 w 14"/>
                <a:gd name="T57" fmla="*/ 8 h 17"/>
                <a:gd name="T58" fmla="*/ 0 w 14"/>
                <a:gd name="T59" fmla="*/ 9 h 17"/>
                <a:gd name="T60" fmla="*/ 0 w 14"/>
                <a:gd name="T61" fmla="*/ 9 h 17"/>
                <a:gd name="T62" fmla="*/ 0 w 14"/>
                <a:gd name="T63" fmla="*/ 9 h 17"/>
                <a:gd name="T64" fmla="*/ 0 w 14"/>
                <a:gd name="T65" fmla="*/ 9 h 17"/>
                <a:gd name="T66" fmla="*/ 0 w 14"/>
                <a:gd name="T67" fmla="*/ 9 h 17"/>
                <a:gd name="T68" fmla="*/ 0 w 14"/>
                <a:gd name="T69" fmla="*/ 9 h 17"/>
                <a:gd name="T70" fmla="*/ 4 w 14"/>
                <a:gd name="T71" fmla="*/ 12 h 17"/>
                <a:gd name="T72" fmla="*/ 4 w 14"/>
                <a:gd name="T73" fmla="*/ 12 h 17"/>
                <a:gd name="T74" fmla="*/ 4 w 14"/>
                <a:gd name="T75" fmla="*/ 12 h 17"/>
                <a:gd name="T76" fmla="*/ 4 w 14"/>
                <a:gd name="T77" fmla="*/ 12 h 17"/>
                <a:gd name="T78" fmla="*/ 4 w 14"/>
                <a:gd name="T79" fmla="*/ 12 h 17"/>
                <a:gd name="T80" fmla="*/ 4 w 14"/>
                <a:gd name="T81" fmla="*/ 12 h 17"/>
                <a:gd name="T82" fmla="*/ 8 w 14"/>
                <a:gd name="T83" fmla="*/ 17 h 17"/>
                <a:gd name="T84" fmla="*/ 8 w 14"/>
                <a:gd name="T85" fmla="*/ 17 h 17"/>
                <a:gd name="T86" fmla="*/ 8 w 14"/>
                <a:gd name="T87" fmla="*/ 17 h 17"/>
                <a:gd name="T88" fmla="*/ 8 w 14"/>
                <a:gd name="T89" fmla="*/ 17 h 17"/>
                <a:gd name="T90" fmla="*/ 8 w 14"/>
                <a:gd name="T91" fmla="*/ 17 h 17"/>
                <a:gd name="T92" fmla="*/ 8 w 14"/>
                <a:gd name="T93" fmla="*/ 17 h 17"/>
                <a:gd name="T94" fmla="*/ 8 w 14"/>
                <a:gd name="T95" fmla="*/ 17 h 17"/>
                <a:gd name="T96" fmla="*/ 8 w 14"/>
                <a:gd name="T97" fmla="*/ 13 h 17"/>
                <a:gd name="T98" fmla="*/ 8 w 14"/>
                <a:gd name="T99" fmla="*/ 13 h 17"/>
                <a:gd name="T100" fmla="*/ 8 w 14"/>
                <a:gd name="T101" fmla="*/ 13 h 17"/>
                <a:gd name="T102" fmla="*/ 8 w 14"/>
                <a:gd name="T103" fmla="*/ 13 h 17"/>
                <a:gd name="T104" fmla="*/ 8 w 14"/>
                <a:gd name="T105" fmla="*/ 13 h 17"/>
                <a:gd name="T106" fmla="*/ 8 w 14"/>
                <a:gd name="T107" fmla="*/ 1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 h="17">
                  <a:moveTo>
                    <a:pt x="14" y="14"/>
                  </a:moveTo>
                  <a:cubicBezTo>
                    <a:pt x="12" y="13"/>
                    <a:pt x="10" y="12"/>
                    <a:pt x="8" y="11"/>
                  </a:cubicBezTo>
                  <a:cubicBezTo>
                    <a:pt x="8" y="11"/>
                    <a:pt x="8" y="11"/>
                    <a:pt x="8" y="11"/>
                  </a:cubicBezTo>
                  <a:cubicBezTo>
                    <a:pt x="8" y="11"/>
                    <a:pt x="8" y="11"/>
                    <a:pt x="8" y="11"/>
                  </a:cubicBezTo>
                  <a:cubicBezTo>
                    <a:pt x="8" y="11"/>
                    <a:pt x="8" y="11"/>
                    <a:pt x="8" y="11"/>
                  </a:cubicBezTo>
                  <a:cubicBezTo>
                    <a:pt x="8" y="11"/>
                    <a:pt x="8" y="11"/>
                    <a:pt x="8" y="11"/>
                  </a:cubicBezTo>
                  <a:cubicBezTo>
                    <a:pt x="8" y="11"/>
                    <a:pt x="8" y="11"/>
                    <a:pt x="8" y="11"/>
                  </a:cubicBezTo>
                  <a:cubicBezTo>
                    <a:pt x="8" y="11"/>
                    <a:pt x="8" y="11"/>
                    <a:pt x="8" y="11"/>
                  </a:cubicBezTo>
                  <a:cubicBezTo>
                    <a:pt x="8" y="11"/>
                    <a:pt x="8" y="11"/>
                    <a:pt x="8" y="11"/>
                  </a:cubicBezTo>
                  <a:cubicBezTo>
                    <a:pt x="8" y="11"/>
                    <a:pt x="8" y="11"/>
                    <a:pt x="8" y="11"/>
                  </a:cubicBezTo>
                  <a:cubicBezTo>
                    <a:pt x="8" y="11"/>
                    <a:pt x="8" y="11"/>
                    <a:pt x="8" y="11"/>
                  </a:cubicBezTo>
                  <a:cubicBezTo>
                    <a:pt x="8" y="11"/>
                    <a:pt x="8" y="11"/>
                    <a:pt x="8" y="11"/>
                  </a:cubicBezTo>
                  <a:cubicBezTo>
                    <a:pt x="8" y="11"/>
                    <a:pt x="8" y="11"/>
                    <a:pt x="8" y="11"/>
                  </a:cubicBezTo>
                  <a:cubicBezTo>
                    <a:pt x="8" y="11"/>
                    <a:pt x="8" y="11"/>
                    <a:pt x="8" y="11"/>
                  </a:cubicBezTo>
                  <a:cubicBezTo>
                    <a:pt x="8" y="11"/>
                    <a:pt x="8" y="11"/>
                    <a:pt x="8" y="11"/>
                  </a:cubicBezTo>
                  <a:cubicBezTo>
                    <a:pt x="8" y="11"/>
                    <a:pt x="8" y="11"/>
                    <a:pt x="8" y="11"/>
                  </a:cubicBezTo>
                  <a:cubicBezTo>
                    <a:pt x="8" y="11"/>
                    <a:pt x="8" y="11"/>
                    <a:pt x="8" y="11"/>
                  </a:cubicBezTo>
                  <a:cubicBezTo>
                    <a:pt x="8" y="11"/>
                    <a:pt x="8" y="11"/>
                    <a:pt x="8" y="11"/>
                  </a:cubicBezTo>
                  <a:cubicBezTo>
                    <a:pt x="8" y="11"/>
                    <a:pt x="8" y="11"/>
                    <a:pt x="8" y="11"/>
                  </a:cubicBezTo>
                  <a:cubicBezTo>
                    <a:pt x="8" y="11"/>
                    <a:pt x="8" y="11"/>
                    <a:pt x="8" y="11"/>
                  </a:cubicBezTo>
                  <a:cubicBezTo>
                    <a:pt x="8" y="11"/>
                    <a:pt x="8" y="11"/>
                    <a:pt x="8" y="11"/>
                  </a:cubicBezTo>
                  <a:cubicBezTo>
                    <a:pt x="8" y="11"/>
                    <a:pt x="8" y="11"/>
                    <a:pt x="8" y="11"/>
                  </a:cubicBezTo>
                  <a:cubicBezTo>
                    <a:pt x="8" y="11"/>
                    <a:pt x="8" y="11"/>
                    <a:pt x="8" y="11"/>
                  </a:cubicBezTo>
                  <a:cubicBezTo>
                    <a:pt x="8" y="11"/>
                    <a:pt x="8" y="11"/>
                    <a:pt x="8" y="11"/>
                  </a:cubicBezTo>
                  <a:cubicBezTo>
                    <a:pt x="8" y="11"/>
                    <a:pt x="8" y="11"/>
                    <a:pt x="8" y="11"/>
                  </a:cubicBezTo>
                  <a:cubicBezTo>
                    <a:pt x="8" y="11"/>
                    <a:pt x="8" y="11"/>
                    <a:pt x="8" y="11"/>
                  </a:cubicBezTo>
                  <a:cubicBezTo>
                    <a:pt x="8" y="11"/>
                    <a:pt x="8" y="11"/>
                    <a:pt x="8" y="11"/>
                  </a:cubicBezTo>
                  <a:cubicBezTo>
                    <a:pt x="8" y="11"/>
                    <a:pt x="8" y="11"/>
                    <a:pt x="8" y="11"/>
                  </a:cubicBezTo>
                  <a:cubicBezTo>
                    <a:pt x="8" y="11"/>
                    <a:pt x="8" y="11"/>
                    <a:pt x="8" y="11"/>
                  </a:cubicBezTo>
                  <a:cubicBezTo>
                    <a:pt x="8" y="11"/>
                    <a:pt x="8" y="11"/>
                    <a:pt x="8" y="11"/>
                  </a:cubicBezTo>
                  <a:cubicBezTo>
                    <a:pt x="8" y="11"/>
                    <a:pt x="8" y="11"/>
                    <a:pt x="8" y="11"/>
                  </a:cubicBezTo>
                  <a:cubicBezTo>
                    <a:pt x="8" y="11"/>
                    <a:pt x="8" y="11"/>
                    <a:pt x="8" y="11"/>
                  </a:cubicBezTo>
                  <a:cubicBezTo>
                    <a:pt x="8" y="11"/>
                    <a:pt x="8" y="11"/>
                    <a:pt x="8" y="11"/>
                  </a:cubicBezTo>
                  <a:cubicBezTo>
                    <a:pt x="9" y="9"/>
                    <a:pt x="9" y="8"/>
                    <a:pt x="10" y="7"/>
                  </a:cubicBezTo>
                  <a:cubicBezTo>
                    <a:pt x="10" y="7"/>
                    <a:pt x="10" y="7"/>
                    <a:pt x="10" y="7"/>
                  </a:cubicBezTo>
                  <a:cubicBezTo>
                    <a:pt x="10" y="7"/>
                    <a:pt x="10" y="7"/>
                    <a:pt x="10" y="7"/>
                  </a:cubicBezTo>
                  <a:cubicBezTo>
                    <a:pt x="10" y="7"/>
                    <a:pt x="10" y="7"/>
                    <a:pt x="10" y="7"/>
                  </a:cubicBezTo>
                  <a:cubicBezTo>
                    <a:pt x="10" y="7"/>
                    <a:pt x="10" y="7"/>
                    <a:pt x="10" y="7"/>
                  </a:cubicBezTo>
                  <a:cubicBezTo>
                    <a:pt x="10" y="7"/>
                    <a:pt x="10" y="7"/>
                    <a:pt x="10" y="7"/>
                  </a:cubicBezTo>
                  <a:cubicBezTo>
                    <a:pt x="10" y="7"/>
                    <a:pt x="10" y="7"/>
                    <a:pt x="10" y="7"/>
                  </a:cubicBezTo>
                  <a:cubicBezTo>
                    <a:pt x="10" y="7"/>
                    <a:pt x="10" y="7"/>
                    <a:pt x="10" y="7"/>
                  </a:cubicBezTo>
                  <a:cubicBezTo>
                    <a:pt x="10" y="7"/>
                    <a:pt x="10" y="7"/>
                    <a:pt x="10" y="7"/>
                  </a:cubicBezTo>
                  <a:cubicBezTo>
                    <a:pt x="10" y="7"/>
                    <a:pt x="10" y="7"/>
                    <a:pt x="10" y="7"/>
                  </a:cubicBezTo>
                  <a:cubicBezTo>
                    <a:pt x="10" y="7"/>
                    <a:pt x="10" y="7"/>
                    <a:pt x="10" y="7"/>
                  </a:cubicBezTo>
                  <a:cubicBezTo>
                    <a:pt x="10" y="7"/>
                    <a:pt x="10" y="7"/>
                    <a:pt x="10" y="7"/>
                  </a:cubicBezTo>
                  <a:cubicBezTo>
                    <a:pt x="10" y="7"/>
                    <a:pt x="10" y="7"/>
                    <a:pt x="10" y="7"/>
                  </a:cubicBezTo>
                  <a:cubicBezTo>
                    <a:pt x="10" y="7"/>
                    <a:pt x="10" y="7"/>
                    <a:pt x="10" y="7"/>
                  </a:cubicBezTo>
                  <a:cubicBezTo>
                    <a:pt x="10" y="7"/>
                    <a:pt x="10" y="7"/>
                    <a:pt x="10" y="7"/>
                  </a:cubicBezTo>
                  <a:cubicBezTo>
                    <a:pt x="10" y="7"/>
                    <a:pt x="10" y="7"/>
                    <a:pt x="10" y="7"/>
                  </a:cubicBezTo>
                  <a:cubicBezTo>
                    <a:pt x="10" y="7"/>
                    <a:pt x="10" y="7"/>
                    <a:pt x="10" y="7"/>
                  </a:cubicBezTo>
                  <a:cubicBezTo>
                    <a:pt x="10" y="7"/>
                    <a:pt x="10" y="7"/>
                    <a:pt x="10" y="7"/>
                  </a:cubicBezTo>
                  <a:cubicBezTo>
                    <a:pt x="10" y="7"/>
                    <a:pt x="10" y="7"/>
                    <a:pt x="10" y="7"/>
                  </a:cubicBezTo>
                  <a:cubicBezTo>
                    <a:pt x="10" y="7"/>
                    <a:pt x="10" y="7"/>
                    <a:pt x="10" y="7"/>
                  </a:cubicBezTo>
                  <a:cubicBezTo>
                    <a:pt x="10" y="7"/>
                    <a:pt x="10" y="7"/>
                    <a:pt x="10" y="7"/>
                  </a:cubicBezTo>
                  <a:cubicBezTo>
                    <a:pt x="10" y="7"/>
                    <a:pt x="10" y="7"/>
                    <a:pt x="10" y="7"/>
                  </a:cubicBezTo>
                  <a:cubicBezTo>
                    <a:pt x="10" y="7"/>
                    <a:pt x="10" y="7"/>
                    <a:pt x="10" y="7"/>
                  </a:cubicBezTo>
                  <a:cubicBezTo>
                    <a:pt x="10" y="7"/>
                    <a:pt x="10" y="7"/>
                    <a:pt x="10" y="7"/>
                  </a:cubicBezTo>
                  <a:cubicBezTo>
                    <a:pt x="10" y="7"/>
                    <a:pt x="10" y="7"/>
                    <a:pt x="10" y="7"/>
                  </a:cubicBezTo>
                  <a:cubicBezTo>
                    <a:pt x="10" y="7"/>
                    <a:pt x="10" y="7"/>
                    <a:pt x="10" y="7"/>
                  </a:cubicBezTo>
                  <a:cubicBezTo>
                    <a:pt x="10" y="7"/>
                    <a:pt x="10" y="7"/>
                    <a:pt x="10" y="7"/>
                  </a:cubicBezTo>
                  <a:cubicBezTo>
                    <a:pt x="10" y="7"/>
                    <a:pt x="10" y="7"/>
                    <a:pt x="10" y="7"/>
                  </a:cubicBezTo>
                  <a:cubicBezTo>
                    <a:pt x="10" y="7"/>
                    <a:pt x="10" y="7"/>
                    <a:pt x="10" y="7"/>
                  </a:cubicBezTo>
                  <a:cubicBezTo>
                    <a:pt x="10" y="7"/>
                    <a:pt x="10" y="7"/>
                    <a:pt x="10" y="7"/>
                  </a:cubicBezTo>
                  <a:cubicBezTo>
                    <a:pt x="10" y="7"/>
                    <a:pt x="10" y="7"/>
                    <a:pt x="10" y="7"/>
                  </a:cubicBezTo>
                  <a:cubicBezTo>
                    <a:pt x="10" y="7"/>
                    <a:pt x="10" y="7"/>
                    <a:pt x="10" y="7"/>
                  </a:cubicBezTo>
                  <a:cubicBezTo>
                    <a:pt x="9" y="7"/>
                    <a:pt x="7"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4" y="5"/>
                    <a:pt x="4" y="3"/>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3"/>
                    <a:pt x="3" y="5"/>
                    <a:pt x="3" y="8"/>
                  </a:cubicBezTo>
                  <a:cubicBezTo>
                    <a:pt x="3" y="8"/>
                    <a:pt x="3" y="8"/>
                    <a:pt x="3" y="8"/>
                  </a:cubicBezTo>
                  <a:cubicBezTo>
                    <a:pt x="3" y="8"/>
                    <a:pt x="3" y="8"/>
                    <a:pt x="3" y="8"/>
                  </a:cubicBezTo>
                  <a:cubicBezTo>
                    <a:pt x="3" y="8"/>
                    <a:pt x="3" y="8"/>
                    <a:pt x="3" y="8"/>
                  </a:cubicBezTo>
                  <a:cubicBezTo>
                    <a:pt x="3" y="8"/>
                    <a:pt x="3" y="8"/>
                    <a:pt x="3" y="8"/>
                  </a:cubicBezTo>
                  <a:cubicBezTo>
                    <a:pt x="3" y="8"/>
                    <a:pt x="3" y="8"/>
                    <a:pt x="3" y="8"/>
                  </a:cubicBezTo>
                  <a:cubicBezTo>
                    <a:pt x="3" y="8"/>
                    <a:pt x="3" y="8"/>
                    <a:pt x="3" y="8"/>
                  </a:cubicBezTo>
                  <a:cubicBezTo>
                    <a:pt x="3" y="8"/>
                    <a:pt x="3" y="8"/>
                    <a:pt x="3" y="8"/>
                  </a:cubicBezTo>
                  <a:cubicBezTo>
                    <a:pt x="3" y="8"/>
                    <a:pt x="3" y="8"/>
                    <a:pt x="3" y="8"/>
                  </a:cubicBezTo>
                  <a:cubicBezTo>
                    <a:pt x="3" y="8"/>
                    <a:pt x="3" y="8"/>
                    <a:pt x="3" y="8"/>
                  </a:cubicBezTo>
                  <a:cubicBezTo>
                    <a:pt x="3" y="8"/>
                    <a:pt x="3" y="8"/>
                    <a:pt x="3" y="8"/>
                  </a:cubicBezTo>
                  <a:cubicBezTo>
                    <a:pt x="3" y="8"/>
                    <a:pt x="3" y="8"/>
                    <a:pt x="3" y="8"/>
                  </a:cubicBezTo>
                  <a:cubicBezTo>
                    <a:pt x="3" y="8"/>
                    <a:pt x="3" y="8"/>
                    <a:pt x="3" y="8"/>
                  </a:cubicBezTo>
                  <a:cubicBezTo>
                    <a:pt x="3" y="8"/>
                    <a:pt x="3" y="8"/>
                    <a:pt x="3" y="8"/>
                  </a:cubicBezTo>
                  <a:cubicBezTo>
                    <a:pt x="3" y="8"/>
                    <a:pt x="3" y="8"/>
                    <a:pt x="3" y="8"/>
                  </a:cubicBezTo>
                  <a:cubicBezTo>
                    <a:pt x="3" y="8"/>
                    <a:pt x="3" y="8"/>
                    <a:pt x="3" y="8"/>
                  </a:cubicBezTo>
                  <a:cubicBezTo>
                    <a:pt x="3" y="8"/>
                    <a:pt x="3" y="8"/>
                    <a:pt x="3" y="8"/>
                  </a:cubicBezTo>
                  <a:cubicBezTo>
                    <a:pt x="3" y="8"/>
                    <a:pt x="3" y="8"/>
                    <a:pt x="3" y="8"/>
                  </a:cubicBezTo>
                  <a:cubicBezTo>
                    <a:pt x="3" y="8"/>
                    <a:pt x="3" y="8"/>
                    <a:pt x="3" y="8"/>
                  </a:cubicBezTo>
                  <a:cubicBezTo>
                    <a:pt x="3" y="8"/>
                    <a:pt x="3" y="8"/>
                    <a:pt x="3" y="8"/>
                  </a:cubicBezTo>
                  <a:cubicBezTo>
                    <a:pt x="3" y="8"/>
                    <a:pt x="3" y="8"/>
                    <a:pt x="3" y="8"/>
                  </a:cubicBezTo>
                  <a:cubicBezTo>
                    <a:pt x="3" y="8"/>
                    <a:pt x="3" y="8"/>
                    <a:pt x="3" y="8"/>
                  </a:cubicBezTo>
                  <a:cubicBezTo>
                    <a:pt x="3" y="8"/>
                    <a:pt x="3" y="8"/>
                    <a:pt x="3" y="8"/>
                  </a:cubicBezTo>
                  <a:cubicBezTo>
                    <a:pt x="3" y="8"/>
                    <a:pt x="3" y="8"/>
                    <a:pt x="3" y="8"/>
                  </a:cubicBezTo>
                  <a:cubicBezTo>
                    <a:pt x="3" y="8"/>
                    <a:pt x="3" y="8"/>
                    <a:pt x="3" y="8"/>
                  </a:cubicBezTo>
                  <a:cubicBezTo>
                    <a:pt x="3" y="8"/>
                    <a:pt x="3" y="8"/>
                    <a:pt x="3" y="8"/>
                  </a:cubicBezTo>
                  <a:cubicBezTo>
                    <a:pt x="3" y="8"/>
                    <a:pt x="3" y="8"/>
                    <a:pt x="3" y="8"/>
                  </a:cubicBezTo>
                  <a:cubicBezTo>
                    <a:pt x="3" y="8"/>
                    <a:pt x="3" y="8"/>
                    <a:pt x="3" y="8"/>
                  </a:cubicBezTo>
                  <a:cubicBezTo>
                    <a:pt x="3" y="8"/>
                    <a:pt x="3" y="8"/>
                    <a:pt x="3" y="8"/>
                  </a:cubicBezTo>
                  <a:cubicBezTo>
                    <a:pt x="3" y="8"/>
                    <a:pt x="3" y="8"/>
                    <a:pt x="3" y="8"/>
                  </a:cubicBezTo>
                  <a:cubicBezTo>
                    <a:pt x="3" y="8"/>
                    <a:pt x="3" y="8"/>
                    <a:pt x="3" y="8"/>
                  </a:cubicBezTo>
                  <a:cubicBezTo>
                    <a:pt x="3" y="8"/>
                    <a:pt x="3" y="8"/>
                    <a:pt x="3" y="8"/>
                  </a:cubicBezTo>
                  <a:cubicBezTo>
                    <a:pt x="2" y="8"/>
                    <a:pt x="1"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1" y="10"/>
                    <a:pt x="3" y="11"/>
                    <a:pt x="4" y="12"/>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5" y="14"/>
                    <a:pt x="6" y="15"/>
                    <a:pt x="8" y="17"/>
                  </a:cubicBezTo>
                  <a:cubicBezTo>
                    <a:pt x="8" y="17"/>
                    <a:pt x="8" y="17"/>
                    <a:pt x="8" y="17"/>
                  </a:cubicBezTo>
                  <a:cubicBezTo>
                    <a:pt x="8" y="17"/>
                    <a:pt x="8" y="17"/>
                    <a:pt x="8" y="17"/>
                  </a:cubicBezTo>
                  <a:cubicBezTo>
                    <a:pt x="8" y="17"/>
                    <a:pt x="8" y="17"/>
                    <a:pt x="8" y="17"/>
                  </a:cubicBezTo>
                  <a:cubicBezTo>
                    <a:pt x="8" y="17"/>
                    <a:pt x="8" y="17"/>
                    <a:pt x="8" y="17"/>
                  </a:cubicBezTo>
                  <a:cubicBezTo>
                    <a:pt x="8" y="17"/>
                    <a:pt x="8" y="17"/>
                    <a:pt x="8" y="17"/>
                  </a:cubicBezTo>
                  <a:cubicBezTo>
                    <a:pt x="8" y="17"/>
                    <a:pt x="8" y="17"/>
                    <a:pt x="8" y="17"/>
                  </a:cubicBezTo>
                  <a:cubicBezTo>
                    <a:pt x="8" y="17"/>
                    <a:pt x="8" y="17"/>
                    <a:pt x="8" y="17"/>
                  </a:cubicBezTo>
                  <a:cubicBezTo>
                    <a:pt x="8" y="17"/>
                    <a:pt x="8" y="17"/>
                    <a:pt x="8" y="17"/>
                  </a:cubicBezTo>
                  <a:cubicBezTo>
                    <a:pt x="8" y="17"/>
                    <a:pt x="8" y="17"/>
                    <a:pt x="8" y="17"/>
                  </a:cubicBezTo>
                  <a:cubicBezTo>
                    <a:pt x="8" y="17"/>
                    <a:pt x="8" y="17"/>
                    <a:pt x="8" y="17"/>
                  </a:cubicBezTo>
                  <a:cubicBezTo>
                    <a:pt x="8" y="17"/>
                    <a:pt x="8" y="17"/>
                    <a:pt x="8" y="17"/>
                  </a:cubicBezTo>
                  <a:cubicBezTo>
                    <a:pt x="8" y="17"/>
                    <a:pt x="8" y="17"/>
                    <a:pt x="8" y="17"/>
                  </a:cubicBezTo>
                  <a:cubicBezTo>
                    <a:pt x="8" y="17"/>
                    <a:pt x="8" y="17"/>
                    <a:pt x="8" y="17"/>
                  </a:cubicBezTo>
                  <a:cubicBezTo>
                    <a:pt x="8" y="17"/>
                    <a:pt x="8" y="17"/>
                    <a:pt x="8" y="17"/>
                  </a:cubicBezTo>
                  <a:cubicBezTo>
                    <a:pt x="8" y="17"/>
                    <a:pt x="8" y="17"/>
                    <a:pt x="8" y="17"/>
                  </a:cubicBezTo>
                  <a:cubicBezTo>
                    <a:pt x="8" y="17"/>
                    <a:pt x="8" y="17"/>
                    <a:pt x="8" y="17"/>
                  </a:cubicBezTo>
                  <a:cubicBezTo>
                    <a:pt x="8" y="17"/>
                    <a:pt x="8" y="17"/>
                    <a:pt x="8" y="17"/>
                  </a:cubicBezTo>
                  <a:cubicBezTo>
                    <a:pt x="8" y="17"/>
                    <a:pt x="8" y="17"/>
                    <a:pt x="8" y="17"/>
                  </a:cubicBezTo>
                  <a:cubicBezTo>
                    <a:pt x="8" y="17"/>
                    <a:pt x="8" y="17"/>
                    <a:pt x="8" y="17"/>
                  </a:cubicBezTo>
                  <a:cubicBezTo>
                    <a:pt x="8" y="17"/>
                    <a:pt x="8" y="17"/>
                    <a:pt x="8" y="17"/>
                  </a:cubicBezTo>
                  <a:cubicBezTo>
                    <a:pt x="8" y="17"/>
                    <a:pt x="8" y="17"/>
                    <a:pt x="8" y="17"/>
                  </a:cubicBezTo>
                  <a:cubicBezTo>
                    <a:pt x="8" y="17"/>
                    <a:pt x="8" y="17"/>
                    <a:pt x="8" y="17"/>
                  </a:cubicBezTo>
                  <a:cubicBezTo>
                    <a:pt x="8" y="17"/>
                    <a:pt x="8" y="17"/>
                    <a:pt x="8" y="17"/>
                  </a:cubicBezTo>
                  <a:cubicBezTo>
                    <a:pt x="8" y="17"/>
                    <a:pt x="8" y="17"/>
                    <a:pt x="8" y="17"/>
                  </a:cubicBezTo>
                  <a:cubicBezTo>
                    <a:pt x="8" y="17"/>
                    <a:pt x="8" y="17"/>
                    <a:pt x="8" y="17"/>
                  </a:cubicBezTo>
                  <a:cubicBezTo>
                    <a:pt x="8" y="17"/>
                    <a:pt x="8" y="17"/>
                    <a:pt x="8" y="17"/>
                  </a:cubicBezTo>
                  <a:cubicBezTo>
                    <a:pt x="8" y="17"/>
                    <a:pt x="8" y="17"/>
                    <a:pt x="8" y="17"/>
                  </a:cubicBezTo>
                  <a:cubicBezTo>
                    <a:pt x="8" y="17"/>
                    <a:pt x="8" y="17"/>
                    <a:pt x="8" y="17"/>
                  </a:cubicBezTo>
                  <a:cubicBezTo>
                    <a:pt x="8" y="17"/>
                    <a:pt x="8" y="17"/>
                    <a:pt x="8" y="17"/>
                  </a:cubicBezTo>
                  <a:cubicBezTo>
                    <a:pt x="8" y="17"/>
                    <a:pt x="8" y="17"/>
                    <a:pt x="8" y="17"/>
                  </a:cubicBezTo>
                  <a:cubicBezTo>
                    <a:pt x="8" y="17"/>
                    <a:pt x="8" y="17"/>
                    <a:pt x="8" y="17"/>
                  </a:cubicBezTo>
                  <a:cubicBezTo>
                    <a:pt x="8" y="16"/>
                    <a:pt x="8" y="14"/>
                    <a:pt x="8" y="13"/>
                  </a:cubicBezTo>
                  <a:cubicBezTo>
                    <a:pt x="8" y="13"/>
                    <a:pt x="8" y="13"/>
                    <a:pt x="8" y="13"/>
                  </a:cubicBezTo>
                  <a:cubicBezTo>
                    <a:pt x="8" y="13"/>
                    <a:pt x="8" y="13"/>
                    <a:pt x="8" y="13"/>
                  </a:cubicBezTo>
                  <a:cubicBezTo>
                    <a:pt x="8" y="13"/>
                    <a:pt x="8" y="13"/>
                    <a:pt x="8" y="13"/>
                  </a:cubicBezTo>
                  <a:cubicBezTo>
                    <a:pt x="8" y="13"/>
                    <a:pt x="8" y="13"/>
                    <a:pt x="8" y="13"/>
                  </a:cubicBezTo>
                  <a:cubicBezTo>
                    <a:pt x="8" y="13"/>
                    <a:pt x="8" y="13"/>
                    <a:pt x="8" y="13"/>
                  </a:cubicBezTo>
                  <a:cubicBezTo>
                    <a:pt x="8" y="13"/>
                    <a:pt x="8" y="13"/>
                    <a:pt x="8" y="13"/>
                  </a:cubicBezTo>
                  <a:cubicBezTo>
                    <a:pt x="8" y="13"/>
                    <a:pt x="8" y="13"/>
                    <a:pt x="8" y="13"/>
                  </a:cubicBezTo>
                  <a:cubicBezTo>
                    <a:pt x="8" y="13"/>
                    <a:pt x="8" y="13"/>
                    <a:pt x="8" y="13"/>
                  </a:cubicBezTo>
                  <a:cubicBezTo>
                    <a:pt x="8" y="13"/>
                    <a:pt x="8" y="13"/>
                    <a:pt x="8" y="13"/>
                  </a:cubicBezTo>
                  <a:cubicBezTo>
                    <a:pt x="8" y="13"/>
                    <a:pt x="8" y="13"/>
                    <a:pt x="8" y="13"/>
                  </a:cubicBezTo>
                  <a:cubicBezTo>
                    <a:pt x="8" y="13"/>
                    <a:pt x="8" y="13"/>
                    <a:pt x="8" y="13"/>
                  </a:cubicBezTo>
                  <a:cubicBezTo>
                    <a:pt x="8" y="13"/>
                    <a:pt x="8" y="13"/>
                    <a:pt x="8" y="13"/>
                  </a:cubicBezTo>
                  <a:cubicBezTo>
                    <a:pt x="8" y="13"/>
                    <a:pt x="8" y="13"/>
                    <a:pt x="8" y="13"/>
                  </a:cubicBezTo>
                  <a:cubicBezTo>
                    <a:pt x="8" y="13"/>
                    <a:pt x="8" y="13"/>
                    <a:pt x="8" y="13"/>
                  </a:cubicBezTo>
                  <a:cubicBezTo>
                    <a:pt x="8" y="13"/>
                    <a:pt x="8" y="13"/>
                    <a:pt x="8" y="13"/>
                  </a:cubicBezTo>
                  <a:cubicBezTo>
                    <a:pt x="8" y="13"/>
                    <a:pt x="8" y="13"/>
                    <a:pt x="8" y="13"/>
                  </a:cubicBezTo>
                  <a:cubicBezTo>
                    <a:pt x="8" y="13"/>
                    <a:pt x="8" y="13"/>
                    <a:pt x="8" y="13"/>
                  </a:cubicBezTo>
                  <a:cubicBezTo>
                    <a:pt x="8" y="13"/>
                    <a:pt x="8" y="13"/>
                    <a:pt x="8" y="13"/>
                  </a:cubicBezTo>
                  <a:cubicBezTo>
                    <a:pt x="8" y="13"/>
                    <a:pt x="8" y="13"/>
                    <a:pt x="8" y="13"/>
                  </a:cubicBezTo>
                  <a:cubicBezTo>
                    <a:pt x="8" y="13"/>
                    <a:pt x="8" y="13"/>
                    <a:pt x="8" y="13"/>
                  </a:cubicBezTo>
                  <a:cubicBezTo>
                    <a:pt x="8" y="13"/>
                    <a:pt x="8" y="13"/>
                    <a:pt x="8" y="13"/>
                  </a:cubicBezTo>
                  <a:cubicBezTo>
                    <a:pt x="8" y="13"/>
                    <a:pt x="8" y="13"/>
                    <a:pt x="8" y="13"/>
                  </a:cubicBezTo>
                  <a:cubicBezTo>
                    <a:pt x="8" y="13"/>
                    <a:pt x="8" y="13"/>
                    <a:pt x="8" y="13"/>
                  </a:cubicBezTo>
                  <a:cubicBezTo>
                    <a:pt x="8" y="13"/>
                    <a:pt x="8" y="13"/>
                    <a:pt x="8" y="13"/>
                  </a:cubicBezTo>
                  <a:cubicBezTo>
                    <a:pt x="8" y="13"/>
                    <a:pt x="8" y="13"/>
                    <a:pt x="8" y="13"/>
                  </a:cubicBezTo>
                  <a:cubicBezTo>
                    <a:pt x="8" y="13"/>
                    <a:pt x="8" y="13"/>
                    <a:pt x="8" y="13"/>
                  </a:cubicBezTo>
                  <a:cubicBezTo>
                    <a:pt x="8" y="13"/>
                    <a:pt x="8" y="13"/>
                    <a:pt x="8" y="13"/>
                  </a:cubicBezTo>
                  <a:cubicBezTo>
                    <a:pt x="8" y="13"/>
                    <a:pt x="8" y="13"/>
                    <a:pt x="8" y="13"/>
                  </a:cubicBezTo>
                  <a:cubicBezTo>
                    <a:pt x="8" y="13"/>
                    <a:pt x="8" y="13"/>
                    <a:pt x="8" y="13"/>
                  </a:cubicBezTo>
                  <a:cubicBezTo>
                    <a:pt x="8" y="13"/>
                    <a:pt x="8" y="13"/>
                    <a:pt x="8" y="13"/>
                  </a:cubicBezTo>
                  <a:cubicBezTo>
                    <a:pt x="8" y="13"/>
                    <a:pt x="8" y="13"/>
                    <a:pt x="8" y="13"/>
                  </a:cubicBezTo>
                  <a:cubicBezTo>
                    <a:pt x="10" y="14"/>
                    <a:pt x="12" y="14"/>
                    <a:pt x="14"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8" name="Freeform 69">
              <a:extLst>
                <a:ext uri="{FF2B5EF4-FFF2-40B4-BE49-F238E27FC236}">
                  <a16:creationId xmlns:a16="http://schemas.microsoft.com/office/drawing/2014/main" id="{078BF34C-1319-49DD-A4EB-5FF4669B7D2D}"/>
                </a:ext>
              </a:extLst>
            </p:cNvPr>
            <p:cNvSpPr>
              <a:spLocks/>
            </p:cNvSpPr>
            <p:nvPr/>
          </p:nvSpPr>
          <p:spPr bwMode="auto">
            <a:xfrm>
              <a:off x="-2151210" y="364605"/>
              <a:ext cx="76200" cy="49213"/>
            </a:xfrm>
            <a:custGeom>
              <a:avLst/>
              <a:gdLst>
                <a:gd name="T0" fmla="*/ 16 w 24"/>
                <a:gd name="T1" fmla="*/ 0 h 15"/>
                <a:gd name="T2" fmla="*/ 16 w 24"/>
                <a:gd name="T3" fmla="*/ 0 h 15"/>
                <a:gd name="T4" fmla="*/ 14 w 24"/>
                <a:gd name="T5" fmla="*/ 3 h 15"/>
                <a:gd name="T6" fmla="*/ 14 w 24"/>
                <a:gd name="T7" fmla="*/ 3 h 15"/>
                <a:gd name="T8" fmla="*/ 24 w 24"/>
                <a:gd name="T9" fmla="*/ 7 h 15"/>
                <a:gd name="T10" fmla="*/ 24 w 24"/>
                <a:gd name="T11" fmla="*/ 7 h 15"/>
                <a:gd name="T12" fmla="*/ 24 w 24"/>
                <a:gd name="T13" fmla="*/ 7 h 15"/>
                <a:gd name="T14" fmla="*/ 24 w 24"/>
                <a:gd name="T15" fmla="*/ 7 h 15"/>
                <a:gd name="T16" fmla="*/ 15 w 24"/>
                <a:gd name="T17" fmla="*/ 6 h 15"/>
                <a:gd name="T18" fmla="*/ 15 w 24"/>
                <a:gd name="T19" fmla="*/ 6 h 15"/>
                <a:gd name="T20" fmla="*/ 12 w 24"/>
                <a:gd name="T21" fmla="*/ 7 h 15"/>
                <a:gd name="T22" fmla="*/ 12 w 24"/>
                <a:gd name="T23" fmla="*/ 7 h 15"/>
                <a:gd name="T24" fmla="*/ 12 w 24"/>
                <a:gd name="T25" fmla="*/ 7 h 15"/>
                <a:gd name="T26" fmla="*/ 12 w 24"/>
                <a:gd name="T27" fmla="*/ 7 h 15"/>
                <a:gd name="T28" fmla="*/ 10 w 24"/>
                <a:gd name="T29" fmla="*/ 15 h 15"/>
                <a:gd name="T30" fmla="*/ 10 w 24"/>
                <a:gd name="T31" fmla="*/ 15 h 15"/>
                <a:gd name="T32" fmla="*/ 10 w 24"/>
                <a:gd name="T33" fmla="*/ 15 h 15"/>
                <a:gd name="T34" fmla="*/ 10 w 24"/>
                <a:gd name="T35" fmla="*/ 15 h 15"/>
                <a:gd name="T36" fmla="*/ 8 w 24"/>
                <a:gd name="T37" fmla="*/ 8 h 15"/>
                <a:gd name="T38" fmla="*/ 8 w 24"/>
                <a:gd name="T39" fmla="*/ 8 h 15"/>
                <a:gd name="T40" fmla="*/ 8 w 24"/>
                <a:gd name="T41" fmla="*/ 8 h 15"/>
                <a:gd name="T42" fmla="*/ 8 w 24"/>
                <a:gd name="T43" fmla="*/ 8 h 15"/>
                <a:gd name="T44" fmla="*/ 0 w 24"/>
                <a:gd name="T45" fmla="*/ 15 h 15"/>
                <a:gd name="T46" fmla="*/ 0 w 24"/>
                <a:gd name="T47" fmla="*/ 15 h 15"/>
                <a:gd name="T48" fmla="*/ 0 w 24"/>
                <a:gd name="T49" fmla="*/ 15 h 15"/>
                <a:gd name="T50" fmla="*/ 0 w 24"/>
                <a:gd name="T51" fmla="*/ 15 h 15"/>
                <a:gd name="T52" fmla="*/ 6 w 24"/>
                <a:gd name="T53" fmla="*/ 6 h 15"/>
                <a:gd name="T54" fmla="*/ 6 w 24"/>
                <a:gd name="T55" fmla="*/ 6 h 15"/>
                <a:gd name="T56" fmla="*/ 6 w 24"/>
                <a:gd name="T57" fmla="*/ 6 h 15"/>
                <a:gd name="T58" fmla="*/ 6 w 24"/>
                <a:gd name="T59" fmla="*/ 6 h 15"/>
                <a:gd name="T60" fmla="*/ 0 w 24"/>
                <a:gd name="T61" fmla="*/ 4 h 15"/>
                <a:gd name="T62" fmla="*/ 0 w 24"/>
                <a:gd name="T63" fmla="*/ 4 h 15"/>
                <a:gd name="T64" fmla="*/ 6 w 24"/>
                <a:gd name="T65" fmla="*/ 3 h 15"/>
                <a:gd name="T66" fmla="*/ 6 w 24"/>
                <a:gd name="T67" fmla="*/ 3 h 15"/>
                <a:gd name="T68" fmla="*/ 6 w 24"/>
                <a:gd name="T69" fmla="*/ 3 h 15"/>
                <a:gd name="T70" fmla="*/ 6 w 24"/>
                <a:gd name="T71" fmla="*/ 3 h 15"/>
                <a:gd name="T72" fmla="*/ 10 w 24"/>
                <a:gd name="T73" fmla="*/ 3 h 15"/>
                <a:gd name="T74" fmla="*/ 10 w 24"/>
                <a:gd name="T75" fmla="*/ 3 h 15"/>
                <a:gd name="T76" fmla="*/ 16 w 24"/>
                <a:gd name="T7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 h="15">
                  <a:moveTo>
                    <a:pt x="16" y="0"/>
                  </a:moveTo>
                  <a:cubicBezTo>
                    <a:pt x="16" y="0"/>
                    <a:pt x="16" y="0"/>
                    <a:pt x="16" y="0"/>
                  </a:cubicBezTo>
                  <a:cubicBezTo>
                    <a:pt x="16" y="0"/>
                    <a:pt x="16" y="0"/>
                    <a:pt x="16" y="0"/>
                  </a:cubicBezTo>
                  <a:cubicBezTo>
                    <a:pt x="16" y="0"/>
                    <a:pt x="16" y="0"/>
                    <a:pt x="16" y="0"/>
                  </a:cubicBezTo>
                  <a:cubicBezTo>
                    <a:pt x="16" y="0"/>
                    <a:pt x="16" y="0"/>
                    <a:pt x="16" y="0"/>
                  </a:cubicBezTo>
                  <a:cubicBezTo>
                    <a:pt x="15" y="1"/>
                    <a:pt x="14" y="2"/>
                    <a:pt x="14" y="3"/>
                  </a:cubicBezTo>
                  <a:cubicBezTo>
                    <a:pt x="14" y="3"/>
                    <a:pt x="14" y="3"/>
                    <a:pt x="14" y="3"/>
                  </a:cubicBezTo>
                  <a:cubicBezTo>
                    <a:pt x="14" y="3"/>
                    <a:pt x="14" y="3"/>
                    <a:pt x="14" y="3"/>
                  </a:cubicBezTo>
                  <a:cubicBezTo>
                    <a:pt x="14" y="3"/>
                    <a:pt x="14" y="3"/>
                    <a:pt x="14" y="3"/>
                  </a:cubicBezTo>
                  <a:cubicBezTo>
                    <a:pt x="20" y="4"/>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19" y="6"/>
                    <a:pt x="17" y="6"/>
                    <a:pt x="15" y="6"/>
                  </a:cubicBezTo>
                  <a:cubicBezTo>
                    <a:pt x="15" y="6"/>
                    <a:pt x="15" y="6"/>
                    <a:pt x="15" y="6"/>
                  </a:cubicBezTo>
                  <a:cubicBezTo>
                    <a:pt x="15" y="6"/>
                    <a:pt x="15" y="6"/>
                    <a:pt x="15" y="6"/>
                  </a:cubicBezTo>
                  <a:cubicBezTo>
                    <a:pt x="15" y="6"/>
                    <a:pt x="15" y="6"/>
                    <a:pt x="15" y="6"/>
                  </a:cubicBezTo>
                  <a:cubicBezTo>
                    <a:pt x="13" y="6"/>
                    <a:pt x="12" y="7"/>
                    <a:pt x="12" y="7"/>
                  </a:cubicBezTo>
                  <a:cubicBezTo>
                    <a:pt x="12" y="7"/>
                    <a:pt x="12" y="7"/>
                    <a:pt x="12" y="7"/>
                  </a:cubicBezTo>
                  <a:cubicBezTo>
                    <a:pt x="12" y="7"/>
                    <a:pt x="12" y="7"/>
                    <a:pt x="12" y="7"/>
                  </a:cubicBezTo>
                  <a:cubicBezTo>
                    <a:pt x="12" y="7"/>
                    <a:pt x="12" y="7"/>
                    <a:pt x="12" y="7"/>
                  </a:cubicBezTo>
                  <a:cubicBezTo>
                    <a:pt x="12" y="7"/>
                    <a:pt x="12" y="7"/>
                    <a:pt x="12" y="7"/>
                  </a:cubicBezTo>
                  <a:cubicBezTo>
                    <a:pt x="12" y="7"/>
                    <a:pt x="12" y="7"/>
                    <a:pt x="12" y="7"/>
                  </a:cubicBezTo>
                  <a:cubicBezTo>
                    <a:pt x="12" y="7"/>
                    <a:pt x="12" y="7"/>
                    <a:pt x="12" y="7"/>
                  </a:cubicBezTo>
                  <a:cubicBezTo>
                    <a:pt x="12" y="7"/>
                    <a:pt x="12" y="7"/>
                    <a:pt x="12" y="7"/>
                  </a:cubicBezTo>
                  <a:cubicBezTo>
                    <a:pt x="11" y="9"/>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9" y="12"/>
                    <a:pt x="8" y="8"/>
                    <a:pt x="8" y="8"/>
                  </a:cubicBezTo>
                  <a:cubicBezTo>
                    <a:pt x="8" y="8"/>
                    <a:pt x="8" y="8"/>
                    <a:pt x="8" y="8"/>
                  </a:cubicBezTo>
                  <a:cubicBezTo>
                    <a:pt x="8" y="8"/>
                    <a:pt x="8" y="8"/>
                    <a:pt x="8" y="8"/>
                  </a:cubicBezTo>
                  <a:cubicBezTo>
                    <a:pt x="8" y="8"/>
                    <a:pt x="8" y="8"/>
                    <a:pt x="8" y="8"/>
                  </a:cubicBezTo>
                  <a:cubicBezTo>
                    <a:pt x="8" y="8"/>
                    <a:pt x="8" y="8"/>
                    <a:pt x="8" y="8"/>
                  </a:cubicBezTo>
                  <a:cubicBezTo>
                    <a:pt x="8" y="8"/>
                    <a:pt x="8" y="8"/>
                    <a:pt x="8" y="8"/>
                  </a:cubicBezTo>
                  <a:cubicBezTo>
                    <a:pt x="8" y="8"/>
                    <a:pt x="8" y="8"/>
                    <a:pt x="8" y="8"/>
                  </a:cubicBezTo>
                  <a:cubicBezTo>
                    <a:pt x="8" y="8"/>
                    <a:pt x="8" y="8"/>
                    <a:pt x="8" y="8"/>
                  </a:cubicBezTo>
                  <a:cubicBezTo>
                    <a:pt x="6" y="9"/>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3" y="8"/>
                    <a:pt x="6" y="6"/>
                    <a:pt x="6" y="6"/>
                  </a:cubicBezTo>
                  <a:cubicBezTo>
                    <a:pt x="6" y="6"/>
                    <a:pt x="6" y="6"/>
                    <a:pt x="6" y="6"/>
                  </a:cubicBezTo>
                  <a:cubicBezTo>
                    <a:pt x="6" y="6"/>
                    <a:pt x="6" y="6"/>
                    <a:pt x="6" y="6"/>
                  </a:cubicBezTo>
                  <a:cubicBezTo>
                    <a:pt x="6" y="6"/>
                    <a:pt x="6" y="6"/>
                    <a:pt x="6" y="6"/>
                  </a:cubicBezTo>
                  <a:cubicBezTo>
                    <a:pt x="6" y="6"/>
                    <a:pt x="6" y="6"/>
                    <a:pt x="6" y="6"/>
                  </a:cubicBezTo>
                  <a:cubicBezTo>
                    <a:pt x="6" y="6"/>
                    <a:pt x="6" y="6"/>
                    <a:pt x="6" y="6"/>
                  </a:cubicBezTo>
                  <a:cubicBezTo>
                    <a:pt x="6" y="6"/>
                    <a:pt x="6" y="6"/>
                    <a:pt x="6" y="6"/>
                  </a:cubicBezTo>
                  <a:cubicBezTo>
                    <a:pt x="6" y="6"/>
                    <a:pt x="6" y="6"/>
                    <a:pt x="6" y="6"/>
                  </a:cubicBezTo>
                  <a:cubicBezTo>
                    <a:pt x="5" y="4"/>
                    <a:pt x="2" y="4"/>
                    <a:pt x="0" y="4"/>
                  </a:cubicBezTo>
                  <a:cubicBezTo>
                    <a:pt x="0" y="4"/>
                    <a:pt x="0" y="4"/>
                    <a:pt x="0" y="4"/>
                  </a:cubicBezTo>
                  <a:cubicBezTo>
                    <a:pt x="0" y="4"/>
                    <a:pt x="0" y="4"/>
                    <a:pt x="0" y="4"/>
                  </a:cubicBezTo>
                  <a:cubicBezTo>
                    <a:pt x="0" y="4"/>
                    <a:pt x="0" y="4"/>
                    <a:pt x="0" y="4"/>
                  </a:cubicBezTo>
                  <a:cubicBezTo>
                    <a:pt x="1" y="3"/>
                    <a:pt x="4" y="3"/>
                    <a:pt x="6" y="3"/>
                  </a:cubicBezTo>
                  <a:cubicBezTo>
                    <a:pt x="6" y="3"/>
                    <a:pt x="6" y="3"/>
                    <a:pt x="6" y="3"/>
                  </a:cubicBezTo>
                  <a:cubicBezTo>
                    <a:pt x="6" y="3"/>
                    <a:pt x="6" y="3"/>
                    <a:pt x="6" y="3"/>
                  </a:cubicBezTo>
                  <a:cubicBezTo>
                    <a:pt x="6" y="3"/>
                    <a:pt x="6" y="3"/>
                    <a:pt x="6" y="3"/>
                  </a:cubicBezTo>
                  <a:cubicBezTo>
                    <a:pt x="6" y="3"/>
                    <a:pt x="6" y="3"/>
                    <a:pt x="6" y="3"/>
                  </a:cubicBezTo>
                  <a:cubicBezTo>
                    <a:pt x="6" y="3"/>
                    <a:pt x="6" y="3"/>
                    <a:pt x="6" y="3"/>
                  </a:cubicBezTo>
                  <a:cubicBezTo>
                    <a:pt x="6" y="3"/>
                    <a:pt x="6" y="3"/>
                    <a:pt x="6" y="3"/>
                  </a:cubicBezTo>
                  <a:cubicBezTo>
                    <a:pt x="6" y="3"/>
                    <a:pt x="6" y="3"/>
                    <a:pt x="6" y="3"/>
                  </a:cubicBezTo>
                  <a:cubicBezTo>
                    <a:pt x="8" y="3"/>
                    <a:pt x="10" y="3"/>
                    <a:pt x="10" y="3"/>
                  </a:cubicBezTo>
                  <a:cubicBezTo>
                    <a:pt x="10" y="3"/>
                    <a:pt x="10" y="3"/>
                    <a:pt x="10" y="3"/>
                  </a:cubicBezTo>
                  <a:cubicBezTo>
                    <a:pt x="10" y="3"/>
                    <a:pt x="10" y="3"/>
                    <a:pt x="10" y="3"/>
                  </a:cubicBezTo>
                  <a:cubicBezTo>
                    <a:pt x="10" y="3"/>
                    <a:pt x="10" y="3"/>
                    <a:pt x="10" y="3"/>
                  </a:cubicBezTo>
                  <a:cubicBezTo>
                    <a:pt x="12" y="1"/>
                    <a:pt x="15" y="0"/>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1" name="Freeform 70">
              <a:extLst>
                <a:ext uri="{FF2B5EF4-FFF2-40B4-BE49-F238E27FC236}">
                  <a16:creationId xmlns:a16="http://schemas.microsoft.com/office/drawing/2014/main" id="{6E3C3403-6296-4763-A570-602F3FA2347A}"/>
                </a:ext>
              </a:extLst>
            </p:cNvPr>
            <p:cNvSpPr>
              <a:spLocks/>
            </p:cNvSpPr>
            <p:nvPr/>
          </p:nvSpPr>
          <p:spPr bwMode="auto">
            <a:xfrm>
              <a:off x="-2109935" y="451918"/>
              <a:ext cx="44450" cy="25400"/>
            </a:xfrm>
            <a:custGeom>
              <a:avLst/>
              <a:gdLst>
                <a:gd name="T0" fmla="*/ 6 w 14"/>
                <a:gd name="T1" fmla="*/ 4 h 8"/>
                <a:gd name="T2" fmla="*/ 6 w 14"/>
                <a:gd name="T3" fmla="*/ 4 h 8"/>
                <a:gd name="T4" fmla="*/ 6 w 14"/>
                <a:gd name="T5" fmla="*/ 4 h 8"/>
                <a:gd name="T6" fmla="*/ 6 w 14"/>
                <a:gd name="T7" fmla="*/ 4 h 8"/>
                <a:gd name="T8" fmla="*/ 6 w 14"/>
                <a:gd name="T9" fmla="*/ 4 h 8"/>
                <a:gd name="T10" fmla="*/ 6 w 14"/>
                <a:gd name="T11" fmla="*/ 4 h 8"/>
                <a:gd name="T12" fmla="*/ 0 w 14"/>
                <a:gd name="T13" fmla="*/ 4 h 8"/>
                <a:gd name="T14" fmla="*/ 0 w 14"/>
                <a:gd name="T15" fmla="*/ 4 h 8"/>
                <a:gd name="T16" fmla="*/ 0 w 14"/>
                <a:gd name="T17" fmla="*/ 4 h 8"/>
                <a:gd name="T18" fmla="*/ 0 w 14"/>
                <a:gd name="T19" fmla="*/ 4 h 8"/>
                <a:gd name="T20" fmla="*/ 0 w 14"/>
                <a:gd name="T21" fmla="*/ 4 h 8"/>
                <a:gd name="T22" fmla="*/ 0 w 14"/>
                <a:gd name="T23" fmla="*/ 4 h 8"/>
                <a:gd name="T24" fmla="*/ 0 w 14"/>
                <a:gd name="T25" fmla="*/ 4 h 8"/>
                <a:gd name="T26" fmla="*/ 4 w 14"/>
                <a:gd name="T27" fmla="*/ 6 h 8"/>
                <a:gd name="T28" fmla="*/ 4 w 14"/>
                <a:gd name="T29" fmla="*/ 6 h 8"/>
                <a:gd name="T30" fmla="*/ 4 w 14"/>
                <a:gd name="T31" fmla="*/ 6 h 8"/>
                <a:gd name="T32" fmla="*/ 4 w 14"/>
                <a:gd name="T33" fmla="*/ 6 h 8"/>
                <a:gd name="T34" fmla="*/ 4 w 14"/>
                <a:gd name="T35" fmla="*/ 6 h 8"/>
                <a:gd name="T36" fmla="*/ 4 w 14"/>
                <a:gd name="T37" fmla="*/ 6 h 8"/>
                <a:gd name="T38" fmla="*/ 0 w 14"/>
                <a:gd name="T39" fmla="*/ 8 h 8"/>
                <a:gd name="T40" fmla="*/ 0 w 14"/>
                <a:gd name="T41" fmla="*/ 8 h 8"/>
                <a:gd name="T42" fmla="*/ 0 w 14"/>
                <a:gd name="T43" fmla="*/ 8 h 8"/>
                <a:gd name="T44" fmla="*/ 0 w 14"/>
                <a:gd name="T45" fmla="*/ 8 h 8"/>
                <a:gd name="T46" fmla="*/ 0 w 14"/>
                <a:gd name="T47" fmla="*/ 8 h 8"/>
                <a:gd name="T48" fmla="*/ 0 w 14"/>
                <a:gd name="T49" fmla="*/ 8 h 8"/>
                <a:gd name="T50" fmla="*/ 7 w 14"/>
                <a:gd name="T51" fmla="*/ 6 h 8"/>
                <a:gd name="T52" fmla="*/ 7 w 14"/>
                <a:gd name="T53" fmla="*/ 6 h 8"/>
                <a:gd name="T54" fmla="*/ 7 w 14"/>
                <a:gd name="T55" fmla="*/ 6 h 8"/>
                <a:gd name="T56" fmla="*/ 7 w 14"/>
                <a:gd name="T57" fmla="*/ 6 h 8"/>
                <a:gd name="T58" fmla="*/ 7 w 14"/>
                <a:gd name="T59" fmla="*/ 6 h 8"/>
                <a:gd name="T60" fmla="*/ 7 w 14"/>
                <a:gd name="T61" fmla="*/ 6 h 8"/>
                <a:gd name="T62" fmla="*/ 7 w 14"/>
                <a:gd name="T63" fmla="*/ 6 h 8"/>
                <a:gd name="T64" fmla="*/ 9 w 14"/>
                <a:gd name="T65" fmla="*/ 6 h 8"/>
                <a:gd name="T66" fmla="*/ 9 w 14"/>
                <a:gd name="T67" fmla="*/ 6 h 8"/>
                <a:gd name="T68" fmla="*/ 9 w 14"/>
                <a:gd name="T69" fmla="*/ 6 h 8"/>
                <a:gd name="T70" fmla="*/ 9 w 14"/>
                <a:gd name="T71" fmla="*/ 6 h 8"/>
                <a:gd name="T72" fmla="*/ 9 w 14"/>
                <a:gd name="T73" fmla="*/ 6 h 8"/>
                <a:gd name="T74" fmla="*/ 9 w 14"/>
                <a:gd name="T75" fmla="*/ 6 h 8"/>
                <a:gd name="T76" fmla="*/ 9 w 14"/>
                <a:gd name="T77" fmla="*/ 4 h 8"/>
                <a:gd name="T78" fmla="*/ 9 w 14"/>
                <a:gd name="T79" fmla="*/ 4 h 8"/>
                <a:gd name="T80" fmla="*/ 9 w 14"/>
                <a:gd name="T81" fmla="*/ 4 h 8"/>
                <a:gd name="T82" fmla="*/ 9 w 14"/>
                <a:gd name="T83" fmla="*/ 4 h 8"/>
                <a:gd name="T84" fmla="*/ 9 w 14"/>
                <a:gd name="T85" fmla="*/ 4 h 8"/>
                <a:gd name="T86" fmla="*/ 9 w 14"/>
                <a:gd name="T87" fmla="*/ 4 h 8"/>
                <a:gd name="T88" fmla="*/ 9 w 14"/>
                <a:gd name="T89" fmla="*/ 4 h 8"/>
                <a:gd name="T90" fmla="*/ 14 w 14"/>
                <a:gd name="T91" fmla="*/ 0 h 8"/>
                <a:gd name="T92" fmla="*/ 14 w 14"/>
                <a:gd name="T93" fmla="*/ 0 h 8"/>
                <a:gd name="T94" fmla="*/ 14 w 14"/>
                <a:gd name="T95" fmla="*/ 0 h 8"/>
                <a:gd name="T96" fmla="*/ 14 w 14"/>
                <a:gd name="T97" fmla="*/ 0 h 8"/>
                <a:gd name="T98" fmla="*/ 14 w 14"/>
                <a:gd name="T99" fmla="*/ 0 h 8"/>
                <a:gd name="T100" fmla="*/ 14 w 14"/>
                <a:gd name="T101" fmla="*/ 0 h 8"/>
                <a:gd name="T102" fmla="*/ 9 w 14"/>
                <a:gd name="T103" fmla="*/ 3 h 8"/>
                <a:gd name="T104" fmla="*/ 9 w 14"/>
                <a:gd name="T105" fmla="*/ 3 h 8"/>
                <a:gd name="T106" fmla="*/ 9 w 14"/>
                <a:gd name="T107" fmla="*/ 3 h 8"/>
                <a:gd name="T108" fmla="*/ 9 w 14"/>
                <a:gd name="T109" fmla="*/ 3 h 8"/>
                <a:gd name="T110" fmla="*/ 9 w 14"/>
                <a:gd name="T111" fmla="*/ 3 h 8"/>
                <a:gd name="T112" fmla="*/ 9 w 14"/>
                <a:gd name="T113" fmla="*/ 3 h 8"/>
                <a:gd name="T114" fmla="*/ 9 w 14"/>
                <a:gd name="T11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 h="8">
                  <a:moveTo>
                    <a:pt x="9" y="0"/>
                  </a:moveTo>
                  <a:cubicBezTo>
                    <a:pt x="8" y="1"/>
                    <a:pt x="7" y="2"/>
                    <a:pt x="6" y="4"/>
                  </a:cubicBezTo>
                  <a:cubicBezTo>
                    <a:pt x="6" y="4"/>
                    <a:pt x="6" y="4"/>
                    <a:pt x="6" y="4"/>
                  </a:cubicBezTo>
                  <a:cubicBezTo>
                    <a:pt x="6" y="4"/>
                    <a:pt x="6" y="4"/>
                    <a:pt x="6" y="4"/>
                  </a:cubicBezTo>
                  <a:cubicBezTo>
                    <a:pt x="6" y="4"/>
                    <a:pt x="6" y="4"/>
                    <a:pt x="6" y="4"/>
                  </a:cubicBezTo>
                  <a:cubicBezTo>
                    <a:pt x="6" y="4"/>
                    <a:pt x="6" y="4"/>
                    <a:pt x="6" y="4"/>
                  </a:cubicBezTo>
                  <a:cubicBezTo>
                    <a:pt x="6" y="4"/>
                    <a:pt x="6" y="4"/>
                    <a:pt x="6" y="4"/>
                  </a:cubicBezTo>
                  <a:cubicBezTo>
                    <a:pt x="6" y="4"/>
                    <a:pt x="6" y="4"/>
                    <a:pt x="6" y="4"/>
                  </a:cubicBezTo>
                  <a:cubicBezTo>
                    <a:pt x="6" y="4"/>
                    <a:pt x="6" y="4"/>
                    <a:pt x="6" y="4"/>
                  </a:cubicBezTo>
                  <a:cubicBezTo>
                    <a:pt x="6" y="4"/>
                    <a:pt x="6" y="4"/>
                    <a:pt x="6" y="4"/>
                  </a:cubicBezTo>
                  <a:cubicBezTo>
                    <a:pt x="6" y="4"/>
                    <a:pt x="6" y="4"/>
                    <a:pt x="6" y="4"/>
                  </a:cubicBezTo>
                  <a:cubicBezTo>
                    <a:pt x="6" y="4"/>
                    <a:pt x="6" y="4"/>
                    <a:pt x="6" y="4"/>
                  </a:cubicBezTo>
                  <a:cubicBezTo>
                    <a:pt x="6" y="4"/>
                    <a:pt x="6" y="4"/>
                    <a:pt x="6" y="4"/>
                  </a:cubicBezTo>
                  <a:cubicBezTo>
                    <a:pt x="6" y="4"/>
                    <a:pt x="6" y="4"/>
                    <a:pt x="6" y="4"/>
                  </a:cubicBezTo>
                  <a:cubicBezTo>
                    <a:pt x="6" y="4"/>
                    <a:pt x="6" y="4"/>
                    <a:pt x="6" y="4"/>
                  </a:cubicBezTo>
                  <a:cubicBezTo>
                    <a:pt x="6" y="4"/>
                    <a:pt x="6" y="4"/>
                    <a:pt x="6" y="4"/>
                  </a:cubicBezTo>
                  <a:cubicBezTo>
                    <a:pt x="6" y="4"/>
                    <a:pt x="6" y="4"/>
                    <a:pt x="6" y="4"/>
                  </a:cubicBezTo>
                  <a:cubicBezTo>
                    <a:pt x="6" y="4"/>
                    <a:pt x="6" y="4"/>
                    <a:pt x="6" y="4"/>
                  </a:cubicBezTo>
                  <a:cubicBezTo>
                    <a:pt x="6" y="4"/>
                    <a:pt x="6" y="4"/>
                    <a:pt x="6" y="4"/>
                  </a:cubicBezTo>
                  <a:cubicBezTo>
                    <a:pt x="6" y="4"/>
                    <a:pt x="6" y="4"/>
                    <a:pt x="6" y="4"/>
                  </a:cubicBezTo>
                  <a:cubicBezTo>
                    <a:pt x="6" y="4"/>
                    <a:pt x="6" y="4"/>
                    <a:pt x="6" y="4"/>
                  </a:cubicBezTo>
                  <a:cubicBezTo>
                    <a:pt x="6" y="4"/>
                    <a:pt x="6" y="4"/>
                    <a:pt x="6" y="4"/>
                  </a:cubicBezTo>
                  <a:cubicBezTo>
                    <a:pt x="6" y="4"/>
                    <a:pt x="6" y="4"/>
                    <a:pt x="6" y="4"/>
                  </a:cubicBezTo>
                  <a:cubicBezTo>
                    <a:pt x="6" y="4"/>
                    <a:pt x="6" y="4"/>
                    <a:pt x="6" y="4"/>
                  </a:cubicBezTo>
                  <a:cubicBezTo>
                    <a:pt x="6" y="4"/>
                    <a:pt x="6" y="4"/>
                    <a:pt x="6" y="4"/>
                  </a:cubicBezTo>
                  <a:cubicBezTo>
                    <a:pt x="6" y="4"/>
                    <a:pt x="6" y="4"/>
                    <a:pt x="6" y="4"/>
                  </a:cubicBezTo>
                  <a:cubicBezTo>
                    <a:pt x="6" y="4"/>
                    <a:pt x="6" y="4"/>
                    <a:pt x="6" y="4"/>
                  </a:cubicBezTo>
                  <a:cubicBezTo>
                    <a:pt x="6" y="4"/>
                    <a:pt x="6" y="4"/>
                    <a:pt x="6" y="4"/>
                  </a:cubicBezTo>
                  <a:cubicBezTo>
                    <a:pt x="6" y="4"/>
                    <a:pt x="6" y="4"/>
                    <a:pt x="6" y="4"/>
                  </a:cubicBezTo>
                  <a:cubicBezTo>
                    <a:pt x="6" y="4"/>
                    <a:pt x="6" y="4"/>
                    <a:pt x="6" y="4"/>
                  </a:cubicBezTo>
                  <a:cubicBezTo>
                    <a:pt x="6" y="4"/>
                    <a:pt x="6" y="4"/>
                    <a:pt x="6" y="4"/>
                  </a:cubicBezTo>
                  <a:cubicBezTo>
                    <a:pt x="6" y="4"/>
                    <a:pt x="6" y="4"/>
                    <a:pt x="6" y="4"/>
                  </a:cubicBezTo>
                  <a:cubicBezTo>
                    <a:pt x="6" y="4"/>
                    <a:pt x="6" y="4"/>
                    <a:pt x="6" y="4"/>
                  </a:cubicBezTo>
                  <a:cubicBezTo>
                    <a:pt x="4" y="4"/>
                    <a:pt x="2"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1" y="5"/>
                    <a:pt x="3" y="5"/>
                    <a:pt x="4" y="6"/>
                  </a:cubicBezTo>
                  <a:cubicBezTo>
                    <a:pt x="4" y="6"/>
                    <a:pt x="4" y="6"/>
                    <a:pt x="4" y="6"/>
                  </a:cubicBezTo>
                  <a:cubicBezTo>
                    <a:pt x="4" y="6"/>
                    <a:pt x="4" y="6"/>
                    <a:pt x="4" y="6"/>
                  </a:cubicBezTo>
                  <a:cubicBezTo>
                    <a:pt x="4" y="6"/>
                    <a:pt x="4" y="6"/>
                    <a:pt x="4" y="6"/>
                  </a:cubicBezTo>
                  <a:cubicBezTo>
                    <a:pt x="4" y="6"/>
                    <a:pt x="4" y="6"/>
                    <a:pt x="4" y="6"/>
                  </a:cubicBezTo>
                  <a:cubicBezTo>
                    <a:pt x="4" y="6"/>
                    <a:pt x="4" y="6"/>
                    <a:pt x="4" y="6"/>
                  </a:cubicBezTo>
                  <a:cubicBezTo>
                    <a:pt x="4" y="6"/>
                    <a:pt x="4" y="6"/>
                    <a:pt x="4" y="6"/>
                  </a:cubicBezTo>
                  <a:cubicBezTo>
                    <a:pt x="4" y="6"/>
                    <a:pt x="4" y="6"/>
                    <a:pt x="4" y="6"/>
                  </a:cubicBezTo>
                  <a:cubicBezTo>
                    <a:pt x="4" y="6"/>
                    <a:pt x="4" y="6"/>
                    <a:pt x="4" y="6"/>
                  </a:cubicBezTo>
                  <a:cubicBezTo>
                    <a:pt x="4" y="6"/>
                    <a:pt x="4" y="6"/>
                    <a:pt x="4" y="6"/>
                  </a:cubicBezTo>
                  <a:cubicBezTo>
                    <a:pt x="4" y="6"/>
                    <a:pt x="4" y="6"/>
                    <a:pt x="4" y="6"/>
                  </a:cubicBezTo>
                  <a:cubicBezTo>
                    <a:pt x="4" y="6"/>
                    <a:pt x="4" y="6"/>
                    <a:pt x="4" y="6"/>
                  </a:cubicBezTo>
                  <a:cubicBezTo>
                    <a:pt x="4" y="6"/>
                    <a:pt x="4" y="6"/>
                    <a:pt x="4" y="6"/>
                  </a:cubicBezTo>
                  <a:cubicBezTo>
                    <a:pt x="4" y="6"/>
                    <a:pt x="4" y="6"/>
                    <a:pt x="4" y="6"/>
                  </a:cubicBezTo>
                  <a:cubicBezTo>
                    <a:pt x="4" y="6"/>
                    <a:pt x="4" y="6"/>
                    <a:pt x="4" y="6"/>
                  </a:cubicBezTo>
                  <a:cubicBezTo>
                    <a:pt x="4" y="6"/>
                    <a:pt x="4" y="6"/>
                    <a:pt x="4" y="6"/>
                  </a:cubicBezTo>
                  <a:cubicBezTo>
                    <a:pt x="4" y="6"/>
                    <a:pt x="4" y="6"/>
                    <a:pt x="4" y="6"/>
                  </a:cubicBezTo>
                  <a:cubicBezTo>
                    <a:pt x="4" y="6"/>
                    <a:pt x="4" y="6"/>
                    <a:pt x="4" y="6"/>
                  </a:cubicBezTo>
                  <a:cubicBezTo>
                    <a:pt x="4" y="6"/>
                    <a:pt x="4" y="6"/>
                    <a:pt x="4" y="6"/>
                  </a:cubicBezTo>
                  <a:cubicBezTo>
                    <a:pt x="4" y="6"/>
                    <a:pt x="4" y="6"/>
                    <a:pt x="4" y="6"/>
                  </a:cubicBezTo>
                  <a:cubicBezTo>
                    <a:pt x="4" y="6"/>
                    <a:pt x="4" y="6"/>
                    <a:pt x="4" y="6"/>
                  </a:cubicBezTo>
                  <a:cubicBezTo>
                    <a:pt x="4" y="6"/>
                    <a:pt x="4" y="6"/>
                    <a:pt x="4" y="6"/>
                  </a:cubicBezTo>
                  <a:cubicBezTo>
                    <a:pt x="4" y="6"/>
                    <a:pt x="4" y="6"/>
                    <a:pt x="4" y="6"/>
                  </a:cubicBezTo>
                  <a:cubicBezTo>
                    <a:pt x="4" y="6"/>
                    <a:pt x="4" y="6"/>
                    <a:pt x="4" y="6"/>
                  </a:cubicBezTo>
                  <a:cubicBezTo>
                    <a:pt x="4" y="6"/>
                    <a:pt x="4" y="6"/>
                    <a:pt x="4" y="6"/>
                  </a:cubicBezTo>
                  <a:cubicBezTo>
                    <a:pt x="4" y="6"/>
                    <a:pt x="4" y="6"/>
                    <a:pt x="4" y="6"/>
                  </a:cubicBezTo>
                  <a:cubicBezTo>
                    <a:pt x="4" y="6"/>
                    <a:pt x="4" y="6"/>
                    <a:pt x="4" y="6"/>
                  </a:cubicBezTo>
                  <a:cubicBezTo>
                    <a:pt x="4" y="6"/>
                    <a:pt x="4" y="6"/>
                    <a:pt x="4" y="6"/>
                  </a:cubicBezTo>
                  <a:cubicBezTo>
                    <a:pt x="4" y="6"/>
                    <a:pt x="4" y="6"/>
                    <a:pt x="4" y="6"/>
                  </a:cubicBezTo>
                  <a:cubicBezTo>
                    <a:pt x="4" y="6"/>
                    <a:pt x="4" y="6"/>
                    <a:pt x="4" y="6"/>
                  </a:cubicBezTo>
                  <a:cubicBezTo>
                    <a:pt x="4" y="6"/>
                    <a:pt x="4" y="6"/>
                    <a:pt x="4" y="6"/>
                  </a:cubicBezTo>
                  <a:cubicBezTo>
                    <a:pt x="4" y="6"/>
                    <a:pt x="4" y="6"/>
                    <a:pt x="4" y="6"/>
                  </a:cubicBezTo>
                  <a:cubicBezTo>
                    <a:pt x="3" y="7"/>
                    <a:pt x="2"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2" y="8"/>
                    <a:pt x="5" y="7"/>
                    <a:pt x="7" y="6"/>
                  </a:cubicBezTo>
                  <a:cubicBezTo>
                    <a:pt x="7" y="6"/>
                    <a:pt x="7" y="6"/>
                    <a:pt x="7" y="6"/>
                  </a:cubicBezTo>
                  <a:cubicBezTo>
                    <a:pt x="7" y="6"/>
                    <a:pt x="7" y="6"/>
                    <a:pt x="7" y="6"/>
                  </a:cubicBezTo>
                  <a:cubicBezTo>
                    <a:pt x="7" y="6"/>
                    <a:pt x="7" y="6"/>
                    <a:pt x="7" y="6"/>
                  </a:cubicBezTo>
                  <a:cubicBezTo>
                    <a:pt x="7" y="6"/>
                    <a:pt x="7" y="6"/>
                    <a:pt x="7" y="6"/>
                  </a:cubicBezTo>
                  <a:cubicBezTo>
                    <a:pt x="7" y="6"/>
                    <a:pt x="7" y="6"/>
                    <a:pt x="7" y="6"/>
                  </a:cubicBezTo>
                  <a:cubicBezTo>
                    <a:pt x="7" y="6"/>
                    <a:pt x="7" y="6"/>
                    <a:pt x="7" y="6"/>
                  </a:cubicBezTo>
                  <a:cubicBezTo>
                    <a:pt x="7" y="6"/>
                    <a:pt x="7" y="6"/>
                    <a:pt x="7" y="6"/>
                  </a:cubicBezTo>
                  <a:cubicBezTo>
                    <a:pt x="7" y="6"/>
                    <a:pt x="7" y="6"/>
                    <a:pt x="7" y="6"/>
                  </a:cubicBezTo>
                  <a:cubicBezTo>
                    <a:pt x="7" y="6"/>
                    <a:pt x="7" y="6"/>
                    <a:pt x="7" y="6"/>
                  </a:cubicBezTo>
                  <a:cubicBezTo>
                    <a:pt x="7" y="6"/>
                    <a:pt x="7" y="6"/>
                    <a:pt x="7" y="6"/>
                  </a:cubicBezTo>
                  <a:cubicBezTo>
                    <a:pt x="7" y="6"/>
                    <a:pt x="7" y="6"/>
                    <a:pt x="7" y="6"/>
                  </a:cubicBezTo>
                  <a:cubicBezTo>
                    <a:pt x="7" y="6"/>
                    <a:pt x="7" y="6"/>
                    <a:pt x="7" y="6"/>
                  </a:cubicBezTo>
                  <a:cubicBezTo>
                    <a:pt x="7" y="6"/>
                    <a:pt x="7" y="6"/>
                    <a:pt x="7" y="6"/>
                  </a:cubicBezTo>
                  <a:cubicBezTo>
                    <a:pt x="7" y="6"/>
                    <a:pt x="7" y="6"/>
                    <a:pt x="7" y="6"/>
                  </a:cubicBezTo>
                  <a:cubicBezTo>
                    <a:pt x="7" y="6"/>
                    <a:pt x="7" y="6"/>
                    <a:pt x="7" y="6"/>
                  </a:cubicBezTo>
                  <a:cubicBezTo>
                    <a:pt x="7" y="6"/>
                    <a:pt x="7" y="6"/>
                    <a:pt x="7" y="6"/>
                  </a:cubicBezTo>
                  <a:cubicBezTo>
                    <a:pt x="7" y="6"/>
                    <a:pt x="7" y="6"/>
                    <a:pt x="7" y="6"/>
                  </a:cubicBezTo>
                  <a:cubicBezTo>
                    <a:pt x="7" y="6"/>
                    <a:pt x="7" y="6"/>
                    <a:pt x="7" y="6"/>
                  </a:cubicBezTo>
                  <a:cubicBezTo>
                    <a:pt x="7" y="6"/>
                    <a:pt x="7" y="6"/>
                    <a:pt x="7" y="6"/>
                  </a:cubicBezTo>
                  <a:cubicBezTo>
                    <a:pt x="7" y="6"/>
                    <a:pt x="7" y="6"/>
                    <a:pt x="7" y="6"/>
                  </a:cubicBezTo>
                  <a:cubicBezTo>
                    <a:pt x="7" y="6"/>
                    <a:pt x="7" y="6"/>
                    <a:pt x="7" y="6"/>
                  </a:cubicBezTo>
                  <a:cubicBezTo>
                    <a:pt x="7" y="6"/>
                    <a:pt x="7" y="6"/>
                    <a:pt x="7" y="6"/>
                  </a:cubicBezTo>
                  <a:cubicBezTo>
                    <a:pt x="7" y="6"/>
                    <a:pt x="7" y="6"/>
                    <a:pt x="7" y="6"/>
                  </a:cubicBezTo>
                  <a:cubicBezTo>
                    <a:pt x="7" y="6"/>
                    <a:pt x="7" y="6"/>
                    <a:pt x="7" y="6"/>
                  </a:cubicBezTo>
                  <a:cubicBezTo>
                    <a:pt x="7" y="6"/>
                    <a:pt x="7" y="6"/>
                    <a:pt x="7" y="6"/>
                  </a:cubicBezTo>
                  <a:cubicBezTo>
                    <a:pt x="7" y="6"/>
                    <a:pt x="7" y="6"/>
                    <a:pt x="7" y="6"/>
                  </a:cubicBezTo>
                  <a:cubicBezTo>
                    <a:pt x="7" y="6"/>
                    <a:pt x="7" y="6"/>
                    <a:pt x="7" y="6"/>
                  </a:cubicBezTo>
                  <a:cubicBezTo>
                    <a:pt x="7" y="6"/>
                    <a:pt x="7" y="6"/>
                    <a:pt x="7" y="6"/>
                  </a:cubicBezTo>
                  <a:cubicBezTo>
                    <a:pt x="7" y="6"/>
                    <a:pt x="7" y="6"/>
                    <a:pt x="7" y="6"/>
                  </a:cubicBezTo>
                  <a:cubicBezTo>
                    <a:pt x="7" y="6"/>
                    <a:pt x="7" y="6"/>
                    <a:pt x="7" y="6"/>
                  </a:cubicBezTo>
                  <a:cubicBezTo>
                    <a:pt x="7" y="6"/>
                    <a:pt x="7" y="6"/>
                    <a:pt x="7" y="6"/>
                  </a:cubicBezTo>
                  <a:cubicBezTo>
                    <a:pt x="8"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5"/>
                    <a:pt x="9" y="5"/>
                    <a:pt x="9" y="4"/>
                  </a:cubicBezTo>
                  <a:cubicBezTo>
                    <a:pt x="9" y="4"/>
                    <a:pt x="9" y="4"/>
                    <a:pt x="9" y="4"/>
                  </a:cubicBezTo>
                  <a:cubicBezTo>
                    <a:pt x="9" y="4"/>
                    <a:pt x="9" y="4"/>
                    <a:pt x="9" y="4"/>
                  </a:cubicBezTo>
                  <a:cubicBezTo>
                    <a:pt x="9" y="4"/>
                    <a:pt x="9" y="4"/>
                    <a:pt x="9" y="4"/>
                  </a:cubicBezTo>
                  <a:cubicBezTo>
                    <a:pt x="9" y="4"/>
                    <a:pt x="9" y="4"/>
                    <a:pt x="9" y="4"/>
                  </a:cubicBezTo>
                  <a:cubicBezTo>
                    <a:pt x="9" y="4"/>
                    <a:pt x="9" y="4"/>
                    <a:pt x="9" y="4"/>
                  </a:cubicBezTo>
                  <a:cubicBezTo>
                    <a:pt x="9" y="4"/>
                    <a:pt x="9" y="4"/>
                    <a:pt x="9" y="4"/>
                  </a:cubicBezTo>
                  <a:cubicBezTo>
                    <a:pt x="9" y="4"/>
                    <a:pt x="9" y="4"/>
                    <a:pt x="9" y="4"/>
                  </a:cubicBezTo>
                  <a:cubicBezTo>
                    <a:pt x="9" y="4"/>
                    <a:pt x="9" y="4"/>
                    <a:pt x="9" y="4"/>
                  </a:cubicBezTo>
                  <a:cubicBezTo>
                    <a:pt x="9" y="4"/>
                    <a:pt x="9" y="4"/>
                    <a:pt x="9" y="4"/>
                  </a:cubicBezTo>
                  <a:cubicBezTo>
                    <a:pt x="9" y="4"/>
                    <a:pt x="9" y="4"/>
                    <a:pt x="9" y="4"/>
                  </a:cubicBezTo>
                  <a:cubicBezTo>
                    <a:pt x="9" y="4"/>
                    <a:pt x="9" y="4"/>
                    <a:pt x="9" y="4"/>
                  </a:cubicBezTo>
                  <a:cubicBezTo>
                    <a:pt x="9" y="4"/>
                    <a:pt x="9" y="4"/>
                    <a:pt x="9" y="4"/>
                  </a:cubicBezTo>
                  <a:cubicBezTo>
                    <a:pt x="9" y="4"/>
                    <a:pt x="9" y="4"/>
                    <a:pt x="9" y="4"/>
                  </a:cubicBezTo>
                  <a:cubicBezTo>
                    <a:pt x="9" y="4"/>
                    <a:pt x="9" y="4"/>
                    <a:pt x="9" y="4"/>
                  </a:cubicBezTo>
                  <a:cubicBezTo>
                    <a:pt x="9" y="4"/>
                    <a:pt x="9" y="4"/>
                    <a:pt x="9" y="4"/>
                  </a:cubicBezTo>
                  <a:cubicBezTo>
                    <a:pt x="9" y="4"/>
                    <a:pt x="9" y="4"/>
                    <a:pt x="9" y="4"/>
                  </a:cubicBezTo>
                  <a:cubicBezTo>
                    <a:pt x="9" y="4"/>
                    <a:pt x="9" y="4"/>
                    <a:pt x="9" y="4"/>
                  </a:cubicBezTo>
                  <a:cubicBezTo>
                    <a:pt x="9" y="4"/>
                    <a:pt x="9" y="4"/>
                    <a:pt x="9" y="4"/>
                  </a:cubicBezTo>
                  <a:cubicBezTo>
                    <a:pt x="9" y="4"/>
                    <a:pt x="9" y="4"/>
                    <a:pt x="9" y="4"/>
                  </a:cubicBezTo>
                  <a:cubicBezTo>
                    <a:pt x="9" y="4"/>
                    <a:pt x="9" y="4"/>
                    <a:pt x="9" y="4"/>
                  </a:cubicBezTo>
                  <a:cubicBezTo>
                    <a:pt x="9" y="4"/>
                    <a:pt x="9" y="4"/>
                    <a:pt x="9" y="4"/>
                  </a:cubicBezTo>
                  <a:cubicBezTo>
                    <a:pt x="9" y="4"/>
                    <a:pt x="9" y="4"/>
                    <a:pt x="9" y="4"/>
                  </a:cubicBezTo>
                  <a:cubicBezTo>
                    <a:pt x="9" y="4"/>
                    <a:pt x="9" y="4"/>
                    <a:pt x="9" y="4"/>
                  </a:cubicBezTo>
                  <a:cubicBezTo>
                    <a:pt x="9" y="4"/>
                    <a:pt x="9" y="4"/>
                    <a:pt x="9" y="4"/>
                  </a:cubicBezTo>
                  <a:cubicBezTo>
                    <a:pt x="9" y="4"/>
                    <a:pt x="9" y="4"/>
                    <a:pt x="9" y="4"/>
                  </a:cubicBezTo>
                  <a:cubicBezTo>
                    <a:pt x="9" y="4"/>
                    <a:pt x="9" y="4"/>
                    <a:pt x="9" y="4"/>
                  </a:cubicBezTo>
                  <a:cubicBezTo>
                    <a:pt x="9" y="4"/>
                    <a:pt x="9" y="4"/>
                    <a:pt x="9" y="4"/>
                  </a:cubicBezTo>
                  <a:cubicBezTo>
                    <a:pt x="9" y="4"/>
                    <a:pt x="9" y="4"/>
                    <a:pt x="9" y="4"/>
                  </a:cubicBezTo>
                  <a:cubicBezTo>
                    <a:pt x="9" y="4"/>
                    <a:pt x="9" y="4"/>
                    <a:pt x="9" y="4"/>
                  </a:cubicBezTo>
                  <a:cubicBezTo>
                    <a:pt x="9" y="4"/>
                    <a:pt x="9" y="4"/>
                    <a:pt x="9" y="4"/>
                  </a:cubicBezTo>
                  <a:cubicBezTo>
                    <a:pt x="9" y="4"/>
                    <a:pt x="9" y="4"/>
                    <a:pt x="9" y="4"/>
                  </a:cubicBezTo>
                  <a:cubicBezTo>
                    <a:pt x="11" y="3"/>
                    <a:pt x="12" y="1"/>
                    <a:pt x="14" y="0"/>
                  </a:cubicBezTo>
                  <a:cubicBezTo>
                    <a:pt x="14" y="0"/>
                    <a:pt x="14" y="0"/>
                    <a:pt x="14" y="0"/>
                  </a:cubicBezTo>
                  <a:cubicBezTo>
                    <a:pt x="14" y="0"/>
                    <a:pt x="14" y="0"/>
                    <a:pt x="14" y="0"/>
                  </a:cubicBezTo>
                  <a:cubicBezTo>
                    <a:pt x="14" y="0"/>
                    <a:pt x="14" y="0"/>
                    <a:pt x="14" y="0"/>
                  </a:cubicBezTo>
                  <a:cubicBezTo>
                    <a:pt x="14" y="0"/>
                    <a:pt x="14" y="0"/>
                    <a:pt x="14" y="0"/>
                  </a:cubicBezTo>
                  <a:cubicBezTo>
                    <a:pt x="14" y="0"/>
                    <a:pt x="14" y="0"/>
                    <a:pt x="14" y="0"/>
                  </a:cubicBezTo>
                  <a:cubicBezTo>
                    <a:pt x="14" y="0"/>
                    <a:pt x="14" y="0"/>
                    <a:pt x="14" y="0"/>
                  </a:cubicBezTo>
                  <a:cubicBezTo>
                    <a:pt x="14" y="0"/>
                    <a:pt x="14" y="0"/>
                    <a:pt x="14" y="0"/>
                  </a:cubicBezTo>
                  <a:cubicBezTo>
                    <a:pt x="14" y="0"/>
                    <a:pt x="14" y="0"/>
                    <a:pt x="14" y="0"/>
                  </a:cubicBezTo>
                  <a:cubicBezTo>
                    <a:pt x="14" y="0"/>
                    <a:pt x="14" y="0"/>
                    <a:pt x="14" y="0"/>
                  </a:cubicBezTo>
                  <a:cubicBezTo>
                    <a:pt x="14" y="0"/>
                    <a:pt x="14" y="0"/>
                    <a:pt x="14" y="0"/>
                  </a:cubicBezTo>
                  <a:cubicBezTo>
                    <a:pt x="14" y="0"/>
                    <a:pt x="14" y="0"/>
                    <a:pt x="14" y="0"/>
                  </a:cubicBezTo>
                  <a:cubicBezTo>
                    <a:pt x="14" y="0"/>
                    <a:pt x="14" y="0"/>
                    <a:pt x="14" y="0"/>
                  </a:cubicBezTo>
                  <a:cubicBezTo>
                    <a:pt x="14" y="0"/>
                    <a:pt x="14" y="0"/>
                    <a:pt x="14" y="0"/>
                  </a:cubicBezTo>
                  <a:cubicBezTo>
                    <a:pt x="14" y="0"/>
                    <a:pt x="14" y="0"/>
                    <a:pt x="14" y="0"/>
                  </a:cubicBezTo>
                  <a:cubicBezTo>
                    <a:pt x="14" y="0"/>
                    <a:pt x="14" y="0"/>
                    <a:pt x="14" y="0"/>
                  </a:cubicBezTo>
                  <a:cubicBezTo>
                    <a:pt x="14" y="0"/>
                    <a:pt x="14" y="0"/>
                    <a:pt x="14" y="0"/>
                  </a:cubicBezTo>
                  <a:cubicBezTo>
                    <a:pt x="14" y="0"/>
                    <a:pt x="14" y="0"/>
                    <a:pt x="14" y="0"/>
                  </a:cubicBezTo>
                  <a:cubicBezTo>
                    <a:pt x="14" y="0"/>
                    <a:pt x="14" y="0"/>
                    <a:pt x="14" y="0"/>
                  </a:cubicBezTo>
                  <a:cubicBezTo>
                    <a:pt x="14" y="0"/>
                    <a:pt x="14" y="0"/>
                    <a:pt x="14" y="0"/>
                  </a:cubicBezTo>
                  <a:cubicBezTo>
                    <a:pt x="14" y="0"/>
                    <a:pt x="14" y="0"/>
                    <a:pt x="14" y="0"/>
                  </a:cubicBezTo>
                  <a:cubicBezTo>
                    <a:pt x="14" y="0"/>
                    <a:pt x="14" y="0"/>
                    <a:pt x="14" y="0"/>
                  </a:cubicBezTo>
                  <a:cubicBezTo>
                    <a:pt x="14" y="0"/>
                    <a:pt x="14" y="0"/>
                    <a:pt x="14" y="0"/>
                  </a:cubicBezTo>
                  <a:cubicBezTo>
                    <a:pt x="14" y="0"/>
                    <a:pt x="14" y="0"/>
                    <a:pt x="14" y="0"/>
                  </a:cubicBezTo>
                  <a:cubicBezTo>
                    <a:pt x="14" y="0"/>
                    <a:pt x="14" y="0"/>
                    <a:pt x="14" y="0"/>
                  </a:cubicBezTo>
                  <a:cubicBezTo>
                    <a:pt x="14" y="0"/>
                    <a:pt x="14" y="0"/>
                    <a:pt x="14" y="0"/>
                  </a:cubicBezTo>
                  <a:cubicBezTo>
                    <a:pt x="14" y="0"/>
                    <a:pt x="14" y="0"/>
                    <a:pt x="14" y="0"/>
                  </a:cubicBezTo>
                  <a:cubicBezTo>
                    <a:pt x="14" y="0"/>
                    <a:pt x="14" y="0"/>
                    <a:pt x="14" y="0"/>
                  </a:cubicBezTo>
                  <a:cubicBezTo>
                    <a:pt x="14" y="0"/>
                    <a:pt x="14" y="0"/>
                    <a:pt x="14" y="0"/>
                  </a:cubicBezTo>
                  <a:cubicBezTo>
                    <a:pt x="14" y="0"/>
                    <a:pt x="14" y="0"/>
                    <a:pt x="14" y="0"/>
                  </a:cubicBezTo>
                  <a:cubicBezTo>
                    <a:pt x="14" y="0"/>
                    <a:pt x="14" y="0"/>
                    <a:pt x="14" y="0"/>
                  </a:cubicBezTo>
                  <a:cubicBezTo>
                    <a:pt x="14" y="0"/>
                    <a:pt x="14" y="0"/>
                    <a:pt x="14" y="0"/>
                  </a:cubicBezTo>
                  <a:cubicBezTo>
                    <a:pt x="12" y="1"/>
                    <a:pt x="11" y="2"/>
                    <a:pt x="9" y="3"/>
                  </a:cubicBezTo>
                  <a:cubicBezTo>
                    <a:pt x="9" y="3"/>
                    <a:pt x="9" y="3"/>
                    <a:pt x="9" y="3"/>
                  </a:cubicBezTo>
                  <a:cubicBezTo>
                    <a:pt x="9" y="3"/>
                    <a:pt x="9" y="3"/>
                    <a:pt x="9" y="3"/>
                  </a:cubicBezTo>
                  <a:cubicBezTo>
                    <a:pt x="9" y="3"/>
                    <a:pt x="9" y="3"/>
                    <a:pt x="9" y="3"/>
                  </a:cubicBezTo>
                  <a:cubicBezTo>
                    <a:pt x="9" y="3"/>
                    <a:pt x="9" y="3"/>
                    <a:pt x="9" y="3"/>
                  </a:cubicBezTo>
                  <a:cubicBezTo>
                    <a:pt x="9" y="3"/>
                    <a:pt x="9" y="3"/>
                    <a:pt x="9" y="3"/>
                  </a:cubicBezTo>
                  <a:cubicBezTo>
                    <a:pt x="9" y="3"/>
                    <a:pt x="9" y="3"/>
                    <a:pt x="9" y="3"/>
                  </a:cubicBezTo>
                  <a:cubicBezTo>
                    <a:pt x="9" y="3"/>
                    <a:pt x="9" y="3"/>
                    <a:pt x="9" y="3"/>
                  </a:cubicBezTo>
                  <a:cubicBezTo>
                    <a:pt x="9" y="3"/>
                    <a:pt x="9" y="3"/>
                    <a:pt x="9" y="3"/>
                  </a:cubicBezTo>
                  <a:cubicBezTo>
                    <a:pt x="9" y="3"/>
                    <a:pt x="9" y="3"/>
                    <a:pt x="9" y="3"/>
                  </a:cubicBezTo>
                  <a:cubicBezTo>
                    <a:pt x="9" y="3"/>
                    <a:pt x="9" y="3"/>
                    <a:pt x="9" y="3"/>
                  </a:cubicBezTo>
                  <a:cubicBezTo>
                    <a:pt x="9" y="3"/>
                    <a:pt x="9" y="3"/>
                    <a:pt x="9" y="3"/>
                  </a:cubicBezTo>
                  <a:cubicBezTo>
                    <a:pt x="9" y="3"/>
                    <a:pt x="9" y="3"/>
                    <a:pt x="9" y="3"/>
                  </a:cubicBezTo>
                  <a:cubicBezTo>
                    <a:pt x="9" y="3"/>
                    <a:pt x="9" y="3"/>
                    <a:pt x="9" y="3"/>
                  </a:cubicBezTo>
                  <a:cubicBezTo>
                    <a:pt x="9" y="3"/>
                    <a:pt x="9" y="3"/>
                    <a:pt x="9" y="3"/>
                  </a:cubicBezTo>
                  <a:cubicBezTo>
                    <a:pt x="9" y="3"/>
                    <a:pt x="9" y="3"/>
                    <a:pt x="9" y="3"/>
                  </a:cubicBezTo>
                  <a:cubicBezTo>
                    <a:pt x="9" y="3"/>
                    <a:pt x="9" y="3"/>
                    <a:pt x="9" y="3"/>
                  </a:cubicBezTo>
                  <a:cubicBezTo>
                    <a:pt x="9" y="3"/>
                    <a:pt x="9" y="3"/>
                    <a:pt x="9" y="3"/>
                  </a:cubicBezTo>
                  <a:cubicBezTo>
                    <a:pt x="9" y="3"/>
                    <a:pt x="9" y="3"/>
                    <a:pt x="9" y="3"/>
                  </a:cubicBezTo>
                  <a:cubicBezTo>
                    <a:pt x="9" y="3"/>
                    <a:pt x="9" y="3"/>
                    <a:pt x="9" y="3"/>
                  </a:cubicBezTo>
                  <a:cubicBezTo>
                    <a:pt x="9" y="3"/>
                    <a:pt x="9" y="3"/>
                    <a:pt x="9" y="3"/>
                  </a:cubicBezTo>
                  <a:cubicBezTo>
                    <a:pt x="9" y="3"/>
                    <a:pt x="9" y="3"/>
                    <a:pt x="9" y="3"/>
                  </a:cubicBezTo>
                  <a:cubicBezTo>
                    <a:pt x="9" y="3"/>
                    <a:pt x="9" y="3"/>
                    <a:pt x="9" y="3"/>
                  </a:cubicBezTo>
                  <a:cubicBezTo>
                    <a:pt x="9" y="3"/>
                    <a:pt x="9" y="3"/>
                    <a:pt x="9" y="3"/>
                  </a:cubicBezTo>
                  <a:cubicBezTo>
                    <a:pt x="9" y="3"/>
                    <a:pt x="9" y="3"/>
                    <a:pt x="9" y="3"/>
                  </a:cubicBezTo>
                  <a:cubicBezTo>
                    <a:pt x="9" y="3"/>
                    <a:pt x="9" y="3"/>
                    <a:pt x="9" y="3"/>
                  </a:cubicBezTo>
                  <a:cubicBezTo>
                    <a:pt x="9" y="3"/>
                    <a:pt x="9" y="3"/>
                    <a:pt x="9" y="3"/>
                  </a:cubicBezTo>
                  <a:cubicBezTo>
                    <a:pt x="9" y="3"/>
                    <a:pt x="9" y="3"/>
                    <a:pt x="9" y="3"/>
                  </a:cubicBezTo>
                  <a:cubicBezTo>
                    <a:pt x="9" y="3"/>
                    <a:pt x="9" y="3"/>
                    <a:pt x="9" y="3"/>
                  </a:cubicBezTo>
                  <a:cubicBezTo>
                    <a:pt x="9" y="3"/>
                    <a:pt x="9" y="3"/>
                    <a:pt x="9" y="3"/>
                  </a:cubicBezTo>
                  <a:cubicBezTo>
                    <a:pt x="9" y="3"/>
                    <a:pt x="9" y="3"/>
                    <a:pt x="9" y="3"/>
                  </a:cubicBezTo>
                  <a:cubicBezTo>
                    <a:pt x="9" y="3"/>
                    <a:pt x="9" y="3"/>
                    <a:pt x="9" y="3"/>
                  </a:cubicBezTo>
                  <a:cubicBezTo>
                    <a:pt x="9" y="2"/>
                    <a:pt x="9" y="1"/>
                    <a:pt x="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43" name="Group 42">
            <a:extLst>
              <a:ext uri="{FF2B5EF4-FFF2-40B4-BE49-F238E27FC236}">
                <a16:creationId xmlns:a16="http://schemas.microsoft.com/office/drawing/2014/main" id="{CFB8C0EA-86CF-4D3B-81B5-8F875DEE3DED}"/>
              </a:ext>
            </a:extLst>
          </p:cNvPr>
          <p:cNvGrpSpPr/>
          <p:nvPr/>
        </p:nvGrpSpPr>
        <p:grpSpPr>
          <a:xfrm>
            <a:off x="3937068" y="3281121"/>
            <a:ext cx="357206" cy="514768"/>
            <a:chOff x="11088688" y="4927600"/>
            <a:chExt cx="579437" cy="835026"/>
          </a:xfrm>
        </p:grpSpPr>
        <p:sp>
          <p:nvSpPr>
            <p:cNvPr id="10" name="Freeform 339">
              <a:extLst>
                <a:ext uri="{FF2B5EF4-FFF2-40B4-BE49-F238E27FC236}">
                  <a16:creationId xmlns:a16="http://schemas.microsoft.com/office/drawing/2014/main" id="{0FD26EAE-FD20-4CD6-94A1-2F0C06501A3B}"/>
                </a:ext>
              </a:extLst>
            </p:cNvPr>
            <p:cNvSpPr>
              <a:spLocks/>
            </p:cNvSpPr>
            <p:nvPr/>
          </p:nvSpPr>
          <p:spPr bwMode="auto">
            <a:xfrm>
              <a:off x="11231563" y="5618163"/>
              <a:ext cx="287337" cy="144463"/>
            </a:xfrm>
            <a:custGeom>
              <a:avLst/>
              <a:gdLst>
                <a:gd name="T0" fmla="*/ 89 w 89"/>
                <a:gd name="T1" fmla="*/ 0 h 44"/>
                <a:gd name="T2" fmla="*/ 44 w 89"/>
                <a:gd name="T3" fmla="*/ 44 h 44"/>
                <a:gd name="T4" fmla="*/ 0 w 89"/>
                <a:gd name="T5" fmla="*/ 0 h 44"/>
                <a:gd name="T6" fmla="*/ 89 w 89"/>
                <a:gd name="T7" fmla="*/ 0 h 44"/>
              </a:gdLst>
              <a:ahLst/>
              <a:cxnLst>
                <a:cxn ang="0">
                  <a:pos x="T0" y="T1"/>
                </a:cxn>
                <a:cxn ang="0">
                  <a:pos x="T2" y="T3"/>
                </a:cxn>
                <a:cxn ang="0">
                  <a:pos x="T4" y="T5"/>
                </a:cxn>
                <a:cxn ang="0">
                  <a:pos x="T6" y="T7"/>
                </a:cxn>
              </a:cxnLst>
              <a:rect l="0" t="0" r="r" b="b"/>
              <a:pathLst>
                <a:path w="89" h="44">
                  <a:moveTo>
                    <a:pt x="89" y="0"/>
                  </a:moveTo>
                  <a:cubicBezTo>
                    <a:pt x="89" y="24"/>
                    <a:pt x="69" y="44"/>
                    <a:pt x="44" y="44"/>
                  </a:cubicBezTo>
                  <a:cubicBezTo>
                    <a:pt x="20" y="44"/>
                    <a:pt x="0" y="24"/>
                    <a:pt x="0" y="0"/>
                  </a:cubicBezTo>
                  <a:lnTo>
                    <a:pt x="89" y="0"/>
                  </a:lnTo>
                  <a:close/>
                </a:path>
              </a:pathLst>
            </a:custGeom>
            <a:solidFill>
              <a:srgbClr val="56B4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2" name="Freeform 340">
              <a:extLst>
                <a:ext uri="{FF2B5EF4-FFF2-40B4-BE49-F238E27FC236}">
                  <a16:creationId xmlns:a16="http://schemas.microsoft.com/office/drawing/2014/main" id="{1B106503-5C3D-4DC0-BACD-00DB56E38729}"/>
                </a:ext>
              </a:extLst>
            </p:cNvPr>
            <p:cNvSpPr>
              <a:spLocks noEditPoints="1"/>
            </p:cNvSpPr>
            <p:nvPr/>
          </p:nvSpPr>
          <p:spPr bwMode="auto">
            <a:xfrm>
              <a:off x="11088688" y="4927600"/>
              <a:ext cx="579437" cy="639763"/>
            </a:xfrm>
            <a:custGeom>
              <a:avLst/>
              <a:gdLst>
                <a:gd name="T0" fmla="*/ 176 w 179"/>
                <a:gd name="T1" fmla="*/ 82 h 196"/>
                <a:gd name="T2" fmla="*/ 98 w 179"/>
                <a:gd name="T3" fmla="*/ 3 h 196"/>
                <a:gd name="T4" fmla="*/ 30 w 179"/>
                <a:gd name="T5" fmla="*/ 25 h 196"/>
                <a:gd name="T6" fmla="*/ 0 w 179"/>
                <a:gd name="T7" fmla="*/ 90 h 196"/>
                <a:gd name="T8" fmla="*/ 23 w 179"/>
                <a:gd name="T9" fmla="*/ 149 h 196"/>
                <a:gd name="T10" fmla="*/ 30 w 179"/>
                <a:gd name="T11" fmla="*/ 166 h 196"/>
                <a:gd name="T12" fmla="*/ 30 w 179"/>
                <a:gd name="T13" fmla="*/ 190 h 196"/>
                <a:gd name="T14" fmla="*/ 36 w 179"/>
                <a:gd name="T15" fmla="*/ 196 h 196"/>
                <a:gd name="T16" fmla="*/ 141 w 179"/>
                <a:gd name="T17" fmla="*/ 196 h 196"/>
                <a:gd name="T18" fmla="*/ 147 w 179"/>
                <a:gd name="T19" fmla="*/ 190 h 196"/>
                <a:gd name="T20" fmla="*/ 147 w 179"/>
                <a:gd name="T21" fmla="*/ 166 h 196"/>
                <a:gd name="T22" fmla="*/ 154 w 179"/>
                <a:gd name="T23" fmla="*/ 149 h 196"/>
                <a:gd name="T24" fmla="*/ 176 w 179"/>
                <a:gd name="T25" fmla="*/ 82 h 196"/>
                <a:gd name="T26" fmla="*/ 145 w 179"/>
                <a:gd name="T27" fmla="*/ 141 h 196"/>
                <a:gd name="T28" fmla="*/ 135 w 179"/>
                <a:gd name="T29" fmla="*/ 166 h 196"/>
                <a:gd name="T30" fmla="*/ 135 w 179"/>
                <a:gd name="T31" fmla="*/ 184 h 196"/>
                <a:gd name="T32" fmla="*/ 113 w 179"/>
                <a:gd name="T33" fmla="*/ 184 h 196"/>
                <a:gd name="T34" fmla="*/ 124 w 179"/>
                <a:gd name="T35" fmla="*/ 118 h 196"/>
                <a:gd name="T36" fmla="*/ 119 w 179"/>
                <a:gd name="T37" fmla="*/ 111 h 196"/>
                <a:gd name="T38" fmla="*/ 112 w 179"/>
                <a:gd name="T39" fmla="*/ 116 h 196"/>
                <a:gd name="T40" fmla="*/ 100 w 179"/>
                <a:gd name="T41" fmla="*/ 184 h 196"/>
                <a:gd name="T42" fmla="*/ 76 w 179"/>
                <a:gd name="T43" fmla="*/ 184 h 196"/>
                <a:gd name="T44" fmla="*/ 65 w 179"/>
                <a:gd name="T45" fmla="*/ 116 h 196"/>
                <a:gd name="T46" fmla="*/ 58 w 179"/>
                <a:gd name="T47" fmla="*/ 111 h 196"/>
                <a:gd name="T48" fmla="*/ 53 w 179"/>
                <a:gd name="T49" fmla="*/ 118 h 196"/>
                <a:gd name="T50" fmla="*/ 64 w 179"/>
                <a:gd name="T51" fmla="*/ 184 h 196"/>
                <a:gd name="T52" fmla="*/ 42 w 179"/>
                <a:gd name="T53" fmla="*/ 184 h 196"/>
                <a:gd name="T54" fmla="*/ 42 w 179"/>
                <a:gd name="T55" fmla="*/ 166 h 196"/>
                <a:gd name="T56" fmla="*/ 32 w 179"/>
                <a:gd name="T57" fmla="*/ 141 h 196"/>
                <a:gd name="T58" fmla="*/ 12 w 179"/>
                <a:gd name="T59" fmla="*/ 90 h 196"/>
                <a:gd name="T60" fmla="*/ 38 w 179"/>
                <a:gd name="T61" fmla="*/ 33 h 196"/>
                <a:gd name="T62" fmla="*/ 97 w 179"/>
                <a:gd name="T63" fmla="*/ 15 h 196"/>
                <a:gd name="T64" fmla="*/ 164 w 179"/>
                <a:gd name="T65" fmla="*/ 83 h 196"/>
                <a:gd name="T66" fmla="*/ 145 w 179"/>
                <a:gd name="T67" fmla="*/ 14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9" h="196">
                  <a:moveTo>
                    <a:pt x="176" y="82"/>
                  </a:moveTo>
                  <a:cubicBezTo>
                    <a:pt x="172" y="41"/>
                    <a:pt x="140" y="7"/>
                    <a:pt x="98" y="3"/>
                  </a:cubicBezTo>
                  <a:cubicBezTo>
                    <a:pt x="73" y="0"/>
                    <a:pt x="49" y="8"/>
                    <a:pt x="30" y="25"/>
                  </a:cubicBezTo>
                  <a:cubicBezTo>
                    <a:pt x="11" y="41"/>
                    <a:pt x="0" y="65"/>
                    <a:pt x="0" y="90"/>
                  </a:cubicBezTo>
                  <a:cubicBezTo>
                    <a:pt x="0" y="112"/>
                    <a:pt x="8" y="133"/>
                    <a:pt x="23" y="149"/>
                  </a:cubicBezTo>
                  <a:cubicBezTo>
                    <a:pt x="27" y="154"/>
                    <a:pt x="30" y="160"/>
                    <a:pt x="30" y="166"/>
                  </a:cubicBezTo>
                  <a:cubicBezTo>
                    <a:pt x="30" y="190"/>
                    <a:pt x="30" y="190"/>
                    <a:pt x="30" y="190"/>
                  </a:cubicBezTo>
                  <a:cubicBezTo>
                    <a:pt x="30" y="193"/>
                    <a:pt x="32" y="196"/>
                    <a:pt x="36" y="196"/>
                  </a:cubicBezTo>
                  <a:cubicBezTo>
                    <a:pt x="141" y="196"/>
                    <a:pt x="141" y="196"/>
                    <a:pt x="141" y="196"/>
                  </a:cubicBezTo>
                  <a:cubicBezTo>
                    <a:pt x="145" y="196"/>
                    <a:pt x="147" y="193"/>
                    <a:pt x="147" y="190"/>
                  </a:cubicBezTo>
                  <a:cubicBezTo>
                    <a:pt x="147" y="166"/>
                    <a:pt x="147" y="166"/>
                    <a:pt x="147" y="166"/>
                  </a:cubicBezTo>
                  <a:cubicBezTo>
                    <a:pt x="147" y="160"/>
                    <a:pt x="150" y="154"/>
                    <a:pt x="154" y="149"/>
                  </a:cubicBezTo>
                  <a:cubicBezTo>
                    <a:pt x="171" y="131"/>
                    <a:pt x="179" y="107"/>
                    <a:pt x="176" y="82"/>
                  </a:cubicBezTo>
                  <a:close/>
                  <a:moveTo>
                    <a:pt x="145" y="141"/>
                  </a:moveTo>
                  <a:cubicBezTo>
                    <a:pt x="139" y="148"/>
                    <a:pt x="135" y="157"/>
                    <a:pt x="135" y="166"/>
                  </a:cubicBezTo>
                  <a:cubicBezTo>
                    <a:pt x="135" y="184"/>
                    <a:pt x="135" y="184"/>
                    <a:pt x="135" y="184"/>
                  </a:cubicBezTo>
                  <a:cubicBezTo>
                    <a:pt x="113" y="184"/>
                    <a:pt x="113" y="184"/>
                    <a:pt x="113" y="184"/>
                  </a:cubicBezTo>
                  <a:cubicBezTo>
                    <a:pt x="124" y="118"/>
                    <a:pt x="124" y="118"/>
                    <a:pt x="124" y="118"/>
                  </a:cubicBezTo>
                  <a:cubicBezTo>
                    <a:pt x="125" y="115"/>
                    <a:pt x="123" y="112"/>
                    <a:pt x="119" y="111"/>
                  </a:cubicBezTo>
                  <a:cubicBezTo>
                    <a:pt x="116" y="110"/>
                    <a:pt x="113" y="113"/>
                    <a:pt x="112" y="116"/>
                  </a:cubicBezTo>
                  <a:cubicBezTo>
                    <a:pt x="100" y="184"/>
                    <a:pt x="100" y="184"/>
                    <a:pt x="100" y="184"/>
                  </a:cubicBezTo>
                  <a:cubicBezTo>
                    <a:pt x="76" y="184"/>
                    <a:pt x="76" y="184"/>
                    <a:pt x="76" y="184"/>
                  </a:cubicBezTo>
                  <a:cubicBezTo>
                    <a:pt x="65" y="116"/>
                    <a:pt x="65" y="116"/>
                    <a:pt x="65" y="116"/>
                  </a:cubicBezTo>
                  <a:cubicBezTo>
                    <a:pt x="64" y="113"/>
                    <a:pt x="61" y="110"/>
                    <a:pt x="58" y="111"/>
                  </a:cubicBezTo>
                  <a:cubicBezTo>
                    <a:pt x="54" y="112"/>
                    <a:pt x="52" y="115"/>
                    <a:pt x="53" y="118"/>
                  </a:cubicBezTo>
                  <a:cubicBezTo>
                    <a:pt x="64" y="184"/>
                    <a:pt x="64" y="184"/>
                    <a:pt x="64" y="184"/>
                  </a:cubicBezTo>
                  <a:cubicBezTo>
                    <a:pt x="42" y="184"/>
                    <a:pt x="42" y="184"/>
                    <a:pt x="42" y="184"/>
                  </a:cubicBezTo>
                  <a:cubicBezTo>
                    <a:pt x="42" y="166"/>
                    <a:pt x="42" y="166"/>
                    <a:pt x="42" y="166"/>
                  </a:cubicBezTo>
                  <a:cubicBezTo>
                    <a:pt x="42" y="157"/>
                    <a:pt x="38" y="148"/>
                    <a:pt x="32" y="141"/>
                  </a:cubicBezTo>
                  <a:cubicBezTo>
                    <a:pt x="19" y="127"/>
                    <a:pt x="12" y="109"/>
                    <a:pt x="12" y="90"/>
                  </a:cubicBezTo>
                  <a:cubicBezTo>
                    <a:pt x="12" y="69"/>
                    <a:pt x="22" y="48"/>
                    <a:pt x="38" y="33"/>
                  </a:cubicBezTo>
                  <a:cubicBezTo>
                    <a:pt x="54" y="19"/>
                    <a:pt x="75" y="12"/>
                    <a:pt x="97" y="15"/>
                  </a:cubicBezTo>
                  <a:cubicBezTo>
                    <a:pt x="133" y="19"/>
                    <a:pt x="161" y="47"/>
                    <a:pt x="164" y="83"/>
                  </a:cubicBezTo>
                  <a:cubicBezTo>
                    <a:pt x="166" y="105"/>
                    <a:pt x="160" y="125"/>
                    <a:pt x="145" y="1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3" name="Freeform 341">
              <a:extLst>
                <a:ext uri="{FF2B5EF4-FFF2-40B4-BE49-F238E27FC236}">
                  <a16:creationId xmlns:a16="http://schemas.microsoft.com/office/drawing/2014/main" id="{4E8CE800-F227-4A2F-95CE-00B87758E20B}"/>
                </a:ext>
              </a:extLst>
            </p:cNvPr>
            <p:cNvSpPr>
              <a:spLocks/>
            </p:cNvSpPr>
            <p:nvPr/>
          </p:nvSpPr>
          <p:spPr bwMode="auto">
            <a:xfrm>
              <a:off x="11328400" y="5289550"/>
              <a:ext cx="38100" cy="114300"/>
            </a:xfrm>
            <a:custGeom>
              <a:avLst/>
              <a:gdLst>
                <a:gd name="T0" fmla="*/ 6 w 12"/>
                <a:gd name="T1" fmla="*/ 35 h 35"/>
                <a:gd name="T2" fmla="*/ 0 w 12"/>
                <a:gd name="T3" fmla="*/ 29 h 35"/>
                <a:gd name="T4" fmla="*/ 0 w 12"/>
                <a:gd name="T5" fmla="*/ 6 h 35"/>
                <a:gd name="T6" fmla="*/ 6 w 12"/>
                <a:gd name="T7" fmla="*/ 0 h 35"/>
                <a:gd name="T8" fmla="*/ 12 w 12"/>
                <a:gd name="T9" fmla="*/ 6 h 35"/>
                <a:gd name="T10" fmla="*/ 12 w 12"/>
                <a:gd name="T11" fmla="*/ 29 h 35"/>
                <a:gd name="T12" fmla="*/ 6 w 1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2" h="35">
                  <a:moveTo>
                    <a:pt x="6" y="35"/>
                  </a:moveTo>
                  <a:cubicBezTo>
                    <a:pt x="2" y="35"/>
                    <a:pt x="0" y="33"/>
                    <a:pt x="0" y="29"/>
                  </a:cubicBezTo>
                  <a:cubicBezTo>
                    <a:pt x="0" y="6"/>
                    <a:pt x="0" y="6"/>
                    <a:pt x="0" y="6"/>
                  </a:cubicBezTo>
                  <a:cubicBezTo>
                    <a:pt x="0" y="3"/>
                    <a:pt x="2" y="0"/>
                    <a:pt x="6" y="0"/>
                  </a:cubicBezTo>
                  <a:cubicBezTo>
                    <a:pt x="9" y="0"/>
                    <a:pt x="12" y="3"/>
                    <a:pt x="12" y="6"/>
                  </a:cubicBezTo>
                  <a:cubicBezTo>
                    <a:pt x="12" y="29"/>
                    <a:pt x="12" y="29"/>
                    <a:pt x="12" y="29"/>
                  </a:cubicBezTo>
                  <a:cubicBezTo>
                    <a:pt x="12" y="33"/>
                    <a:pt x="9" y="35"/>
                    <a:pt x="6" y="3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56" name="Freeform 342">
              <a:extLst>
                <a:ext uri="{FF2B5EF4-FFF2-40B4-BE49-F238E27FC236}">
                  <a16:creationId xmlns:a16="http://schemas.microsoft.com/office/drawing/2014/main" id="{BBCAD25D-3194-490B-875F-6712359D5227}"/>
                </a:ext>
              </a:extLst>
            </p:cNvPr>
            <p:cNvSpPr>
              <a:spLocks/>
            </p:cNvSpPr>
            <p:nvPr/>
          </p:nvSpPr>
          <p:spPr bwMode="auto">
            <a:xfrm>
              <a:off x="11383963" y="5289550"/>
              <a:ext cx="38100" cy="114300"/>
            </a:xfrm>
            <a:custGeom>
              <a:avLst/>
              <a:gdLst>
                <a:gd name="T0" fmla="*/ 6 w 12"/>
                <a:gd name="T1" fmla="*/ 35 h 35"/>
                <a:gd name="T2" fmla="*/ 0 w 12"/>
                <a:gd name="T3" fmla="*/ 29 h 35"/>
                <a:gd name="T4" fmla="*/ 0 w 12"/>
                <a:gd name="T5" fmla="*/ 6 h 35"/>
                <a:gd name="T6" fmla="*/ 6 w 12"/>
                <a:gd name="T7" fmla="*/ 0 h 35"/>
                <a:gd name="T8" fmla="*/ 12 w 12"/>
                <a:gd name="T9" fmla="*/ 6 h 35"/>
                <a:gd name="T10" fmla="*/ 12 w 12"/>
                <a:gd name="T11" fmla="*/ 29 h 35"/>
                <a:gd name="T12" fmla="*/ 6 w 1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2" h="35">
                  <a:moveTo>
                    <a:pt x="6" y="35"/>
                  </a:moveTo>
                  <a:cubicBezTo>
                    <a:pt x="3" y="35"/>
                    <a:pt x="0" y="33"/>
                    <a:pt x="0" y="29"/>
                  </a:cubicBezTo>
                  <a:cubicBezTo>
                    <a:pt x="0" y="6"/>
                    <a:pt x="0" y="6"/>
                    <a:pt x="0" y="6"/>
                  </a:cubicBezTo>
                  <a:cubicBezTo>
                    <a:pt x="0" y="3"/>
                    <a:pt x="3" y="0"/>
                    <a:pt x="6" y="0"/>
                  </a:cubicBezTo>
                  <a:cubicBezTo>
                    <a:pt x="9" y="0"/>
                    <a:pt x="12" y="3"/>
                    <a:pt x="12" y="6"/>
                  </a:cubicBezTo>
                  <a:cubicBezTo>
                    <a:pt x="12" y="29"/>
                    <a:pt x="12" y="29"/>
                    <a:pt x="12" y="29"/>
                  </a:cubicBezTo>
                  <a:cubicBezTo>
                    <a:pt x="12" y="33"/>
                    <a:pt x="9" y="35"/>
                    <a:pt x="6" y="3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15" name="Group 14">
            <a:extLst>
              <a:ext uri="{FF2B5EF4-FFF2-40B4-BE49-F238E27FC236}">
                <a16:creationId xmlns:a16="http://schemas.microsoft.com/office/drawing/2014/main" id="{BDAA26CF-5A3F-47D4-92BB-3205534A597F}"/>
              </a:ext>
            </a:extLst>
          </p:cNvPr>
          <p:cNvGrpSpPr/>
          <p:nvPr/>
        </p:nvGrpSpPr>
        <p:grpSpPr>
          <a:xfrm>
            <a:off x="3858332" y="2092663"/>
            <a:ext cx="514678" cy="409184"/>
            <a:chOff x="-5896123" y="-2202382"/>
            <a:chExt cx="511176" cy="406400"/>
          </a:xfrm>
        </p:grpSpPr>
        <p:sp>
          <p:nvSpPr>
            <p:cNvPr id="16" name="Freeform 5">
              <a:extLst>
                <a:ext uri="{FF2B5EF4-FFF2-40B4-BE49-F238E27FC236}">
                  <a16:creationId xmlns:a16="http://schemas.microsoft.com/office/drawing/2014/main" id="{3349869B-2A26-4A6E-AF46-339F6D51F660}"/>
                </a:ext>
              </a:extLst>
            </p:cNvPr>
            <p:cNvSpPr>
              <a:spLocks noEditPoints="1"/>
            </p:cNvSpPr>
            <p:nvPr/>
          </p:nvSpPr>
          <p:spPr bwMode="auto">
            <a:xfrm>
              <a:off x="-5816748" y="-2115070"/>
              <a:ext cx="128588" cy="115888"/>
            </a:xfrm>
            <a:custGeom>
              <a:avLst/>
              <a:gdLst>
                <a:gd name="T0" fmla="*/ 20 w 40"/>
                <a:gd name="T1" fmla="*/ 6 h 36"/>
                <a:gd name="T2" fmla="*/ 20 w 40"/>
                <a:gd name="T3" fmla="*/ 6 h 36"/>
                <a:gd name="T4" fmla="*/ 26 w 40"/>
                <a:gd name="T5" fmla="*/ 8 h 36"/>
                <a:gd name="T6" fmla="*/ 30 w 40"/>
                <a:gd name="T7" fmla="*/ 24 h 36"/>
                <a:gd name="T8" fmla="*/ 20 w 40"/>
                <a:gd name="T9" fmla="*/ 30 h 36"/>
                <a:gd name="T10" fmla="*/ 15 w 40"/>
                <a:gd name="T11" fmla="*/ 28 h 36"/>
                <a:gd name="T12" fmla="*/ 10 w 40"/>
                <a:gd name="T13" fmla="*/ 12 h 36"/>
                <a:gd name="T14" fmla="*/ 20 w 40"/>
                <a:gd name="T15" fmla="*/ 6 h 36"/>
                <a:gd name="T16" fmla="*/ 20 w 40"/>
                <a:gd name="T17" fmla="*/ 0 h 36"/>
                <a:gd name="T18" fmla="*/ 5 w 40"/>
                <a:gd name="T19" fmla="*/ 9 h 36"/>
                <a:gd name="T20" fmla="*/ 12 w 40"/>
                <a:gd name="T21" fmla="*/ 33 h 36"/>
                <a:gd name="T22" fmla="*/ 20 w 40"/>
                <a:gd name="T23" fmla="*/ 36 h 36"/>
                <a:gd name="T24" fmla="*/ 36 w 40"/>
                <a:gd name="T25" fmla="*/ 27 h 36"/>
                <a:gd name="T26" fmla="*/ 29 w 40"/>
                <a:gd name="T27" fmla="*/ 3 h 36"/>
                <a:gd name="T28" fmla="*/ 20 w 40"/>
                <a:gd name="T2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36">
                  <a:moveTo>
                    <a:pt x="20" y="6"/>
                  </a:moveTo>
                  <a:cubicBezTo>
                    <a:pt x="20" y="6"/>
                    <a:pt x="20" y="6"/>
                    <a:pt x="20" y="6"/>
                  </a:cubicBezTo>
                  <a:cubicBezTo>
                    <a:pt x="22" y="6"/>
                    <a:pt x="24" y="7"/>
                    <a:pt x="26" y="8"/>
                  </a:cubicBezTo>
                  <a:cubicBezTo>
                    <a:pt x="32" y="11"/>
                    <a:pt x="34" y="18"/>
                    <a:pt x="30" y="24"/>
                  </a:cubicBezTo>
                  <a:cubicBezTo>
                    <a:pt x="28" y="27"/>
                    <a:pt x="24" y="30"/>
                    <a:pt x="20" y="30"/>
                  </a:cubicBezTo>
                  <a:cubicBezTo>
                    <a:pt x="18" y="30"/>
                    <a:pt x="16" y="29"/>
                    <a:pt x="15" y="28"/>
                  </a:cubicBezTo>
                  <a:cubicBezTo>
                    <a:pt x="9" y="25"/>
                    <a:pt x="7" y="18"/>
                    <a:pt x="10" y="12"/>
                  </a:cubicBezTo>
                  <a:cubicBezTo>
                    <a:pt x="12" y="9"/>
                    <a:pt x="16" y="6"/>
                    <a:pt x="20" y="6"/>
                  </a:cubicBezTo>
                  <a:moveTo>
                    <a:pt x="20" y="0"/>
                  </a:moveTo>
                  <a:cubicBezTo>
                    <a:pt x="14" y="0"/>
                    <a:pt x="8" y="3"/>
                    <a:pt x="5" y="9"/>
                  </a:cubicBezTo>
                  <a:cubicBezTo>
                    <a:pt x="0" y="18"/>
                    <a:pt x="3" y="28"/>
                    <a:pt x="12" y="33"/>
                  </a:cubicBezTo>
                  <a:cubicBezTo>
                    <a:pt x="14" y="35"/>
                    <a:pt x="17" y="36"/>
                    <a:pt x="20" y="36"/>
                  </a:cubicBezTo>
                  <a:cubicBezTo>
                    <a:pt x="26" y="36"/>
                    <a:pt x="32" y="32"/>
                    <a:pt x="36" y="27"/>
                  </a:cubicBezTo>
                  <a:cubicBezTo>
                    <a:pt x="40" y="18"/>
                    <a:pt x="38" y="8"/>
                    <a:pt x="29" y="3"/>
                  </a:cubicBezTo>
                  <a:cubicBezTo>
                    <a:pt x="26" y="1"/>
                    <a:pt x="23" y="0"/>
                    <a:pt x="2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7" name="Freeform 6">
              <a:extLst>
                <a:ext uri="{FF2B5EF4-FFF2-40B4-BE49-F238E27FC236}">
                  <a16:creationId xmlns:a16="http://schemas.microsoft.com/office/drawing/2014/main" id="{18D28DE8-4350-4799-ACAD-F5C36A3A1DE3}"/>
                </a:ext>
              </a:extLst>
            </p:cNvPr>
            <p:cNvSpPr>
              <a:spLocks noEditPoints="1"/>
            </p:cNvSpPr>
            <p:nvPr/>
          </p:nvSpPr>
          <p:spPr bwMode="auto">
            <a:xfrm>
              <a:off x="-5896123" y="-2202382"/>
              <a:ext cx="290513" cy="287338"/>
            </a:xfrm>
            <a:custGeom>
              <a:avLst/>
              <a:gdLst>
                <a:gd name="T0" fmla="*/ 54 w 91"/>
                <a:gd name="T1" fmla="*/ 87 h 89"/>
                <a:gd name="T2" fmla="*/ 42 w 91"/>
                <a:gd name="T3" fmla="*/ 79 h 89"/>
                <a:gd name="T4" fmla="*/ 34 w 91"/>
                <a:gd name="T5" fmla="*/ 89 h 89"/>
                <a:gd name="T6" fmla="*/ 15 w 91"/>
                <a:gd name="T7" fmla="*/ 80 h 89"/>
                <a:gd name="T8" fmla="*/ 17 w 91"/>
                <a:gd name="T9" fmla="*/ 65 h 89"/>
                <a:gd name="T10" fmla="*/ 5 w 91"/>
                <a:gd name="T11" fmla="*/ 59 h 89"/>
                <a:gd name="T12" fmla="*/ 0 w 91"/>
                <a:gd name="T13" fmla="*/ 36 h 89"/>
                <a:gd name="T14" fmla="*/ 14 w 91"/>
                <a:gd name="T15" fmla="*/ 30 h 89"/>
                <a:gd name="T16" fmla="*/ 17 w 91"/>
                <a:gd name="T17" fmla="*/ 25 h 89"/>
                <a:gd name="T18" fmla="*/ 16 w 91"/>
                <a:gd name="T19" fmla="*/ 10 h 89"/>
                <a:gd name="T20" fmla="*/ 37 w 91"/>
                <a:gd name="T21" fmla="*/ 3 h 89"/>
                <a:gd name="T22" fmla="*/ 49 w 91"/>
                <a:gd name="T23" fmla="*/ 11 h 89"/>
                <a:gd name="T24" fmla="*/ 57 w 91"/>
                <a:gd name="T25" fmla="*/ 1 h 89"/>
                <a:gd name="T26" fmla="*/ 76 w 91"/>
                <a:gd name="T27" fmla="*/ 10 h 89"/>
                <a:gd name="T28" fmla="*/ 74 w 91"/>
                <a:gd name="T29" fmla="*/ 25 h 89"/>
                <a:gd name="T30" fmla="*/ 86 w 91"/>
                <a:gd name="T31" fmla="*/ 31 h 89"/>
                <a:gd name="T32" fmla="*/ 91 w 91"/>
                <a:gd name="T33" fmla="*/ 54 h 89"/>
                <a:gd name="T34" fmla="*/ 77 w 91"/>
                <a:gd name="T35" fmla="*/ 60 h 89"/>
                <a:gd name="T36" fmla="*/ 74 w 91"/>
                <a:gd name="T37" fmla="*/ 65 h 89"/>
                <a:gd name="T38" fmla="*/ 75 w 91"/>
                <a:gd name="T39" fmla="*/ 80 h 89"/>
                <a:gd name="T40" fmla="*/ 58 w 91"/>
                <a:gd name="T41" fmla="*/ 89 h 89"/>
                <a:gd name="T42" fmla="*/ 32 w 91"/>
                <a:gd name="T43" fmla="*/ 84 h 89"/>
                <a:gd name="T44" fmla="*/ 57 w 91"/>
                <a:gd name="T45" fmla="*/ 83 h 89"/>
                <a:gd name="T46" fmla="*/ 58 w 91"/>
                <a:gd name="T47" fmla="*/ 83 h 89"/>
                <a:gd name="T48" fmla="*/ 67 w 91"/>
                <a:gd name="T49" fmla="*/ 64 h 89"/>
                <a:gd name="T50" fmla="*/ 70 w 91"/>
                <a:gd name="T51" fmla="*/ 60 h 89"/>
                <a:gd name="T52" fmla="*/ 73 w 91"/>
                <a:gd name="T53" fmla="*/ 54 h 89"/>
                <a:gd name="T54" fmla="*/ 85 w 91"/>
                <a:gd name="T55" fmla="*/ 53 h 89"/>
                <a:gd name="T56" fmla="*/ 73 w 91"/>
                <a:gd name="T57" fmla="*/ 36 h 89"/>
                <a:gd name="T58" fmla="*/ 68 w 91"/>
                <a:gd name="T59" fmla="*/ 27 h 89"/>
                <a:gd name="T60" fmla="*/ 72 w 91"/>
                <a:gd name="T61" fmla="*/ 15 h 89"/>
                <a:gd name="T62" fmla="*/ 51 w 91"/>
                <a:gd name="T63" fmla="*/ 17 h 89"/>
                <a:gd name="T64" fmla="*/ 42 w 91"/>
                <a:gd name="T65" fmla="*/ 17 h 89"/>
                <a:gd name="T66" fmla="*/ 33 w 91"/>
                <a:gd name="T67" fmla="*/ 7 h 89"/>
                <a:gd name="T68" fmla="*/ 24 w 91"/>
                <a:gd name="T69" fmla="*/ 26 h 89"/>
                <a:gd name="T70" fmla="*/ 21 w 91"/>
                <a:gd name="T71" fmla="*/ 31 h 89"/>
                <a:gd name="T72" fmla="*/ 19 w 91"/>
                <a:gd name="T73" fmla="*/ 36 h 89"/>
                <a:gd name="T74" fmla="*/ 6 w 91"/>
                <a:gd name="T75" fmla="*/ 37 h 89"/>
                <a:gd name="T76" fmla="*/ 18 w 91"/>
                <a:gd name="T77" fmla="*/ 54 h 89"/>
                <a:gd name="T78" fmla="*/ 23 w 91"/>
                <a:gd name="T79" fmla="*/ 63 h 89"/>
                <a:gd name="T80" fmla="*/ 19 w 91"/>
                <a:gd name="T81" fmla="*/ 75 h 89"/>
                <a:gd name="T82" fmla="*/ 39 w 91"/>
                <a:gd name="T83" fmla="*/ 73 h 89"/>
                <a:gd name="T84" fmla="*/ 49 w 91"/>
                <a:gd name="T85" fmla="*/ 73 h 89"/>
                <a:gd name="T86" fmla="*/ 72 w 91"/>
                <a:gd name="T87" fmla="*/ 76 h 89"/>
                <a:gd name="T88" fmla="*/ 72 w 91"/>
                <a:gd name="T89" fmla="*/ 75 h 89"/>
                <a:gd name="T90" fmla="*/ 85 w 91"/>
                <a:gd name="T91" fmla="*/ 54 h 89"/>
                <a:gd name="T92" fmla="*/ 5 w 91"/>
                <a:gd name="T93" fmla="*/ 53 h 89"/>
                <a:gd name="T94" fmla="*/ 5 w 91"/>
                <a:gd name="T95" fmla="*/ 53 h 89"/>
                <a:gd name="T96" fmla="*/ 86 w 91"/>
                <a:gd name="T97" fmla="*/ 37 h 89"/>
                <a:gd name="T98" fmla="*/ 6 w 91"/>
                <a:gd name="T99" fmla="*/ 36 h 89"/>
                <a:gd name="T100" fmla="*/ 6 w 91"/>
                <a:gd name="T101" fmla="*/ 36 h 89"/>
                <a:gd name="T102" fmla="*/ 19 w 91"/>
                <a:gd name="T103" fmla="*/ 15 h 89"/>
                <a:gd name="T104" fmla="*/ 34 w 91"/>
                <a:gd name="T105" fmla="*/ 6 h 89"/>
                <a:gd name="T106" fmla="*/ 34 w 91"/>
                <a:gd name="T107" fmla="*/ 6 h 89"/>
                <a:gd name="T108" fmla="*/ 59 w 91"/>
                <a:gd name="T109" fmla="*/ 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1" h="89">
                  <a:moveTo>
                    <a:pt x="58" y="89"/>
                  </a:moveTo>
                  <a:cubicBezTo>
                    <a:pt x="56" y="89"/>
                    <a:pt x="55" y="89"/>
                    <a:pt x="54" y="87"/>
                  </a:cubicBezTo>
                  <a:cubicBezTo>
                    <a:pt x="48" y="79"/>
                    <a:pt x="48" y="79"/>
                    <a:pt x="48" y="79"/>
                  </a:cubicBezTo>
                  <a:cubicBezTo>
                    <a:pt x="46" y="80"/>
                    <a:pt x="44" y="80"/>
                    <a:pt x="42" y="79"/>
                  </a:cubicBezTo>
                  <a:cubicBezTo>
                    <a:pt x="37" y="87"/>
                    <a:pt x="37" y="87"/>
                    <a:pt x="37" y="87"/>
                  </a:cubicBezTo>
                  <a:cubicBezTo>
                    <a:pt x="36" y="88"/>
                    <a:pt x="35" y="89"/>
                    <a:pt x="34" y="89"/>
                  </a:cubicBezTo>
                  <a:cubicBezTo>
                    <a:pt x="33" y="89"/>
                    <a:pt x="31" y="89"/>
                    <a:pt x="30" y="89"/>
                  </a:cubicBezTo>
                  <a:cubicBezTo>
                    <a:pt x="15" y="80"/>
                    <a:pt x="15" y="80"/>
                    <a:pt x="15" y="80"/>
                  </a:cubicBezTo>
                  <a:cubicBezTo>
                    <a:pt x="13" y="79"/>
                    <a:pt x="12" y="76"/>
                    <a:pt x="13" y="74"/>
                  </a:cubicBezTo>
                  <a:cubicBezTo>
                    <a:pt x="17" y="65"/>
                    <a:pt x="17" y="65"/>
                    <a:pt x="17" y="65"/>
                  </a:cubicBezTo>
                  <a:cubicBezTo>
                    <a:pt x="16" y="63"/>
                    <a:pt x="15" y="61"/>
                    <a:pt x="14" y="60"/>
                  </a:cubicBezTo>
                  <a:cubicBezTo>
                    <a:pt x="5" y="59"/>
                    <a:pt x="5" y="59"/>
                    <a:pt x="5" y="59"/>
                  </a:cubicBezTo>
                  <a:cubicBezTo>
                    <a:pt x="2" y="59"/>
                    <a:pt x="0" y="57"/>
                    <a:pt x="0" y="54"/>
                  </a:cubicBezTo>
                  <a:cubicBezTo>
                    <a:pt x="0" y="36"/>
                    <a:pt x="0" y="36"/>
                    <a:pt x="0" y="36"/>
                  </a:cubicBezTo>
                  <a:cubicBezTo>
                    <a:pt x="0" y="34"/>
                    <a:pt x="2" y="32"/>
                    <a:pt x="5" y="31"/>
                  </a:cubicBezTo>
                  <a:cubicBezTo>
                    <a:pt x="14" y="30"/>
                    <a:pt x="14" y="30"/>
                    <a:pt x="14" y="30"/>
                  </a:cubicBezTo>
                  <a:cubicBezTo>
                    <a:pt x="15" y="30"/>
                    <a:pt x="15" y="29"/>
                    <a:pt x="16" y="28"/>
                  </a:cubicBezTo>
                  <a:cubicBezTo>
                    <a:pt x="16" y="27"/>
                    <a:pt x="17" y="26"/>
                    <a:pt x="17" y="25"/>
                  </a:cubicBezTo>
                  <a:cubicBezTo>
                    <a:pt x="13" y="17"/>
                    <a:pt x="13" y="17"/>
                    <a:pt x="13" y="17"/>
                  </a:cubicBezTo>
                  <a:cubicBezTo>
                    <a:pt x="12" y="14"/>
                    <a:pt x="13" y="11"/>
                    <a:pt x="16" y="10"/>
                  </a:cubicBezTo>
                  <a:cubicBezTo>
                    <a:pt x="31" y="1"/>
                    <a:pt x="31" y="1"/>
                    <a:pt x="31" y="1"/>
                  </a:cubicBezTo>
                  <a:cubicBezTo>
                    <a:pt x="32" y="0"/>
                    <a:pt x="35" y="1"/>
                    <a:pt x="37" y="3"/>
                  </a:cubicBezTo>
                  <a:cubicBezTo>
                    <a:pt x="43" y="11"/>
                    <a:pt x="43" y="11"/>
                    <a:pt x="43" y="11"/>
                  </a:cubicBezTo>
                  <a:cubicBezTo>
                    <a:pt x="44" y="10"/>
                    <a:pt x="46" y="10"/>
                    <a:pt x="49" y="11"/>
                  </a:cubicBezTo>
                  <a:cubicBezTo>
                    <a:pt x="54" y="3"/>
                    <a:pt x="54" y="3"/>
                    <a:pt x="54" y="3"/>
                  </a:cubicBezTo>
                  <a:cubicBezTo>
                    <a:pt x="55" y="2"/>
                    <a:pt x="56" y="1"/>
                    <a:pt x="57" y="1"/>
                  </a:cubicBezTo>
                  <a:cubicBezTo>
                    <a:pt x="58" y="1"/>
                    <a:pt x="60" y="1"/>
                    <a:pt x="61" y="1"/>
                  </a:cubicBezTo>
                  <a:cubicBezTo>
                    <a:pt x="76" y="10"/>
                    <a:pt x="76" y="10"/>
                    <a:pt x="76" y="10"/>
                  </a:cubicBezTo>
                  <a:cubicBezTo>
                    <a:pt x="78" y="11"/>
                    <a:pt x="79" y="14"/>
                    <a:pt x="78" y="16"/>
                  </a:cubicBezTo>
                  <a:cubicBezTo>
                    <a:pt x="74" y="25"/>
                    <a:pt x="74" y="25"/>
                    <a:pt x="74" y="25"/>
                  </a:cubicBezTo>
                  <a:cubicBezTo>
                    <a:pt x="75" y="27"/>
                    <a:pt x="76" y="29"/>
                    <a:pt x="77" y="30"/>
                  </a:cubicBezTo>
                  <a:cubicBezTo>
                    <a:pt x="86" y="31"/>
                    <a:pt x="86" y="31"/>
                    <a:pt x="86" y="31"/>
                  </a:cubicBezTo>
                  <a:cubicBezTo>
                    <a:pt x="89" y="31"/>
                    <a:pt x="91" y="33"/>
                    <a:pt x="91" y="36"/>
                  </a:cubicBezTo>
                  <a:cubicBezTo>
                    <a:pt x="91" y="54"/>
                    <a:pt x="91" y="54"/>
                    <a:pt x="91" y="54"/>
                  </a:cubicBezTo>
                  <a:cubicBezTo>
                    <a:pt x="91" y="56"/>
                    <a:pt x="89" y="59"/>
                    <a:pt x="86" y="59"/>
                  </a:cubicBezTo>
                  <a:cubicBezTo>
                    <a:pt x="77" y="60"/>
                    <a:pt x="77" y="60"/>
                    <a:pt x="77" y="60"/>
                  </a:cubicBezTo>
                  <a:cubicBezTo>
                    <a:pt x="77" y="61"/>
                    <a:pt x="76" y="62"/>
                    <a:pt x="76" y="63"/>
                  </a:cubicBezTo>
                  <a:cubicBezTo>
                    <a:pt x="75" y="64"/>
                    <a:pt x="74" y="64"/>
                    <a:pt x="74" y="65"/>
                  </a:cubicBezTo>
                  <a:cubicBezTo>
                    <a:pt x="77" y="73"/>
                    <a:pt x="77" y="73"/>
                    <a:pt x="77" y="73"/>
                  </a:cubicBezTo>
                  <a:cubicBezTo>
                    <a:pt x="78" y="76"/>
                    <a:pt x="77" y="79"/>
                    <a:pt x="75" y="80"/>
                  </a:cubicBezTo>
                  <a:cubicBezTo>
                    <a:pt x="60" y="89"/>
                    <a:pt x="60" y="89"/>
                    <a:pt x="60" y="89"/>
                  </a:cubicBezTo>
                  <a:cubicBezTo>
                    <a:pt x="59" y="89"/>
                    <a:pt x="59" y="89"/>
                    <a:pt x="58" y="89"/>
                  </a:cubicBezTo>
                  <a:close/>
                  <a:moveTo>
                    <a:pt x="32" y="84"/>
                  </a:moveTo>
                  <a:cubicBezTo>
                    <a:pt x="32" y="84"/>
                    <a:pt x="32" y="84"/>
                    <a:pt x="32" y="84"/>
                  </a:cubicBezTo>
                  <a:close/>
                  <a:moveTo>
                    <a:pt x="57" y="83"/>
                  </a:moveTo>
                  <a:cubicBezTo>
                    <a:pt x="57" y="83"/>
                    <a:pt x="57" y="83"/>
                    <a:pt x="57" y="83"/>
                  </a:cubicBezTo>
                  <a:close/>
                  <a:moveTo>
                    <a:pt x="51" y="73"/>
                  </a:moveTo>
                  <a:cubicBezTo>
                    <a:pt x="58" y="83"/>
                    <a:pt x="58" y="83"/>
                    <a:pt x="58" y="83"/>
                  </a:cubicBezTo>
                  <a:cubicBezTo>
                    <a:pt x="72" y="75"/>
                    <a:pt x="72" y="75"/>
                    <a:pt x="72" y="75"/>
                  </a:cubicBezTo>
                  <a:cubicBezTo>
                    <a:pt x="67" y="64"/>
                    <a:pt x="67" y="64"/>
                    <a:pt x="67" y="64"/>
                  </a:cubicBezTo>
                  <a:cubicBezTo>
                    <a:pt x="68" y="63"/>
                    <a:pt x="68" y="63"/>
                    <a:pt x="68" y="63"/>
                  </a:cubicBezTo>
                  <a:cubicBezTo>
                    <a:pt x="69" y="62"/>
                    <a:pt x="70" y="61"/>
                    <a:pt x="70" y="60"/>
                  </a:cubicBezTo>
                  <a:cubicBezTo>
                    <a:pt x="71" y="58"/>
                    <a:pt x="72" y="57"/>
                    <a:pt x="72" y="56"/>
                  </a:cubicBezTo>
                  <a:cubicBezTo>
                    <a:pt x="73" y="54"/>
                    <a:pt x="73" y="54"/>
                    <a:pt x="73" y="54"/>
                  </a:cubicBezTo>
                  <a:cubicBezTo>
                    <a:pt x="75" y="54"/>
                    <a:pt x="75" y="54"/>
                    <a:pt x="75" y="54"/>
                  </a:cubicBezTo>
                  <a:cubicBezTo>
                    <a:pt x="85" y="53"/>
                    <a:pt x="85" y="53"/>
                    <a:pt x="85" y="53"/>
                  </a:cubicBezTo>
                  <a:cubicBezTo>
                    <a:pt x="85" y="37"/>
                    <a:pt x="85" y="37"/>
                    <a:pt x="85" y="37"/>
                  </a:cubicBezTo>
                  <a:cubicBezTo>
                    <a:pt x="73" y="36"/>
                    <a:pt x="73" y="36"/>
                    <a:pt x="73" y="36"/>
                  </a:cubicBezTo>
                  <a:cubicBezTo>
                    <a:pt x="72" y="34"/>
                    <a:pt x="72" y="34"/>
                    <a:pt x="72" y="34"/>
                  </a:cubicBezTo>
                  <a:cubicBezTo>
                    <a:pt x="71" y="32"/>
                    <a:pt x="70" y="30"/>
                    <a:pt x="68" y="27"/>
                  </a:cubicBezTo>
                  <a:cubicBezTo>
                    <a:pt x="67" y="26"/>
                    <a:pt x="67" y="26"/>
                    <a:pt x="67" y="26"/>
                  </a:cubicBezTo>
                  <a:cubicBezTo>
                    <a:pt x="72" y="15"/>
                    <a:pt x="72" y="15"/>
                    <a:pt x="72" y="15"/>
                  </a:cubicBezTo>
                  <a:cubicBezTo>
                    <a:pt x="58" y="7"/>
                    <a:pt x="58" y="7"/>
                    <a:pt x="58" y="7"/>
                  </a:cubicBezTo>
                  <a:cubicBezTo>
                    <a:pt x="51" y="17"/>
                    <a:pt x="51" y="17"/>
                    <a:pt x="51" y="17"/>
                  </a:cubicBezTo>
                  <a:cubicBezTo>
                    <a:pt x="50" y="17"/>
                    <a:pt x="50" y="17"/>
                    <a:pt x="50" y="17"/>
                  </a:cubicBezTo>
                  <a:cubicBezTo>
                    <a:pt x="47" y="16"/>
                    <a:pt x="44" y="16"/>
                    <a:pt x="42" y="17"/>
                  </a:cubicBezTo>
                  <a:cubicBezTo>
                    <a:pt x="40" y="17"/>
                    <a:pt x="40" y="17"/>
                    <a:pt x="40" y="17"/>
                  </a:cubicBezTo>
                  <a:cubicBezTo>
                    <a:pt x="33" y="7"/>
                    <a:pt x="33" y="7"/>
                    <a:pt x="33" y="7"/>
                  </a:cubicBezTo>
                  <a:cubicBezTo>
                    <a:pt x="19" y="15"/>
                    <a:pt x="19" y="15"/>
                    <a:pt x="19" y="15"/>
                  </a:cubicBezTo>
                  <a:cubicBezTo>
                    <a:pt x="24" y="26"/>
                    <a:pt x="24" y="26"/>
                    <a:pt x="24" y="26"/>
                  </a:cubicBezTo>
                  <a:cubicBezTo>
                    <a:pt x="23" y="27"/>
                    <a:pt x="23" y="27"/>
                    <a:pt x="23" y="27"/>
                  </a:cubicBezTo>
                  <a:cubicBezTo>
                    <a:pt x="22" y="29"/>
                    <a:pt x="22" y="30"/>
                    <a:pt x="21" y="31"/>
                  </a:cubicBezTo>
                  <a:cubicBezTo>
                    <a:pt x="20" y="32"/>
                    <a:pt x="20" y="33"/>
                    <a:pt x="19" y="34"/>
                  </a:cubicBezTo>
                  <a:cubicBezTo>
                    <a:pt x="19" y="36"/>
                    <a:pt x="19" y="36"/>
                    <a:pt x="19" y="36"/>
                  </a:cubicBezTo>
                  <a:cubicBezTo>
                    <a:pt x="17" y="36"/>
                    <a:pt x="17" y="36"/>
                    <a:pt x="17" y="36"/>
                  </a:cubicBezTo>
                  <a:cubicBezTo>
                    <a:pt x="6" y="37"/>
                    <a:pt x="6" y="37"/>
                    <a:pt x="6" y="37"/>
                  </a:cubicBezTo>
                  <a:cubicBezTo>
                    <a:pt x="6" y="53"/>
                    <a:pt x="6" y="53"/>
                    <a:pt x="6" y="53"/>
                  </a:cubicBezTo>
                  <a:cubicBezTo>
                    <a:pt x="18" y="54"/>
                    <a:pt x="18" y="54"/>
                    <a:pt x="18" y="54"/>
                  </a:cubicBezTo>
                  <a:cubicBezTo>
                    <a:pt x="19" y="56"/>
                    <a:pt x="19" y="56"/>
                    <a:pt x="19" y="56"/>
                  </a:cubicBezTo>
                  <a:cubicBezTo>
                    <a:pt x="20" y="58"/>
                    <a:pt x="21" y="60"/>
                    <a:pt x="23" y="63"/>
                  </a:cubicBezTo>
                  <a:cubicBezTo>
                    <a:pt x="24" y="64"/>
                    <a:pt x="24" y="64"/>
                    <a:pt x="24" y="64"/>
                  </a:cubicBezTo>
                  <a:cubicBezTo>
                    <a:pt x="19" y="75"/>
                    <a:pt x="19" y="75"/>
                    <a:pt x="19" y="75"/>
                  </a:cubicBezTo>
                  <a:cubicBezTo>
                    <a:pt x="32" y="83"/>
                    <a:pt x="32" y="83"/>
                    <a:pt x="32" y="83"/>
                  </a:cubicBezTo>
                  <a:cubicBezTo>
                    <a:pt x="39" y="73"/>
                    <a:pt x="39" y="73"/>
                    <a:pt x="39" y="73"/>
                  </a:cubicBezTo>
                  <a:cubicBezTo>
                    <a:pt x="41" y="73"/>
                    <a:pt x="41" y="73"/>
                    <a:pt x="41" y="73"/>
                  </a:cubicBezTo>
                  <a:cubicBezTo>
                    <a:pt x="44" y="74"/>
                    <a:pt x="47" y="74"/>
                    <a:pt x="49" y="73"/>
                  </a:cubicBezTo>
                  <a:lnTo>
                    <a:pt x="51" y="73"/>
                  </a:lnTo>
                  <a:close/>
                  <a:moveTo>
                    <a:pt x="72" y="76"/>
                  </a:moveTo>
                  <a:cubicBezTo>
                    <a:pt x="72" y="76"/>
                    <a:pt x="72" y="76"/>
                    <a:pt x="72" y="76"/>
                  </a:cubicBezTo>
                  <a:close/>
                  <a:moveTo>
                    <a:pt x="72" y="75"/>
                  </a:moveTo>
                  <a:cubicBezTo>
                    <a:pt x="72" y="75"/>
                    <a:pt x="72" y="75"/>
                    <a:pt x="72" y="75"/>
                  </a:cubicBezTo>
                  <a:close/>
                  <a:moveTo>
                    <a:pt x="85" y="54"/>
                  </a:moveTo>
                  <a:cubicBezTo>
                    <a:pt x="85" y="54"/>
                    <a:pt x="85" y="54"/>
                    <a:pt x="85" y="54"/>
                  </a:cubicBezTo>
                  <a:close/>
                  <a:moveTo>
                    <a:pt x="5" y="53"/>
                  </a:moveTo>
                  <a:cubicBezTo>
                    <a:pt x="5" y="53"/>
                    <a:pt x="5" y="53"/>
                    <a:pt x="5" y="53"/>
                  </a:cubicBezTo>
                  <a:cubicBezTo>
                    <a:pt x="5" y="53"/>
                    <a:pt x="5" y="53"/>
                    <a:pt x="5" y="53"/>
                  </a:cubicBezTo>
                  <a:cubicBezTo>
                    <a:pt x="5" y="53"/>
                    <a:pt x="5" y="53"/>
                    <a:pt x="5" y="53"/>
                  </a:cubicBezTo>
                  <a:close/>
                  <a:moveTo>
                    <a:pt x="86" y="37"/>
                  </a:moveTo>
                  <a:cubicBezTo>
                    <a:pt x="86" y="37"/>
                    <a:pt x="86" y="37"/>
                    <a:pt x="86" y="37"/>
                  </a:cubicBezTo>
                  <a:close/>
                  <a:moveTo>
                    <a:pt x="6" y="36"/>
                  </a:moveTo>
                  <a:cubicBezTo>
                    <a:pt x="6" y="36"/>
                    <a:pt x="6" y="36"/>
                    <a:pt x="6" y="36"/>
                  </a:cubicBezTo>
                  <a:cubicBezTo>
                    <a:pt x="6" y="36"/>
                    <a:pt x="6" y="36"/>
                    <a:pt x="6" y="36"/>
                  </a:cubicBezTo>
                  <a:close/>
                  <a:moveTo>
                    <a:pt x="19" y="15"/>
                  </a:moveTo>
                  <a:cubicBezTo>
                    <a:pt x="19" y="15"/>
                    <a:pt x="19" y="15"/>
                    <a:pt x="19" y="15"/>
                  </a:cubicBezTo>
                  <a:cubicBezTo>
                    <a:pt x="19" y="15"/>
                    <a:pt x="19" y="15"/>
                    <a:pt x="19" y="15"/>
                  </a:cubicBezTo>
                  <a:close/>
                  <a:moveTo>
                    <a:pt x="34" y="6"/>
                  </a:moveTo>
                  <a:cubicBezTo>
                    <a:pt x="34" y="7"/>
                    <a:pt x="34" y="7"/>
                    <a:pt x="34" y="7"/>
                  </a:cubicBezTo>
                  <a:cubicBezTo>
                    <a:pt x="34" y="7"/>
                    <a:pt x="34" y="7"/>
                    <a:pt x="34" y="6"/>
                  </a:cubicBezTo>
                  <a:close/>
                  <a:moveTo>
                    <a:pt x="59" y="6"/>
                  </a:moveTo>
                  <a:cubicBezTo>
                    <a:pt x="59" y="6"/>
                    <a:pt x="59" y="6"/>
                    <a:pt x="59" y="6"/>
                  </a:cubicBezTo>
                  <a:cubicBezTo>
                    <a:pt x="59" y="6"/>
                    <a:pt x="59" y="6"/>
                    <a:pt x="59"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7">
              <a:extLst>
                <a:ext uri="{FF2B5EF4-FFF2-40B4-BE49-F238E27FC236}">
                  <a16:creationId xmlns:a16="http://schemas.microsoft.com/office/drawing/2014/main" id="{30E8F518-4725-4AAA-90AC-F534950425B6}"/>
                </a:ext>
              </a:extLst>
            </p:cNvPr>
            <p:cNvSpPr>
              <a:spLocks noEditPoints="1"/>
            </p:cNvSpPr>
            <p:nvPr/>
          </p:nvSpPr>
          <p:spPr bwMode="auto">
            <a:xfrm>
              <a:off x="-5627835" y="-2043632"/>
              <a:ext cx="242888" cy="247650"/>
            </a:xfrm>
            <a:custGeom>
              <a:avLst/>
              <a:gdLst>
                <a:gd name="T0" fmla="*/ 76 w 76"/>
                <a:gd name="T1" fmla="*/ 33 h 77"/>
                <a:gd name="T2" fmla="*/ 73 w 76"/>
                <a:gd name="T3" fmla="*/ 22 h 77"/>
                <a:gd name="T4" fmla="*/ 70 w 76"/>
                <a:gd name="T5" fmla="*/ 20 h 77"/>
                <a:gd name="T6" fmla="*/ 63 w 76"/>
                <a:gd name="T7" fmla="*/ 23 h 77"/>
                <a:gd name="T8" fmla="*/ 59 w 76"/>
                <a:gd name="T9" fmla="*/ 17 h 77"/>
                <a:gd name="T10" fmla="*/ 62 w 76"/>
                <a:gd name="T11" fmla="*/ 10 h 77"/>
                <a:gd name="T12" fmla="*/ 61 w 76"/>
                <a:gd name="T13" fmla="*/ 8 h 77"/>
                <a:gd name="T14" fmla="*/ 51 w 76"/>
                <a:gd name="T15" fmla="*/ 2 h 77"/>
                <a:gd name="T16" fmla="*/ 48 w 76"/>
                <a:gd name="T17" fmla="*/ 3 h 77"/>
                <a:gd name="T18" fmla="*/ 45 w 76"/>
                <a:gd name="T19" fmla="*/ 10 h 77"/>
                <a:gd name="T20" fmla="*/ 38 w 76"/>
                <a:gd name="T21" fmla="*/ 9 h 77"/>
                <a:gd name="T22" fmla="*/ 35 w 76"/>
                <a:gd name="T23" fmla="*/ 2 h 77"/>
                <a:gd name="T24" fmla="*/ 33 w 76"/>
                <a:gd name="T25" fmla="*/ 0 h 77"/>
                <a:gd name="T26" fmla="*/ 22 w 76"/>
                <a:gd name="T27" fmla="*/ 4 h 77"/>
                <a:gd name="T28" fmla="*/ 20 w 76"/>
                <a:gd name="T29" fmla="*/ 6 h 77"/>
                <a:gd name="T30" fmla="*/ 22 w 76"/>
                <a:gd name="T31" fmla="*/ 14 h 77"/>
                <a:gd name="T32" fmla="*/ 17 w 76"/>
                <a:gd name="T33" fmla="*/ 18 h 77"/>
                <a:gd name="T34" fmla="*/ 10 w 76"/>
                <a:gd name="T35" fmla="*/ 15 h 77"/>
                <a:gd name="T36" fmla="*/ 8 w 76"/>
                <a:gd name="T37" fmla="*/ 15 h 77"/>
                <a:gd name="T38" fmla="*/ 2 w 76"/>
                <a:gd name="T39" fmla="*/ 26 h 77"/>
                <a:gd name="T40" fmla="*/ 3 w 76"/>
                <a:gd name="T41" fmla="*/ 29 h 77"/>
                <a:gd name="T42" fmla="*/ 10 w 76"/>
                <a:gd name="T43" fmla="*/ 32 h 77"/>
                <a:gd name="T44" fmla="*/ 9 w 76"/>
                <a:gd name="T45" fmla="*/ 39 h 77"/>
                <a:gd name="T46" fmla="*/ 2 w 76"/>
                <a:gd name="T47" fmla="*/ 41 h 77"/>
                <a:gd name="T48" fmla="*/ 0 w 76"/>
                <a:gd name="T49" fmla="*/ 44 h 77"/>
                <a:gd name="T50" fmla="*/ 4 w 76"/>
                <a:gd name="T51" fmla="*/ 55 h 77"/>
                <a:gd name="T52" fmla="*/ 6 w 76"/>
                <a:gd name="T53" fmla="*/ 56 h 77"/>
                <a:gd name="T54" fmla="*/ 14 w 76"/>
                <a:gd name="T55" fmla="*/ 54 h 77"/>
                <a:gd name="T56" fmla="*/ 18 w 76"/>
                <a:gd name="T57" fmla="*/ 60 h 77"/>
                <a:gd name="T58" fmla="*/ 15 w 76"/>
                <a:gd name="T59" fmla="*/ 66 h 77"/>
                <a:gd name="T60" fmla="*/ 15 w 76"/>
                <a:gd name="T61" fmla="*/ 69 h 77"/>
                <a:gd name="T62" fmla="*/ 26 w 76"/>
                <a:gd name="T63" fmla="*/ 75 h 77"/>
                <a:gd name="T64" fmla="*/ 28 w 76"/>
                <a:gd name="T65" fmla="*/ 74 h 77"/>
                <a:gd name="T66" fmla="*/ 32 w 76"/>
                <a:gd name="T67" fmla="*/ 67 h 77"/>
                <a:gd name="T68" fmla="*/ 39 w 76"/>
                <a:gd name="T69" fmla="*/ 68 h 77"/>
                <a:gd name="T70" fmla="*/ 41 w 76"/>
                <a:gd name="T71" fmla="*/ 75 h 77"/>
                <a:gd name="T72" fmla="*/ 44 w 76"/>
                <a:gd name="T73" fmla="*/ 76 h 77"/>
                <a:gd name="T74" fmla="*/ 55 w 76"/>
                <a:gd name="T75" fmla="*/ 73 h 77"/>
                <a:gd name="T76" fmla="*/ 56 w 76"/>
                <a:gd name="T77" fmla="*/ 70 h 77"/>
                <a:gd name="T78" fmla="*/ 54 w 76"/>
                <a:gd name="T79" fmla="*/ 63 h 77"/>
                <a:gd name="T80" fmla="*/ 60 w 76"/>
                <a:gd name="T81" fmla="*/ 59 h 77"/>
                <a:gd name="T82" fmla="*/ 66 w 76"/>
                <a:gd name="T83" fmla="*/ 62 h 77"/>
                <a:gd name="T84" fmla="*/ 69 w 76"/>
                <a:gd name="T85" fmla="*/ 61 h 77"/>
                <a:gd name="T86" fmla="*/ 74 w 76"/>
                <a:gd name="T87" fmla="*/ 51 h 77"/>
                <a:gd name="T88" fmla="*/ 73 w 76"/>
                <a:gd name="T89" fmla="*/ 48 h 77"/>
                <a:gd name="T90" fmla="*/ 67 w 76"/>
                <a:gd name="T91" fmla="*/ 45 h 77"/>
                <a:gd name="T92" fmla="*/ 68 w 76"/>
                <a:gd name="T93" fmla="*/ 38 h 77"/>
                <a:gd name="T94" fmla="*/ 75 w 76"/>
                <a:gd name="T95" fmla="*/ 36 h 77"/>
                <a:gd name="T96" fmla="*/ 76 w 76"/>
                <a:gd name="T97" fmla="*/ 33 h 77"/>
                <a:gd name="T98" fmla="*/ 51 w 76"/>
                <a:gd name="T99" fmla="*/ 45 h 77"/>
                <a:gd name="T100" fmla="*/ 31 w 76"/>
                <a:gd name="T101" fmla="*/ 51 h 77"/>
                <a:gd name="T102" fmla="*/ 25 w 76"/>
                <a:gd name="T103" fmla="*/ 32 h 77"/>
                <a:gd name="T104" fmla="*/ 45 w 76"/>
                <a:gd name="T105" fmla="*/ 26 h 77"/>
                <a:gd name="T106" fmla="*/ 51 w 76"/>
                <a:gd name="T107" fmla="*/ 4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6" h="77">
                  <a:moveTo>
                    <a:pt x="76" y="33"/>
                  </a:moveTo>
                  <a:cubicBezTo>
                    <a:pt x="73" y="22"/>
                    <a:pt x="73" y="22"/>
                    <a:pt x="73" y="22"/>
                  </a:cubicBezTo>
                  <a:cubicBezTo>
                    <a:pt x="72" y="21"/>
                    <a:pt x="71" y="20"/>
                    <a:pt x="70" y="20"/>
                  </a:cubicBezTo>
                  <a:cubicBezTo>
                    <a:pt x="63" y="23"/>
                    <a:pt x="63" y="23"/>
                    <a:pt x="63" y="23"/>
                  </a:cubicBezTo>
                  <a:cubicBezTo>
                    <a:pt x="62" y="20"/>
                    <a:pt x="60" y="19"/>
                    <a:pt x="59" y="17"/>
                  </a:cubicBezTo>
                  <a:cubicBezTo>
                    <a:pt x="62" y="10"/>
                    <a:pt x="62" y="10"/>
                    <a:pt x="62" y="10"/>
                  </a:cubicBezTo>
                  <a:cubicBezTo>
                    <a:pt x="63" y="9"/>
                    <a:pt x="62" y="8"/>
                    <a:pt x="61" y="8"/>
                  </a:cubicBezTo>
                  <a:cubicBezTo>
                    <a:pt x="51" y="2"/>
                    <a:pt x="51" y="2"/>
                    <a:pt x="51" y="2"/>
                  </a:cubicBezTo>
                  <a:cubicBezTo>
                    <a:pt x="50" y="2"/>
                    <a:pt x="49" y="2"/>
                    <a:pt x="48" y="3"/>
                  </a:cubicBezTo>
                  <a:cubicBezTo>
                    <a:pt x="45" y="10"/>
                    <a:pt x="45" y="10"/>
                    <a:pt x="45" y="10"/>
                  </a:cubicBezTo>
                  <a:cubicBezTo>
                    <a:pt x="42" y="9"/>
                    <a:pt x="40" y="9"/>
                    <a:pt x="38" y="9"/>
                  </a:cubicBezTo>
                  <a:cubicBezTo>
                    <a:pt x="35" y="2"/>
                    <a:pt x="35" y="2"/>
                    <a:pt x="35" y="2"/>
                  </a:cubicBezTo>
                  <a:cubicBezTo>
                    <a:pt x="35" y="1"/>
                    <a:pt x="34" y="0"/>
                    <a:pt x="33" y="0"/>
                  </a:cubicBezTo>
                  <a:cubicBezTo>
                    <a:pt x="22" y="4"/>
                    <a:pt x="22" y="4"/>
                    <a:pt x="22" y="4"/>
                  </a:cubicBezTo>
                  <a:cubicBezTo>
                    <a:pt x="21" y="4"/>
                    <a:pt x="20" y="5"/>
                    <a:pt x="20" y="6"/>
                  </a:cubicBezTo>
                  <a:cubicBezTo>
                    <a:pt x="22" y="14"/>
                    <a:pt x="22" y="14"/>
                    <a:pt x="22" y="14"/>
                  </a:cubicBezTo>
                  <a:cubicBezTo>
                    <a:pt x="20" y="15"/>
                    <a:pt x="19" y="16"/>
                    <a:pt x="17" y="18"/>
                  </a:cubicBezTo>
                  <a:cubicBezTo>
                    <a:pt x="10" y="15"/>
                    <a:pt x="10" y="15"/>
                    <a:pt x="10" y="15"/>
                  </a:cubicBezTo>
                  <a:cubicBezTo>
                    <a:pt x="9" y="14"/>
                    <a:pt x="8" y="14"/>
                    <a:pt x="8" y="15"/>
                  </a:cubicBezTo>
                  <a:cubicBezTo>
                    <a:pt x="2" y="26"/>
                    <a:pt x="2" y="26"/>
                    <a:pt x="2" y="26"/>
                  </a:cubicBezTo>
                  <a:cubicBezTo>
                    <a:pt x="2" y="27"/>
                    <a:pt x="2" y="28"/>
                    <a:pt x="3" y="29"/>
                  </a:cubicBezTo>
                  <a:cubicBezTo>
                    <a:pt x="10" y="32"/>
                    <a:pt x="10" y="32"/>
                    <a:pt x="10" y="32"/>
                  </a:cubicBezTo>
                  <a:cubicBezTo>
                    <a:pt x="9" y="34"/>
                    <a:pt x="9" y="37"/>
                    <a:pt x="9" y="39"/>
                  </a:cubicBezTo>
                  <a:cubicBezTo>
                    <a:pt x="2" y="41"/>
                    <a:pt x="2" y="41"/>
                    <a:pt x="2" y="41"/>
                  </a:cubicBezTo>
                  <a:cubicBezTo>
                    <a:pt x="1" y="42"/>
                    <a:pt x="0" y="43"/>
                    <a:pt x="0" y="44"/>
                  </a:cubicBezTo>
                  <a:cubicBezTo>
                    <a:pt x="4" y="55"/>
                    <a:pt x="4" y="55"/>
                    <a:pt x="4" y="55"/>
                  </a:cubicBezTo>
                  <a:cubicBezTo>
                    <a:pt x="4" y="56"/>
                    <a:pt x="5" y="57"/>
                    <a:pt x="6" y="56"/>
                  </a:cubicBezTo>
                  <a:cubicBezTo>
                    <a:pt x="14" y="54"/>
                    <a:pt x="14" y="54"/>
                    <a:pt x="14" y="54"/>
                  </a:cubicBezTo>
                  <a:cubicBezTo>
                    <a:pt x="15" y="56"/>
                    <a:pt x="16" y="58"/>
                    <a:pt x="18" y="60"/>
                  </a:cubicBezTo>
                  <a:cubicBezTo>
                    <a:pt x="15" y="66"/>
                    <a:pt x="15" y="66"/>
                    <a:pt x="15" y="66"/>
                  </a:cubicBezTo>
                  <a:cubicBezTo>
                    <a:pt x="14" y="67"/>
                    <a:pt x="14" y="69"/>
                    <a:pt x="15" y="69"/>
                  </a:cubicBezTo>
                  <a:cubicBezTo>
                    <a:pt x="26" y="75"/>
                    <a:pt x="26" y="75"/>
                    <a:pt x="26" y="75"/>
                  </a:cubicBezTo>
                  <a:cubicBezTo>
                    <a:pt x="27" y="75"/>
                    <a:pt x="28" y="75"/>
                    <a:pt x="28" y="74"/>
                  </a:cubicBezTo>
                  <a:cubicBezTo>
                    <a:pt x="32" y="67"/>
                    <a:pt x="32" y="67"/>
                    <a:pt x="32" y="67"/>
                  </a:cubicBezTo>
                  <a:cubicBezTo>
                    <a:pt x="34" y="68"/>
                    <a:pt x="37" y="68"/>
                    <a:pt x="39" y="68"/>
                  </a:cubicBezTo>
                  <a:cubicBezTo>
                    <a:pt x="41" y="75"/>
                    <a:pt x="41" y="75"/>
                    <a:pt x="41" y="75"/>
                  </a:cubicBezTo>
                  <a:cubicBezTo>
                    <a:pt x="41" y="76"/>
                    <a:pt x="43" y="77"/>
                    <a:pt x="44" y="76"/>
                  </a:cubicBezTo>
                  <a:cubicBezTo>
                    <a:pt x="55" y="73"/>
                    <a:pt x="55" y="73"/>
                    <a:pt x="55" y="73"/>
                  </a:cubicBezTo>
                  <a:cubicBezTo>
                    <a:pt x="56" y="73"/>
                    <a:pt x="57" y="71"/>
                    <a:pt x="56" y="70"/>
                  </a:cubicBezTo>
                  <a:cubicBezTo>
                    <a:pt x="54" y="63"/>
                    <a:pt x="54" y="63"/>
                    <a:pt x="54" y="63"/>
                  </a:cubicBezTo>
                  <a:cubicBezTo>
                    <a:pt x="56" y="62"/>
                    <a:pt x="58" y="60"/>
                    <a:pt x="60" y="59"/>
                  </a:cubicBezTo>
                  <a:cubicBezTo>
                    <a:pt x="66" y="62"/>
                    <a:pt x="66" y="62"/>
                    <a:pt x="66" y="62"/>
                  </a:cubicBezTo>
                  <a:cubicBezTo>
                    <a:pt x="67" y="63"/>
                    <a:pt x="68" y="62"/>
                    <a:pt x="69" y="61"/>
                  </a:cubicBezTo>
                  <a:cubicBezTo>
                    <a:pt x="74" y="51"/>
                    <a:pt x="74" y="51"/>
                    <a:pt x="74" y="51"/>
                  </a:cubicBezTo>
                  <a:cubicBezTo>
                    <a:pt x="75" y="50"/>
                    <a:pt x="75" y="49"/>
                    <a:pt x="73" y="48"/>
                  </a:cubicBezTo>
                  <a:cubicBezTo>
                    <a:pt x="67" y="45"/>
                    <a:pt x="67" y="45"/>
                    <a:pt x="67" y="45"/>
                  </a:cubicBezTo>
                  <a:cubicBezTo>
                    <a:pt x="67" y="42"/>
                    <a:pt x="68" y="40"/>
                    <a:pt x="68" y="38"/>
                  </a:cubicBezTo>
                  <a:cubicBezTo>
                    <a:pt x="75" y="36"/>
                    <a:pt x="75" y="36"/>
                    <a:pt x="75" y="36"/>
                  </a:cubicBezTo>
                  <a:cubicBezTo>
                    <a:pt x="76" y="35"/>
                    <a:pt x="76" y="34"/>
                    <a:pt x="76" y="33"/>
                  </a:cubicBezTo>
                  <a:close/>
                  <a:moveTo>
                    <a:pt x="51" y="45"/>
                  </a:moveTo>
                  <a:cubicBezTo>
                    <a:pt x="47" y="52"/>
                    <a:pt x="39" y="55"/>
                    <a:pt x="31" y="51"/>
                  </a:cubicBezTo>
                  <a:cubicBezTo>
                    <a:pt x="24" y="47"/>
                    <a:pt x="22" y="39"/>
                    <a:pt x="25" y="32"/>
                  </a:cubicBezTo>
                  <a:cubicBezTo>
                    <a:pt x="29" y="24"/>
                    <a:pt x="38" y="22"/>
                    <a:pt x="45" y="26"/>
                  </a:cubicBezTo>
                  <a:cubicBezTo>
                    <a:pt x="52" y="29"/>
                    <a:pt x="55" y="38"/>
                    <a:pt x="51" y="45"/>
                  </a:cubicBezTo>
                  <a:close/>
                </a:path>
              </a:pathLst>
            </a:custGeom>
            <a:solidFill>
              <a:srgbClr val="56B4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7" name="Group 39">
            <a:extLst>
              <a:ext uri="{FF2B5EF4-FFF2-40B4-BE49-F238E27FC236}">
                <a16:creationId xmlns:a16="http://schemas.microsoft.com/office/drawing/2014/main" id="{67DB4B05-C256-4C4F-AD00-53CF316F5524}"/>
              </a:ext>
            </a:extLst>
          </p:cNvPr>
          <p:cNvGrpSpPr>
            <a:grpSpLocks noChangeAspect="1"/>
          </p:cNvGrpSpPr>
          <p:nvPr/>
        </p:nvGrpSpPr>
        <p:grpSpPr bwMode="auto">
          <a:xfrm>
            <a:off x="523249" y="1988665"/>
            <a:ext cx="400676" cy="406864"/>
            <a:chOff x="-734" y="765"/>
            <a:chExt cx="518" cy="526"/>
          </a:xfrm>
        </p:grpSpPr>
        <p:sp>
          <p:nvSpPr>
            <p:cNvPr id="28" name="Freeform 40">
              <a:extLst>
                <a:ext uri="{FF2B5EF4-FFF2-40B4-BE49-F238E27FC236}">
                  <a16:creationId xmlns:a16="http://schemas.microsoft.com/office/drawing/2014/main" id="{CE0CC0B4-42AB-42EB-BED7-FD3607961FE8}"/>
                </a:ext>
              </a:extLst>
            </p:cNvPr>
            <p:cNvSpPr>
              <a:spLocks noEditPoints="1"/>
            </p:cNvSpPr>
            <p:nvPr/>
          </p:nvSpPr>
          <p:spPr bwMode="auto">
            <a:xfrm>
              <a:off x="-734" y="765"/>
              <a:ext cx="465" cy="524"/>
            </a:xfrm>
            <a:custGeom>
              <a:avLst/>
              <a:gdLst>
                <a:gd name="T0" fmla="*/ 227 w 229"/>
                <a:gd name="T1" fmla="*/ 205 h 255"/>
                <a:gd name="T2" fmla="*/ 222 w 229"/>
                <a:gd name="T3" fmla="*/ 196 h 255"/>
                <a:gd name="T4" fmla="*/ 219 w 229"/>
                <a:gd name="T5" fmla="*/ 199 h 255"/>
                <a:gd name="T6" fmla="*/ 216 w 229"/>
                <a:gd name="T7" fmla="*/ 202 h 255"/>
                <a:gd name="T8" fmla="*/ 144 w 229"/>
                <a:gd name="T9" fmla="*/ 243 h 255"/>
                <a:gd name="T10" fmla="*/ 143 w 229"/>
                <a:gd name="T11" fmla="*/ 255 h 255"/>
                <a:gd name="T12" fmla="*/ 226 w 229"/>
                <a:gd name="T13" fmla="*/ 210 h 255"/>
                <a:gd name="T14" fmla="*/ 229 w 229"/>
                <a:gd name="T15" fmla="*/ 206 h 255"/>
                <a:gd name="T16" fmla="*/ 229 w 229"/>
                <a:gd name="T17" fmla="*/ 206 h 255"/>
                <a:gd name="T18" fmla="*/ 227 w 229"/>
                <a:gd name="T19" fmla="*/ 205 h 255"/>
                <a:gd name="T20" fmla="*/ 37 w 229"/>
                <a:gd name="T21" fmla="*/ 38 h 255"/>
                <a:gd name="T22" fmla="*/ 37 w 229"/>
                <a:gd name="T23" fmla="*/ 39 h 255"/>
                <a:gd name="T24" fmla="*/ 39 w 229"/>
                <a:gd name="T25" fmla="*/ 40 h 255"/>
                <a:gd name="T26" fmla="*/ 39 w 229"/>
                <a:gd name="T27" fmla="*/ 40 h 255"/>
                <a:gd name="T28" fmla="*/ 55 w 229"/>
                <a:gd name="T29" fmla="*/ 38 h 255"/>
                <a:gd name="T30" fmla="*/ 127 w 229"/>
                <a:gd name="T31" fmla="*/ 12 h 255"/>
                <a:gd name="T32" fmla="*/ 139 w 229"/>
                <a:gd name="T33" fmla="*/ 13 h 255"/>
                <a:gd name="T34" fmla="*/ 142 w 229"/>
                <a:gd name="T35" fmla="*/ 2 h 255"/>
                <a:gd name="T36" fmla="*/ 142 w 229"/>
                <a:gd name="T37" fmla="*/ 1 h 255"/>
                <a:gd name="T38" fmla="*/ 127 w 229"/>
                <a:gd name="T39" fmla="*/ 0 h 255"/>
                <a:gd name="T40" fmla="*/ 37 w 229"/>
                <a:gd name="T41" fmla="*/ 38 h 255"/>
                <a:gd name="T42" fmla="*/ 88 w 229"/>
                <a:gd name="T43" fmla="*/ 237 h 255"/>
                <a:gd name="T44" fmla="*/ 19 w 229"/>
                <a:gd name="T45" fmla="*/ 168 h 255"/>
                <a:gd name="T46" fmla="*/ 13 w 229"/>
                <a:gd name="T47" fmla="*/ 143 h 255"/>
                <a:gd name="T48" fmla="*/ 0 w 229"/>
                <a:gd name="T49" fmla="*/ 134 h 255"/>
                <a:gd name="T50" fmla="*/ 7 w 229"/>
                <a:gd name="T51" fmla="*/ 172 h 255"/>
                <a:gd name="T52" fmla="*/ 90 w 229"/>
                <a:gd name="T53" fmla="*/ 251 h 255"/>
                <a:gd name="T54" fmla="*/ 88 w 229"/>
                <a:gd name="T55" fmla="*/ 237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9" h="255">
                  <a:moveTo>
                    <a:pt x="227" y="205"/>
                  </a:moveTo>
                  <a:cubicBezTo>
                    <a:pt x="225" y="202"/>
                    <a:pt x="223" y="199"/>
                    <a:pt x="222" y="196"/>
                  </a:cubicBezTo>
                  <a:cubicBezTo>
                    <a:pt x="221" y="197"/>
                    <a:pt x="220" y="198"/>
                    <a:pt x="219" y="199"/>
                  </a:cubicBezTo>
                  <a:cubicBezTo>
                    <a:pt x="218" y="200"/>
                    <a:pt x="217" y="201"/>
                    <a:pt x="216" y="202"/>
                  </a:cubicBezTo>
                  <a:cubicBezTo>
                    <a:pt x="198" y="224"/>
                    <a:pt x="172" y="239"/>
                    <a:pt x="144" y="243"/>
                  </a:cubicBezTo>
                  <a:cubicBezTo>
                    <a:pt x="143" y="248"/>
                    <a:pt x="143" y="252"/>
                    <a:pt x="143" y="255"/>
                  </a:cubicBezTo>
                  <a:cubicBezTo>
                    <a:pt x="176" y="251"/>
                    <a:pt x="205" y="234"/>
                    <a:pt x="226" y="210"/>
                  </a:cubicBezTo>
                  <a:cubicBezTo>
                    <a:pt x="227" y="209"/>
                    <a:pt x="228" y="207"/>
                    <a:pt x="229" y="206"/>
                  </a:cubicBezTo>
                  <a:cubicBezTo>
                    <a:pt x="229" y="206"/>
                    <a:pt x="229" y="206"/>
                    <a:pt x="229" y="206"/>
                  </a:cubicBezTo>
                  <a:cubicBezTo>
                    <a:pt x="228" y="206"/>
                    <a:pt x="228" y="205"/>
                    <a:pt x="227" y="205"/>
                  </a:cubicBezTo>
                  <a:close/>
                  <a:moveTo>
                    <a:pt x="37" y="38"/>
                  </a:moveTo>
                  <a:cubicBezTo>
                    <a:pt x="37" y="39"/>
                    <a:pt x="37" y="39"/>
                    <a:pt x="37" y="39"/>
                  </a:cubicBezTo>
                  <a:cubicBezTo>
                    <a:pt x="38" y="40"/>
                    <a:pt x="39" y="40"/>
                    <a:pt x="39" y="40"/>
                  </a:cubicBezTo>
                  <a:cubicBezTo>
                    <a:pt x="39" y="40"/>
                    <a:pt x="39" y="40"/>
                    <a:pt x="39" y="40"/>
                  </a:cubicBezTo>
                  <a:cubicBezTo>
                    <a:pt x="44" y="40"/>
                    <a:pt x="50" y="39"/>
                    <a:pt x="55" y="38"/>
                  </a:cubicBezTo>
                  <a:cubicBezTo>
                    <a:pt x="76" y="21"/>
                    <a:pt x="101" y="12"/>
                    <a:pt x="127" y="12"/>
                  </a:cubicBezTo>
                  <a:cubicBezTo>
                    <a:pt x="131" y="12"/>
                    <a:pt x="135" y="13"/>
                    <a:pt x="139" y="13"/>
                  </a:cubicBezTo>
                  <a:cubicBezTo>
                    <a:pt x="140" y="10"/>
                    <a:pt x="140" y="6"/>
                    <a:pt x="142" y="2"/>
                  </a:cubicBezTo>
                  <a:cubicBezTo>
                    <a:pt x="142" y="2"/>
                    <a:pt x="142" y="1"/>
                    <a:pt x="142" y="1"/>
                  </a:cubicBezTo>
                  <a:cubicBezTo>
                    <a:pt x="137" y="1"/>
                    <a:pt x="132" y="0"/>
                    <a:pt x="127" y="0"/>
                  </a:cubicBezTo>
                  <a:cubicBezTo>
                    <a:pt x="92" y="0"/>
                    <a:pt x="60" y="15"/>
                    <a:pt x="37" y="38"/>
                  </a:cubicBezTo>
                  <a:close/>
                  <a:moveTo>
                    <a:pt x="88" y="237"/>
                  </a:moveTo>
                  <a:cubicBezTo>
                    <a:pt x="56" y="226"/>
                    <a:pt x="30" y="200"/>
                    <a:pt x="19" y="168"/>
                  </a:cubicBezTo>
                  <a:cubicBezTo>
                    <a:pt x="16" y="160"/>
                    <a:pt x="14" y="152"/>
                    <a:pt x="13" y="143"/>
                  </a:cubicBezTo>
                  <a:cubicBezTo>
                    <a:pt x="9" y="141"/>
                    <a:pt x="5" y="139"/>
                    <a:pt x="0" y="134"/>
                  </a:cubicBezTo>
                  <a:cubicBezTo>
                    <a:pt x="0" y="147"/>
                    <a:pt x="3" y="160"/>
                    <a:pt x="7" y="172"/>
                  </a:cubicBezTo>
                  <a:cubicBezTo>
                    <a:pt x="21" y="210"/>
                    <a:pt x="52" y="239"/>
                    <a:pt x="90" y="251"/>
                  </a:cubicBezTo>
                  <a:cubicBezTo>
                    <a:pt x="90" y="246"/>
                    <a:pt x="89" y="241"/>
                    <a:pt x="88" y="23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9" name="Freeform 41">
              <a:extLst>
                <a:ext uri="{FF2B5EF4-FFF2-40B4-BE49-F238E27FC236}">
                  <a16:creationId xmlns:a16="http://schemas.microsoft.com/office/drawing/2014/main" id="{89640EB0-E895-4334-9866-71CB7199DBB3}"/>
                </a:ext>
              </a:extLst>
            </p:cNvPr>
            <p:cNvSpPr>
              <a:spLocks/>
            </p:cNvSpPr>
            <p:nvPr/>
          </p:nvSpPr>
          <p:spPr bwMode="auto">
            <a:xfrm>
              <a:off x="-734" y="841"/>
              <a:ext cx="225" cy="238"/>
            </a:xfrm>
            <a:custGeom>
              <a:avLst/>
              <a:gdLst>
                <a:gd name="T0" fmla="*/ 100 w 111"/>
                <a:gd name="T1" fmla="*/ 27 h 116"/>
                <a:gd name="T2" fmla="*/ 85 w 111"/>
                <a:gd name="T3" fmla="*/ 37 h 116"/>
                <a:gd name="T4" fmla="*/ 79 w 111"/>
                <a:gd name="T5" fmla="*/ 61 h 116"/>
                <a:gd name="T6" fmla="*/ 46 w 111"/>
                <a:gd name="T7" fmla="*/ 76 h 116"/>
                <a:gd name="T8" fmla="*/ 42 w 111"/>
                <a:gd name="T9" fmla="*/ 91 h 116"/>
                <a:gd name="T10" fmla="*/ 47 w 111"/>
                <a:gd name="T11" fmla="*/ 113 h 116"/>
                <a:gd name="T12" fmla="*/ 43 w 111"/>
                <a:gd name="T13" fmla="*/ 116 h 116"/>
                <a:gd name="T14" fmla="*/ 27 w 111"/>
                <a:gd name="T15" fmla="*/ 104 h 116"/>
                <a:gd name="T16" fmla="*/ 12 w 111"/>
                <a:gd name="T17" fmla="*/ 91 h 116"/>
                <a:gd name="T18" fmla="*/ 0 w 111"/>
                <a:gd name="T19" fmla="*/ 79 h 116"/>
                <a:gd name="T20" fmla="*/ 9 w 111"/>
                <a:gd name="T21" fmla="*/ 43 h 116"/>
                <a:gd name="T22" fmla="*/ 29 w 111"/>
                <a:gd name="T23" fmla="*/ 10 h 116"/>
                <a:gd name="T24" fmla="*/ 39 w 111"/>
                <a:gd name="T25" fmla="*/ 15 h 116"/>
                <a:gd name="T26" fmla="*/ 40 w 111"/>
                <a:gd name="T27" fmla="*/ 15 h 116"/>
                <a:gd name="T28" fmla="*/ 70 w 111"/>
                <a:gd name="T29" fmla="*/ 9 h 116"/>
                <a:gd name="T30" fmla="*/ 85 w 111"/>
                <a:gd name="T31" fmla="*/ 0 h 116"/>
                <a:gd name="T32" fmla="*/ 91 w 111"/>
                <a:gd name="T33" fmla="*/ 3 h 116"/>
                <a:gd name="T34" fmla="*/ 98 w 111"/>
                <a:gd name="T35" fmla="*/ 7 h 116"/>
                <a:gd name="T36" fmla="*/ 105 w 111"/>
                <a:gd name="T37" fmla="*/ 6 h 116"/>
                <a:gd name="T38" fmla="*/ 108 w 111"/>
                <a:gd name="T39" fmla="*/ 9 h 116"/>
                <a:gd name="T40" fmla="*/ 100 w 111"/>
                <a:gd name="T41" fmla="*/ 2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16">
                  <a:moveTo>
                    <a:pt x="100" y="27"/>
                  </a:moveTo>
                  <a:cubicBezTo>
                    <a:pt x="92" y="32"/>
                    <a:pt x="86" y="30"/>
                    <a:pt x="85" y="37"/>
                  </a:cubicBezTo>
                  <a:cubicBezTo>
                    <a:pt x="84" y="44"/>
                    <a:pt x="89" y="56"/>
                    <a:pt x="79" y="61"/>
                  </a:cubicBezTo>
                  <a:cubicBezTo>
                    <a:pt x="70" y="67"/>
                    <a:pt x="55" y="71"/>
                    <a:pt x="46" y="76"/>
                  </a:cubicBezTo>
                  <a:cubicBezTo>
                    <a:pt x="37" y="81"/>
                    <a:pt x="41" y="84"/>
                    <a:pt x="42" y="91"/>
                  </a:cubicBezTo>
                  <a:cubicBezTo>
                    <a:pt x="43" y="99"/>
                    <a:pt x="49" y="110"/>
                    <a:pt x="47" y="113"/>
                  </a:cubicBezTo>
                  <a:cubicBezTo>
                    <a:pt x="46" y="115"/>
                    <a:pt x="45" y="116"/>
                    <a:pt x="43" y="116"/>
                  </a:cubicBezTo>
                  <a:cubicBezTo>
                    <a:pt x="39" y="116"/>
                    <a:pt x="33" y="112"/>
                    <a:pt x="27" y="104"/>
                  </a:cubicBezTo>
                  <a:cubicBezTo>
                    <a:pt x="21" y="95"/>
                    <a:pt x="19" y="97"/>
                    <a:pt x="12" y="91"/>
                  </a:cubicBezTo>
                  <a:cubicBezTo>
                    <a:pt x="9" y="89"/>
                    <a:pt x="5" y="85"/>
                    <a:pt x="0" y="79"/>
                  </a:cubicBezTo>
                  <a:cubicBezTo>
                    <a:pt x="1" y="66"/>
                    <a:pt x="4" y="54"/>
                    <a:pt x="9" y="43"/>
                  </a:cubicBezTo>
                  <a:cubicBezTo>
                    <a:pt x="14" y="31"/>
                    <a:pt x="20" y="20"/>
                    <a:pt x="29" y="10"/>
                  </a:cubicBezTo>
                  <a:cubicBezTo>
                    <a:pt x="31" y="13"/>
                    <a:pt x="35" y="15"/>
                    <a:pt x="39" y="15"/>
                  </a:cubicBezTo>
                  <a:cubicBezTo>
                    <a:pt x="39" y="15"/>
                    <a:pt x="40" y="15"/>
                    <a:pt x="40" y="15"/>
                  </a:cubicBezTo>
                  <a:cubicBezTo>
                    <a:pt x="53" y="14"/>
                    <a:pt x="70" y="9"/>
                    <a:pt x="70" y="9"/>
                  </a:cubicBezTo>
                  <a:cubicBezTo>
                    <a:pt x="70" y="9"/>
                    <a:pt x="78" y="0"/>
                    <a:pt x="85" y="0"/>
                  </a:cubicBezTo>
                  <a:cubicBezTo>
                    <a:pt x="87" y="0"/>
                    <a:pt x="89" y="1"/>
                    <a:pt x="91" y="3"/>
                  </a:cubicBezTo>
                  <a:cubicBezTo>
                    <a:pt x="94" y="6"/>
                    <a:pt x="96" y="7"/>
                    <a:pt x="98" y="7"/>
                  </a:cubicBezTo>
                  <a:cubicBezTo>
                    <a:pt x="101" y="7"/>
                    <a:pt x="103" y="6"/>
                    <a:pt x="105" y="6"/>
                  </a:cubicBezTo>
                  <a:cubicBezTo>
                    <a:pt x="106" y="6"/>
                    <a:pt x="107" y="6"/>
                    <a:pt x="108" y="9"/>
                  </a:cubicBezTo>
                  <a:cubicBezTo>
                    <a:pt x="111" y="19"/>
                    <a:pt x="108" y="22"/>
                    <a:pt x="100" y="27"/>
                  </a:cubicBezTo>
                  <a:close/>
                </a:path>
              </a:pathLst>
            </a:custGeom>
            <a:solidFill>
              <a:srgbClr val="56B4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56B4C0"/>
                </a:solidFill>
              </a:endParaRPr>
            </a:p>
          </p:txBody>
        </p:sp>
        <p:sp>
          <p:nvSpPr>
            <p:cNvPr id="30" name="Freeform 42">
              <a:extLst>
                <a:ext uri="{FF2B5EF4-FFF2-40B4-BE49-F238E27FC236}">
                  <a16:creationId xmlns:a16="http://schemas.microsoft.com/office/drawing/2014/main" id="{9C051072-989E-479A-816E-311C8477B47C}"/>
                </a:ext>
              </a:extLst>
            </p:cNvPr>
            <p:cNvSpPr>
              <a:spLocks/>
            </p:cNvSpPr>
            <p:nvPr/>
          </p:nvSpPr>
          <p:spPr bwMode="auto">
            <a:xfrm>
              <a:off x="-616" y="1059"/>
              <a:ext cx="219" cy="232"/>
            </a:xfrm>
            <a:custGeom>
              <a:avLst/>
              <a:gdLst>
                <a:gd name="T0" fmla="*/ 99 w 108"/>
                <a:gd name="T1" fmla="*/ 65 h 113"/>
                <a:gd name="T2" fmla="*/ 75 w 108"/>
                <a:gd name="T3" fmla="*/ 94 h 113"/>
                <a:gd name="T4" fmla="*/ 74 w 108"/>
                <a:gd name="T5" fmla="*/ 101 h 113"/>
                <a:gd name="T6" fmla="*/ 73 w 108"/>
                <a:gd name="T7" fmla="*/ 113 h 113"/>
                <a:gd name="T8" fmla="*/ 69 w 108"/>
                <a:gd name="T9" fmla="*/ 113 h 113"/>
                <a:gd name="T10" fmla="*/ 44 w 108"/>
                <a:gd name="T11" fmla="*/ 111 h 113"/>
                <a:gd name="T12" fmla="*/ 43 w 108"/>
                <a:gd name="T13" fmla="*/ 98 h 113"/>
                <a:gd name="T14" fmla="*/ 37 w 108"/>
                <a:gd name="T15" fmla="*/ 73 h 113"/>
                <a:gd name="T16" fmla="*/ 19 w 108"/>
                <a:gd name="T17" fmla="*/ 62 h 113"/>
                <a:gd name="T18" fmla="*/ 7 w 108"/>
                <a:gd name="T19" fmla="*/ 23 h 113"/>
                <a:gd name="T20" fmla="*/ 14 w 108"/>
                <a:gd name="T21" fmla="*/ 3 h 113"/>
                <a:gd name="T22" fmla="*/ 28 w 108"/>
                <a:gd name="T23" fmla="*/ 0 h 113"/>
                <a:gd name="T24" fmla="*/ 44 w 108"/>
                <a:gd name="T25" fmla="*/ 1 h 113"/>
                <a:gd name="T26" fmla="*/ 45 w 108"/>
                <a:gd name="T27" fmla="*/ 1 h 113"/>
                <a:gd name="T28" fmla="*/ 69 w 108"/>
                <a:gd name="T29" fmla="*/ 17 h 113"/>
                <a:gd name="T30" fmla="*/ 86 w 108"/>
                <a:gd name="T31" fmla="*/ 26 h 113"/>
                <a:gd name="T32" fmla="*/ 88 w 108"/>
                <a:gd name="T33" fmla="*/ 25 h 113"/>
                <a:gd name="T34" fmla="*/ 98 w 108"/>
                <a:gd name="T35" fmla="*/ 42 h 113"/>
                <a:gd name="T36" fmla="*/ 99 w 108"/>
                <a:gd name="T37"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 h="113">
                  <a:moveTo>
                    <a:pt x="99" y="65"/>
                  </a:moveTo>
                  <a:cubicBezTo>
                    <a:pt x="90" y="90"/>
                    <a:pt x="82" y="75"/>
                    <a:pt x="75" y="94"/>
                  </a:cubicBezTo>
                  <a:cubicBezTo>
                    <a:pt x="75" y="97"/>
                    <a:pt x="74" y="99"/>
                    <a:pt x="74" y="101"/>
                  </a:cubicBezTo>
                  <a:cubicBezTo>
                    <a:pt x="73" y="106"/>
                    <a:pt x="73" y="110"/>
                    <a:pt x="73" y="113"/>
                  </a:cubicBezTo>
                  <a:cubicBezTo>
                    <a:pt x="72" y="113"/>
                    <a:pt x="71" y="113"/>
                    <a:pt x="69" y="113"/>
                  </a:cubicBezTo>
                  <a:cubicBezTo>
                    <a:pt x="61" y="113"/>
                    <a:pt x="53" y="112"/>
                    <a:pt x="44" y="111"/>
                  </a:cubicBezTo>
                  <a:cubicBezTo>
                    <a:pt x="44" y="107"/>
                    <a:pt x="44" y="102"/>
                    <a:pt x="43" y="98"/>
                  </a:cubicBezTo>
                  <a:cubicBezTo>
                    <a:pt x="41" y="87"/>
                    <a:pt x="38" y="76"/>
                    <a:pt x="37" y="73"/>
                  </a:cubicBezTo>
                  <a:cubicBezTo>
                    <a:pt x="34" y="67"/>
                    <a:pt x="29" y="67"/>
                    <a:pt x="19" y="62"/>
                  </a:cubicBezTo>
                  <a:cubicBezTo>
                    <a:pt x="8" y="57"/>
                    <a:pt x="0" y="38"/>
                    <a:pt x="7" y="23"/>
                  </a:cubicBezTo>
                  <a:cubicBezTo>
                    <a:pt x="12" y="12"/>
                    <a:pt x="6" y="9"/>
                    <a:pt x="14" y="3"/>
                  </a:cubicBezTo>
                  <a:cubicBezTo>
                    <a:pt x="17" y="0"/>
                    <a:pt x="23" y="0"/>
                    <a:pt x="28" y="0"/>
                  </a:cubicBezTo>
                  <a:cubicBezTo>
                    <a:pt x="35" y="0"/>
                    <a:pt x="41" y="1"/>
                    <a:pt x="44" y="1"/>
                  </a:cubicBezTo>
                  <a:cubicBezTo>
                    <a:pt x="45" y="1"/>
                    <a:pt x="45" y="1"/>
                    <a:pt x="45" y="1"/>
                  </a:cubicBezTo>
                  <a:cubicBezTo>
                    <a:pt x="50" y="1"/>
                    <a:pt x="56" y="6"/>
                    <a:pt x="69" y="17"/>
                  </a:cubicBezTo>
                  <a:cubicBezTo>
                    <a:pt x="78" y="25"/>
                    <a:pt x="83" y="26"/>
                    <a:pt x="86" y="26"/>
                  </a:cubicBezTo>
                  <a:cubicBezTo>
                    <a:pt x="88" y="26"/>
                    <a:pt x="88" y="25"/>
                    <a:pt x="88" y="25"/>
                  </a:cubicBezTo>
                  <a:cubicBezTo>
                    <a:pt x="88" y="25"/>
                    <a:pt x="103" y="32"/>
                    <a:pt x="98" y="42"/>
                  </a:cubicBezTo>
                  <a:cubicBezTo>
                    <a:pt x="92" y="55"/>
                    <a:pt x="108" y="41"/>
                    <a:pt x="99" y="65"/>
                  </a:cubicBezTo>
                  <a:close/>
                </a:path>
              </a:pathLst>
            </a:custGeom>
            <a:solidFill>
              <a:srgbClr val="56B4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43">
              <a:extLst>
                <a:ext uri="{FF2B5EF4-FFF2-40B4-BE49-F238E27FC236}">
                  <a16:creationId xmlns:a16="http://schemas.microsoft.com/office/drawing/2014/main" id="{211CE629-CE1F-4772-B79B-A45E43A703C4}"/>
                </a:ext>
              </a:extLst>
            </p:cNvPr>
            <p:cNvSpPr>
              <a:spLocks/>
            </p:cNvSpPr>
            <p:nvPr/>
          </p:nvSpPr>
          <p:spPr bwMode="auto">
            <a:xfrm>
              <a:off x="-431" y="771"/>
              <a:ext cx="215" cy="397"/>
            </a:xfrm>
            <a:custGeom>
              <a:avLst/>
              <a:gdLst>
                <a:gd name="T0" fmla="*/ 106 w 106"/>
                <a:gd name="T1" fmla="*/ 125 h 193"/>
                <a:gd name="T2" fmla="*/ 87 w 106"/>
                <a:gd name="T3" fmla="*/ 193 h 193"/>
                <a:gd name="T4" fmla="*/ 83 w 106"/>
                <a:gd name="T5" fmla="*/ 176 h 193"/>
                <a:gd name="T6" fmla="*/ 72 w 106"/>
                <a:gd name="T7" fmla="*/ 146 h 193"/>
                <a:gd name="T8" fmla="*/ 70 w 106"/>
                <a:gd name="T9" fmla="*/ 145 h 193"/>
                <a:gd name="T10" fmla="*/ 46 w 106"/>
                <a:gd name="T11" fmla="*/ 152 h 193"/>
                <a:gd name="T12" fmla="*/ 37 w 106"/>
                <a:gd name="T13" fmla="*/ 148 h 193"/>
                <a:gd name="T14" fmla="*/ 22 w 106"/>
                <a:gd name="T15" fmla="*/ 131 h 193"/>
                <a:gd name="T16" fmla="*/ 32 w 106"/>
                <a:gd name="T17" fmla="*/ 92 h 193"/>
                <a:gd name="T18" fmla="*/ 41 w 106"/>
                <a:gd name="T19" fmla="*/ 90 h 193"/>
                <a:gd name="T20" fmla="*/ 71 w 106"/>
                <a:gd name="T21" fmla="*/ 99 h 193"/>
                <a:gd name="T22" fmla="*/ 80 w 106"/>
                <a:gd name="T23" fmla="*/ 97 h 193"/>
                <a:gd name="T24" fmla="*/ 90 w 106"/>
                <a:gd name="T25" fmla="*/ 93 h 193"/>
                <a:gd name="T26" fmla="*/ 88 w 106"/>
                <a:gd name="T27" fmla="*/ 87 h 193"/>
                <a:gd name="T28" fmla="*/ 78 w 106"/>
                <a:gd name="T29" fmla="*/ 80 h 193"/>
                <a:gd name="T30" fmla="*/ 51 w 106"/>
                <a:gd name="T31" fmla="*/ 59 h 193"/>
                <a:gd name="T32" fmla="*/ 36 w 106"/>
                <a:gd name="T33" fmla="*/ 49 h 193"/>
                <a:gd name="T34" fmla="*/ 31 w 106"/>
                <a:gd name="T35" fmla="*/ 55 h 193"/>
                <a:gd name="T36" fmla="*/ 27 w 106"/>
                <a:gd name="T37" fmla="*/ 67 h 193"/>
                <a:gd name="T38" fmla="*/ 26 w 106"/>
                <a:gd name="T39" fmla="*/ 67 h 193"/>
                <a:gd name="T40" fmla="*/ 23 w 106"/>
                <a:gd name="T41" fmla="*/ 67 h 193"/>
                <a:gd name="T42" fmla="*/ 15 w 106"/>
                <a:gd name="T43" fmla="*/ 67 h 193"/>
                <a:gd name="T44" fmla="*/ 5 w 106"/>
                <a:gd name="T45" fmla="*/ 61 h 193"/>
                <a:gd name="T46" fmla="*/ 11 w 106"/>
                <a:gd name="T47" fmla="*/ 41 h 193"/>
                <a:gd name="T48" fmla="*/ 11 w 106"/>
                <a:gd name="T49" fmla="*/ 30 h 193"/>
                <a:gd name="T50" fmla="*/ 3 w 106"/>
                <a:gd name="T51" fmla="*/ 12 h 193"/>
                <a:gd name="T52" fmla="*/ 4 w 106"/>
                <a:gd name="T53" fmla="*/ 2 h 193"/>
                <a:gd name="T54" fmla="*/ 5 w 106"/>
                <a:gd name="T55" fmla="*/ 0 h 193"/>
                <a:gd name="T56" fmla="*/ 20 w 106"/>
                <a:gd name="T57" fmla="*/ 4 h 193"/>
                <a:gd name="T58" fmla="*/ 27 w 106"/>
                <a:gd name="T59" fmla="*/ 7 h 193"/>
                <a:gd name="T60" fmla="*/ 76 w 106"/>
                <a:gd name="T61" fmla="*/ 42 h 193"/>
                <a:gd name="T62" fmla="*/ 91 w 106"/>
                <a:gd name="T63" fmla="*/ 64 h 193"/>
                <a:gd name="T64" fmla="*/ 93 w 106"/>
                <a:gd name="T65" fmla="*/ 68 h 193"/>
                <a:gd name="T66" fmla="*/ 106 w 106"/>
                <a:gd name="T67" fmla="*/ 125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193">
                  <a:moveTo>
                    <a:pt x="106" y="125"/>
                  </a:moveTo>
                  <a:cubicBezTo>
                    <a:pt x="106" y="150"/>
                    <a:pt x="99" y="173"/>
                    <a:pt x="87" y="193"/>
                  </a:cubicBezTo>
                  <a:cubicBezTo>
                    <a:pt x="83" y="189"/>
                    <a:pt x="82" y="183"/>
                    <a:pt x="83" y="176"/>
                  </a:cubicBezTo>
                  <a:cubicBezTo>
                    <a:pt x="83" y="164"/>
                    <a:pt x="86" y="150"/>
                    <a:pt x="72" y="146"/>
                  </a:cubicBezTo>
                  <a:cubicBezTo>
                    <a:pt x="71" y="145"/>
                    <a:pt x="70" y="145"/>
                    <a:pt x="70" y="145"/>
                  </a:cubicBezTo>
                  <a:cubicBezTo>
                    <a:pt x="62" y="145"/>
                    <a:pt x="54" y="152"/>
                    <a:pt x="46" y="152"/>
                  </a:cubicBezTo>
                  <a:cubicBezTo>
                    <a:pt x="43" y="152"/>
                    <a:pt x="40" y="151"/>
                    <a:pt x="37" y="148"/>
                  </a:cubicBezTo>
                  <a:cubicBezTo>
                    <a:pt x="28" y="136"/>
                    <a:pt x="31" y="135"/>
                    <a:pt x="22" y="131"/>
                  </a:cubicBezTo>
                  <a:cubicBezTo>
                    <a:pt x="7" y="125"/>
                    <a:pt x="13" y="100"/>
                    <a:pt x="32" y="92"/>
                  </a:cubicBezTo>
                  <a:cubicBezTo>
                    <a:pt x="35" y="91"/>
                    <a:pt x="38" y="90"/>
                    <a:pt x="41" y="90"/>
                  </a:cubicBezTo>
                  <a:cubicBezTo>
                    <a:pt x="52" y="90"/>
                    <a:pt x="60" y="99"/>
                    <a:pt x="71" y="99"/>
                  </a:cubicBezTo>
                  <a:cubicBezTo>
                    <a:pt x="74" y="99"/>
                    <a:pt x="77" y="98"/>
                    <a:pt x="80" y="97"/>
                  </a:cubicBezTo>
                  <a:cubicBezTo>
                    <a:pt x="84" y="96"/>
                    <a:pt x="87" y="95"/>
                    <a:pt x="90" y="93"/>
                  </a:cubicBezTo>
                  <a:cubicBezTo>
                    <a:pt x="89" y="91"/>
                    <a:pt x="88" y="89"/>
                    <a:pt x="88" y="87"/>
                  </a:cubicBezTo>
                  <a:cubicBezTo>
                    <a:pt x="84" y="86"/>
                    <a:pt x="81" y="84"/>
                    <a:pt x="78" y="80"/>
                  </a:cubicBezTo>
                  <a:cubicBezTo>
                    <a:pt x="74" y="73"/>
                    <a:pt x="55" y="62"/>
                    <a:pt x="51" y="59"/>
                  </a:cubicBezTo>
                  <a:cubicBezTo>
                    <a:pt x="48" y="57"/>
                    <a:pt x="40" y="49"/>
                    <a:pt x="36" y="49"/>
                  </a:cubicBezTo>
                  <a:cubicBezTo>
                    <a:pt x="34" y="49"/>
                    <a:pt x="32" y="50"/>
                    <a:pt x="31" y="55"/>
                  </a:cubicBezTo>
                  <a:cubicBezTo>
                    <a:pt x="31" y="60"/>
                    <a:pt x="34" y="67"/>
                    <a:pt x="27" y="67"/>
                  </a:cubicBezTo>
                  <a:cubicBezTo>
                    <a:pt x="27" y="67"/>
                    <a:pt x="26" y="67"/>
                    <a:pt x="26" y="67"/>
                  </a:cubicBezTo>
                  <a:cubicBezTo>
                    <a:pt x="25" y="67"/>
                    <a:pt x="24" y="67"/>
                    <a:pt x="23" y="67"/>
                  </a:cubicBezTo>
                  <a:cubicBezTo>
                    <a:pt x="20" y="67"/>
                    <a:pt x="18" y="67"/>
                    <a:pt x="15" y="67"/>
                  </a:cubicBezTo>
                  <a:cubicBezTo>
                    <a:pt x="11" y="67"/>
                    <a:pt x="7" y="66"/>
                    <a:pt x="5" y="61"/>
                  </a:cubicBezTo>
                  <a:cubicBezTo>
                    <a:pt x="0" y="52"/>
                    <a:pt x="5" y="46"/>
                    <a:pt x="11" y="41"/>
                  </a:cubicBezTo>
                  <a:cubicBezTo>
                    <a:pt x="17" y="36"/>
                    <a:pt x="12" y="36"/>
                    <a:pt x="11" y="30"/>
                  </a:cubicBezTo>
                  <a:cubicBezTo>
                    <a:pt x="9" y="15"/>
                    <a:pt x="4" y="16"/>
                    <a:pt x="3" y="12"/>
                  </a:cubicBezTo>
                  <a:cubicBezTo>
                    <a:pt x="2" y="10"/>
                    <a:pt x="3" y="8"/>
                    <a:pt x="4" y="2"/>
                  </a:cubicBezTo>
                  <a:cubicBezTo>
                    <a:pt x="4" y="2"/>
                    <a:pt x="5" y="1"/>
                    <a:pt x="5" y="0"/>
                  </a:cubicBezTo>
                  <a:cubicBezTo>
                    <a:pt x="10" y="1"/>
                    <a:pt x="15" y="3"/>
                    <a:pt x="20" y="4"/>
                  </a:cubicBezTo>
                  <a:cubicBezTo>
                    <a:pt x="23" y="5"/>
                    <a:pt x="25" y="6"/>
                    <a:pt x="27" y="7"/>
                  </a:cubicBezTo>
                  <a:cubicBezTo>
                    <a:pt x="46" y="15"/>
                    <a:pt x="63" y="27"/>
                    <a:pt x="76" y="42"/>
                  </a:cubicBezTo>
                  <a:cubicBezTo>
                    <a:pt x="81" y="49"/>
                    <a:pt x="86" y="56"/>
                    <a:pt x="91" y="64"/>
                  </a:cubicBezTo>
                  <a:cubicBezTo>
                    <a:pt x="91" y="65"/>
                    <a:pt x="92" y="67"/>
                    <a:pt x="93" y="68"/>
                  </a:cubicBezTo>
                  <a:cubicBezTo>
                    <a:pt x="101" y="85"/>
                    <a:pt x="106" y="105"/>
                    <a:pt x="106" y="125"/>
                  </a:cubicBezTo>
                  <a:close/>
                </a:path>
              </a:pathLst>
            </a:custGeom>
            <a:solidFill>
              <a:srgbClr val="56B4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40" name="object 64">
            <a:extLst>
              <a:ext uri="{FF2B5EF4-FFF2-40B4-BE49-F238E27FC236}">
                <a16:creationId xmlns:a16="http://schemas.microsoft.com/office/drawing/2014/main" id="{56CF2B7C-80AC-47F1-8A34-3B20869889F1}"/>
              </a:ext>
            </a:extLst>
          </p:cNvPr>
          <p:cNvSpPr txBox="1"/>
          <p:nvPr/>
        </p:nvSpPr>
        <p:spPr>
          <a:xfrm>
            <a:off x="1154058" y="4958704"/>
            <a:ext cx="2086651" cy="659155"/>
          </a:xfrm>
          <a:prstGeom prst="rect">
            <a:avLst/>
          </a:prstGeom>
        </p:spPr>
        <p:txBody>
          <a:bodyPr vert="horz" wrap="square" lIns="0" tIns="12700" rIns="0" bIns="0" rtlCol="0" anchor="ctr">
            <a:spAutoFit/>
          </a:bodyPr>
          <a:lstStyle/>
          <a:p>
            <a:pPr marL="12700">
              <a:spcBef>
                <a:spcPts val="100"/>
              </a:spcBef>
            </a:pPr>
            <a:r>
              <a:rPr lang="fr-FR" sz="1400" b="1" spc="20" dirty="0">
                <a:solidFill>
                  <a:schemeClr val="tx1">
                    <a:lumMod val="85000"/>
                    <a:lumOff val="15000"/>
                  </a:schemeClr>
                </a:solidFill>
              </a:rPr>
              <a:t>Une structure financière </a:t>
            </a:r>
            <a:br>
              <a:rPr lang="fr-FR" sz="1400" b="1" spc="20" dirty="0">
                <a:solidFill>
                  <a:schemeClr val="tx1">
                    <a:lumMod val="85000"/>
                    <a:lumOff val="15000"/>
                  </a:schemeClr>
                </a:solidFill>
              </a:rPr>
            </a:br>
            <a:r>
              <a:rPr lang="fr-FR" sz="1400" b="1" spc="20" dirty="0">
                <a:solidFill>
                  <a:schemeClr val="tx1">
                    <a:lumMod val="85000"/>
                    <a:lumOff val="15000"/>
                  </a:schemeClr>
                </a:solidFill>
              </a:rPr>
              <a:t>solide</a:t>
            </a:r>
            <a:r>
              <a:rPr lang="fr-FR" sz="1400" spc="20" dirty="0">
                <a:solidFill>
                  <a:schemeClr val="tx1">
                    <a:lumMod val="85000"/>
                    <a:lumOff val="15000"/>
                  </a:schemeClr>
                </a:solidFill>
                <a:cs typeface="BNPP Sans"/>
              </a:rPr>
              <a:t>, avec 128,9 Md€ de </a:t>
            </a:r>
            <a:br>
              <a:rPr lang="fr-FR" sz="1400" spc="20" dirty="0">
                <a:solidFill>
                  <a:schemeClr val="tx1">
                    <a:lumMod val="85000"/>
                    <a:lumOff val="15000"/>
                  </a:schemeClr>
                </a:solidFill>
                <a:cs typeface="BNPP Sans"/>
              </a:rPr>
            </a:br>
            <a:r>
              <a:rPr lang="fr-FR" sz="1400" spc="20" dirty="0">
                <a:solidFill>
                  <a:schemeClr val="tx1">
                    <a:lumMod val="85000"/>
                    <a:lumOff val="15000"/>
                  </a:schemeClr>
                </a:solidFill>
                <a:cs typeface="BNPP Sans"/>
              </a:rPr>
              <a:t>capitaux propres.</a:t>
            </a:r>
            <a:endParaRPr sz="1400" b="1" spc="20" dirty="0">
              <a:solidFill>
                <a:schemeClr val="tx1">
                  <a:lumMod val="85000"/>
                  <a:lumOff val="15000"/>
                </a:schemeClr>
              </a:solidFill>
            </a:endParaRPr>
          </a:p>
        </p:txBody>
      </p:sp>
      <p:grpSp>
        <p:nvGrpSpPr>
          <p:cNvPr id="100" name="Group 84">
            <a:extLst>
              <a:ext uri="{FF2B5EF4-FFF2-40B4-BE49-F238E27FC236}">
                <a16:creationId xmlns:a16="http://schemas.microsoft.com/office/drawing/2014/main" id="{47E9FDC8-B94B-46FC-89E4-547BD5A35D15}"/>
              </a:ext>
            </a:extLst>
          </p:cNvPr>
          <p:cNvGrpSpPr/>
          <p:nvPr/>
        </p:nvGrpSpPr>
        <p:grpSpPr>
          <a:xfrm>
            <a:off x="588472" y="5094964"/>
            <a:ext cx="297366" cy="386635"/>
            <a:chOff x="2346960" y="434714"/>
            <a:chExt cx="5090160" cy="6423286"/>
          </a:xfrm>
          <a:solidFill>
            <a:srgbClr val="56B4C0"/>
          </a:solidFill>
          <a:effectLst/>
        </p:grpSpPr>
        <p:sp>
          <p:nvSpPr>
            <p:cNvPr id="101" name="Up Arrow 85">
              <a:extLst>
                <a:ext uri="{FF2B5EF4-FFF2-40B4-BE49-F238E27FC236}">
                  <a16:creationId xmlns:a16="http://schemas.microsoft.com/office/drawing/2014/main" id="{3D185B2E-953B-4B46-B47A-BBCB30F88B33}"/>
                </a:ext>
              </a:extLst>
            </p:cNvPr>
            <p:cNvSpPr/>
            <p:nvPr/>
          </p:nvSpPr>
          <p:spPr>
            <a:xfrm>
              <a:off x="4343400" y="434714"/>
              <a:ext cx="1097280" cy="6423286"/>
            </a:xfrm>
            <a:prstGeom prst="upArrow">
              <a:avLst/>
            </a:prstGeom>
            <a:gr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algn="ctr" rtl="0" fontAlgn="base">
                <a:spcBef>
                  <a:spcPct val="0"/>
                </a:spcBef>
                <a:spcAft>
                  <a:spcPct val="0"/>
                </a:spcAft>
                <a:defRPr sz="1100" kern="1200">
                  <a:solidFill>
                    <a:schemeClr val="lt1"/>
                  </a:solidFill>
                  <a:latin typeface="+mn-lt"/>
                  <a:ea typeface="+mn-ea"/>
                  <a:cs typeface="+mn-cs"/>
                </a:defRPr>
              </a:lvl1pPr>
              <a:lvl2pPr marL="457200" algn="ctr" rtl="0" fontAlgn="base">
                <a:spcBef>
                  <a:spcPct val="0"/>
                </a:spcBef>
                <a:spcAft>
                  <a:spcPct val="0"/>
                </a:spcAft>
                <a:defRPr sz="1100" kern="1200">
                  <a:solidFill>
                    <a:schemeClr val="lt1"/>
                  </a:solidFill>
                  <a:latin typeface="+mn-lt"/>
                  <a:ea typeface="+mn-ea"/>
                  <a:cs typeface="+mn-cs"/>
                </a:defRPr>
              </a:lvl2pPr>
              <a:lvl3pPr marL="914400" algn="ctr" rtl="0" fontAlgn="base">
                <a:spcBef>
                  <a:spcPct val="0"/>
                </a:spcBef>
                <a:spcAft>
                  <a:spcPct val="0"/>
                </a:spcAft>
                <a:defRPr sz="1100" kern="1200">
                  <a:solidFill>
                    <a:schemeClr val="lt1"/>
                  </a:solidFill>
                  <a:latin typeface="+mn-lt"/>
                  <a:ea typeface="+mn-ea"/>
                  <a:cs typeface="+mn-cs"/>
                </a:defRPr>
              </a:lvl3pPr>
              <a:lvl4pPr marL="1371600" algn="ctr" rtl="0" fontAlgn="base">
                <a:spcBef>
                  <a:spcPct val="0"/>
                </a:spcBef>
                <a:spcAft>
                  <a:spcPct val="0"/>
                </a:spcAft>
                <a:defRPr sz="1100" kern="1200">
                  <a:solidFill>
                    <a:schemeClr val="lt1"/>
                  </a:solidFill>
                  <a:latin typeface="+mn-lt"/>
                  <a:ea typeface="+mn-ea"/>
                  <a:cs typeface="+mn-cs"/>
                </a:defRPr>
              </a:lvl4pPr>
              <a:lvl5pPr marL="1828800" algn="ctr" rtl="0" fontAlgn="base">
                <a:spcBef>
                  <a:spcPct val="0"/>
                </a:spcBef>
                <a:spcAft>
                  <a:spcPct val="0"/>
                </a:spcAft>
                <a:defRPr sz="1100" kern="1200">
                  <a:solidFill>
                    <a:schemeClr val="lt1"/>
                  </a:solidFill>
                  <a:latin typeface="+mn-lt"/>
                  <a:ea typeface="+mn-ea"/>
                  <a:cs typeface="+mn-cs"/>
                </a:defRPr>
              </a:lvl5pPr>
              <a:lvl6pPr marL="2286000" algn="l" defTabSz="914400" rtl="0" eaLnBrk="1" latinLnBrk="0" hangingPunct="1">
                <a:defRPr sz="1100" kern="1200">
                  <a:solidFill>
                    <a:schemeClr val="lt1"/>
                  </a:solidFill>
                  <a:latin typeface="+mn-lt"/>
                  <a:ea typeface="+mn-ea"/>
                  <a:cs typeface="+mn-cs"/>
                </a:defRPr>
              </a:lvl6pPr>
              <a:lvl7pPr marL="2743200" algn="l" defTabSz="914400" rtl="0" eaLnBrk="1" latinLnBrk="0" hangingPunct="1">
                <a:defRPr sz="1100" kern="1200">
                  <a:solidFill>
                    <a:schemeClr val="lt1"/>
                  </a:solidFill>
                  <a:latin typeface="+mn-lt"/>
                  <a:ea typeface="+mn-ea"/>
                  <a:cs typeface="+mn-cs"/>
                </a:defRPr>
              </a:lvl7pPr>
              <a:lvl8pPr marL="3200400" algn="l" defTabSz="914400" rtl="0" eaLnBrk="1" latinLnBrk="0" hangingPunct="1">
                <a:defRPr sz="1100" kern="1200">
                  <a:solidFill>
                    <a:schemeClr val="lt1"/>
                  </a:solidFill>
                  <a:latin typeface="+mn-lt"/>
                  <a:ea typeface="+mn-ea"/>
                  <a:cs typeface="+mn-cs"/>
                </a:defRPr>
              </a:lvl8pPr>
              <a:lvl9pPr marL="3657600" algn="l" defTabSz="914400" rtl="0" eaLnBrk="1" latinLnBrk="0" hangingPunct="1">
                <a:defRPr sz="1100" kern="1200">
                  <a:solidFill>
                    <a:schemeClr val="lt1"/>
                  </a:solidFill>
                  <a:latin typeface="+mn-lt"/>
                  <a:ea typeface="+mn-ea"/>
                  <a:cs typeface="+mn-cs"/>
                </a:defRPr>
              </a:lvl9pPr>
            </a:lstStyle>
            <a:p>
              <a:pPr defTabSz="1018844" fontAlgn="auto">
                <a:lnSpc>
                  <a:spcPct val="90000"/>
                </a:lnSpc>
                <a:spcBef>
                  <a:spcPts val="0"/>
                </a:spcBef>
                <a:spcAft>
                  <a:spcPts val="0"/>
                </a:spcAft>
              </a:pPr>
              <a:endParaRPr lang="en-US">
                <a:solidFill>
                  <a:prstClr val="white"/>
                </a:solidFill>
                <a:latin typeface="Arial" panose="020B0604020202020204" pitchFamily="34" charset="0"/>
              </a:endParaRPr>
            </a:p>
          </p:txBody>
        </p:sp>
        <p:sp>
          <p:nvSpPr>
            <p:cNvPr id="102" name="Up Arrow 86">
              <a:extLst>
                <a:ext uri="{FF2B5EF4-FFF2-40B4-BE49-F238E27FC236}">
                  <a16:creationId xmlns:a16="http://schemas.microsoft.com/office/drawing/2014/main" id="{F1E8FC3F-044E-4C50-BDED-B4F16044027E}"/>
                </a:ext>
              </a:extLst>
            </p:cNvPr>
            <p:cNvSpPr/>
            <p:nvPr/>
          </p:nvSpPr>
          <p:spPr>
            <a:xfrm>
              <a:off x="3345179" y="1636815"/>
              <a:ext cx="1097280" cy="5221185"/>
            </a:xfrm>
            <a:prstGeom prst="upArrow">
              <a:avLst/>
            </a:prstGeom>
            <a:gr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algn="ctr" rtl="0" fontAlgn="base">
                <a:spcBef>
                  <a:spcPct val="0"/>
                </a:spcBef>
                <a:spcAft>
                  <a:spcPct val="0"/>
                </a:spcAft>
                <a:defRPr sz="1100" kern="1200">
                  <a:solidFill>
                    <a:schemeClr val="lt1"/>
                  </a:solidFill>
                  <a:latin typeface="+mn-lt"/>
                  <a:ea typeface="+mn-ea"/>
                  <a:cs typeface="+mn-cs"/>
                </a:defRPr>
              </a:lvl1pPr>
              <a:lvl2pPr marL="457200" algn="ctr" rtl="0" fontAlgn="base">
                <a:spcBef>
                  <a:spcPct val="0"/>
                </a:spcBef>
                <a:spcAft>
                  <a:spcPct val="0"/>
                </a:spcAft>
                <a:defRPr sz="1100" kern="1200">
                  <a:solidFill>
                    <a:schemeClr val="lt1"/>
                  </a:solidFill>
                  <a:latin typeface="+mn-lt"/>
                  <a:ea typeface="+mn-ea"/>
                  <a:cs typeface="+mn-cs"/>
                </a:defRPr>
              </a:lvl2pPr>
              <a:lvl3pPr marL="914400" algn="ctr" rtl="0" fontAlgn="base">
                <a:spcBef>
                  <a:spcPct val="0"/>
                </a:spcBef>
                <a:spcAft>
                  <a:spcPct val="0"/>
                </a:spcAft>
                <a:defRPr sz="1100" kern="1200">
                  <a:solidFill>
                    <a:schemeClr val="lt1"/>
                  </a:solidFill>
                  <a:latin typeface="+mn-lt"/>
                  <a:ea typeface="+mn-ea"/>
                  <a:cs typeface="+mn-cs"/>
                </a:defRPr>
              </a:lvl3pPr>
              <a:lvl4pPr marL="1371600" algn="ctr" rtl="0" fontAlgn="base">
                <a:spcBef>
                  <a:spcPct val="0"/>
                </a:spcBef>
                <a:spcAft>
                  <a:spcPct val="0"/>
                </a:spcAft>
                <a:defRPr sz="1100" kern="1200">
                  <a:solidFill>
                    <a:schemeClr val="lt1"/>
                  </a:solidFill>
                  <a:latin typeface="+mn-lt"/>
                  <a:ea typeface="+mn-ea"/>
                  <a:cs typeface="+mn-cs"/>
                </a:defRPr>
              </a:lvl4pPr>
              <a:lvl5pPr marL="1828800" algn="ctr" rtl="0" fontAlgn="base">
                <a:spcBef>
                  <a:spcPct val="0"/>
                </a:spcBef>
                <a:spcAft>
                  <a:spcPct val="0"/>
                </a:spcAft>
                <a:defRPr sz="1100" kern="1200">
                  <a:solidFill>
                    <a:schemeClr val="lt1"/>
                  </a:solidFill>
                  <a:latin typeface="+mn-lt"/>
                  <a:ea typeface="+mn-ea"/>
                  <a:cs typeface="+mn-cs"/>
                </a:defRPr>
              </a:lvl5pPr>
              <a:lvl6pPr marL="2286000" algn="l" defTabSz="914400" rtl="0" eaLnBrk="1" latinLnBrk="0" hangingPunct="1">
                <a:defRPr sz="1100" kern="1200">
                  <a:solidFill>
                    <a:schemeClr val="lt1"/>
                  </a:solidFill>
                  <a:latin typeface="+mn-lt"/>
                  <a:ea typeface="+mn-ea"/>
                  <a:cs typeface="+mn-cs"/>
                </a:defRPr>
              </a:lvl6pPr>
              <a:lvl7pPr marL="2743200" algn="l" defTabSz="914400" rtl="0" eaLnBrk="1" latinLnBrk="0" hangingPunct="1">
                <a:defRPr sz="1100" kern="1200">
                  <a:solidFill>
                    <a:schemeClr val="lt1"/>
                  </a:solidFill>
                  <a:latin typeface="+mn-lt"/>
                  <a:ea typeface="+mn-ea"/>
                  <a:cs typeface="+mn-cs"/>
                </a:defRPr>
              </a:lvl7pPr>
              <a:lvl8pPr marL="3200400" algn="l" defTabSz="914400" rtl="0" eaLnBrk="1" latinLnBrk="0" hangingPunct="1">
                <a:defRPr sz="1100" kern="1200">
                  <a:solidFill>
                    <a:schemeClr val="lt1"/>
                  </a:solidFill>
                  <a:latin typeface="+mn-lt"/>
                  <a:ea typeface="+mn-ea"/>
                  <a:cs typeface="+mn-cs"/>
                </a:defRPr>
              </a:lvl8pPr>
              <a:lvl9pPr marL="3657600" algn="l" defTabSz="914400" rtl="0" eaLnBrk="1" latinLnBrk="0" hangingPunct="1">
                <a:defRPr sz="1100" kern="1200">
                  <a:solidFill>
                    <a:schemeClr val="lt1"/>
                  </a:solidFill>
                  <a:latin typeface="+mn-lt"/>
                  <a:ea typeface="+mn-ea"/>
                  <a:cs typeface="+mn-cs"/>
                </a:defRPr>
              </a:lvl9pPr>
            </a:lstStyle>
            <a:p>
              <a:pPr defTabSz="1018844" fontAlgn="auto">
                <a:lnSpc>
                  <a:spcPct val="90000"/>
                </a:lnSpc>
                <a:spcBef>
                  <a:spcPts val="0"/>
                </a:spcBef>
                <a:spcAft>
                  <a:spcPts val="0"/>
                </a:spcAft>
              </a:pPr>
              <a:endParaRPr lang="en-US">
                <a:solidFill>
                  <a:prstClr val="white"/>
                </a:solidFill>
                <a:latin typeface="Arial" panose="020B0604020202020204" pitchFamily="34" charset="0"/>
              </a:endParaRPr>
            </a:p>
          </p:txBody>
        </p:sp>
        <p:sp>
          <p:nvSpPr>
            <p:cNvPr id="107" name="Up Arrow 87">
              <a:extLst>
                <a:ext uri="{FF2B5EF4-FFF2-40B4-BE49-F238E27FC236}">
                  <a16:creationId xmlns:a16="http://schemas.microsoft.com/office/drawing/2014/main" id="{F8A2D067-6973-409C-B571-7FB490D0D396}"/>
                </a:ext>
              </a:extLst>
            </p:cNvPr>
            <p:cNvSpPr/>
            <p:nvPr/>
          </p:nvSpPr>
          <p:spPr>
            <a:xfrm>
              <a:off x="5341621" y="2060727"/>
              <a:ext cx="1097280" cy="4797269"/>
            </a:xfrm>
            <a:prstGeom prst="upArrow">
              <a:avLst/>
            </a:prstGeom>
            <a:gr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algn="ctr" rtl="0" fontAlgn="base">
                <a:spcBef>
                  <a:spcPct val="0"/>
                </a:spcBef>
                <a:spcAft>
                  <a:spcPct val="0"/>
                </a:spcAft>
                <a:defRPr sz="1100" kern="1200">
                  <a:solidFill>
                    <a:schemeClr val="lt1"/>
                  </a:solidFill>
                  <a:latin typeface="+mn-lt"/>
                  <a:ea typeface="+mn-ea"/>
                  <a:cs typeface="+mn-cs"/>
                </a:defRPr>
              </a:lvl1pPr>
              <a:lvl2pPr marL="457200" algn="ctr" rtl="0" fontAlgn="base">
                <a:spcBef>
                  <a:spcPct val="0"/>
                </a:spcBef>
                <a:spcAft>
                  <a:spcPct val="0"/>
                </a:spcAft>
                <a:defRPr sz="1100" kern="1200">
                  <a:solidFill>
                    <a:schemeClr val="lt1"/>
                  </a:solidFill>
                  <a:latin typeface="+mn-lt"/>
                  <a:ea typeface="+mn-ea"/>
                  <a:cs typeface="+mn-cs"/>
                </a:defRPr>
              </a:lvl2pPr>
              <a:lvl3pPr marL="914400" algn="ctr" rtl="0" fontAlgn="base">
                <a:spcBef>
                  <a:spcPct val="0"/>
                </a:spcBef>
                <a:spcAft>
                  <a:spcPct val="0"/>
                </a:spcAft>
                <a:defRPr sz="1100" kern="1200">
                  <a:solidFill>
                    <a:schemeClr val="lt1"/>
                  </a:solidFill>
                  <a:latin typeface="+mn-lt"/>
                  <a:ea typeface="+mn-ea"/>
                  <a:cs typeface="+mn-cs"/>
                </a:defRPr>
              </a:lvl3pPr>
              <a:lvl4pPr marL="1371600" algn="ctr" rtl="0" fontAlgn="base">
                <a:spcBef>
                  <a:spcPct val="0"/>
                </a:spcBef>
                <a:spcAft>
                  <a:spcPct val="0"/>
                </a:spcAft>
                <a:defRPr sz="1100" kern="1200">
                  <a:solidFill>
                    <a:schemeClr val="lt1"/>
                  </a:solidFill>
                  <a:latin typeface="+mn-lt"/>
                  <a:ea typeface="+mn-ea"/>
                  <a:cs typeface="+mn-cs"/>
                </a:defRPr>
              </a:lvl4pPr>
              <a:lvl5pPr marL="1828800" algn="ctr" rtl="0" fontAlgn="base">
                <a:spcBef>
                  <a:spcPct val="0"/>
                </a:spcBef>
                <a:spcAft>
                  <a:spcPct val="0"/>
                </a:spcAft>
                <a:defRPr sz="1100" kern="1200">
                  <a:solidFill>
                    <a:schemeClr val="lt1"/>
                  </a:solidFill>
                  <a:latin typeface="+mn-lt"/>
                  <a:ea typeface="+mn-ea"/>
                  <a:cs typeface="+mn-cs"/>
                </a:defRPr>
              </a:lvl5pPr>
              <a:lvl6pPr marL="2286000" algn="l" defTabSz="914400" rtl="0" eaLnBrk="1" latinLnBrk="0" hangingPunct="1">
                <a:defRPr sz="1100" kern="1200">
                  <a:solidFill>
                    <a:schemeClr val="lt1"/>
                  </a:solidFill>
                  <a:latin typeface="+mn-lt"/>
                  <a:ea typeface="+mn-ea"/>
                  <a:cs typeface="+mn-cs"/>
                </a:defRPr>
              </a:lvl6pPr>
              <a:lvl7pPr marL="2743200" algn="l" defTabSz="914400" rtl="0" eaLnBrk="1" latinLnBrk="0" hangingPunct="1">
                <a:defRPr sz="1100" kern="1200">
                  <a:solidFill>
                    <a:schemeClr val="lt1"/>
                  </a:solidFill>
                  <a:latin typeface="+mn-lt"/>
                  <a:ea typeface="+mn-ea"/>
                  <a:cs typeface="+mn-cs"/>
                </a:defRPr>
              </a:lvl7pPr>
              <a:lvl8pPr marL="3200400" algn="l" defTabSz="914400" rtl="0" eaLnBrk="1" latinLnBrk="0" hangingPunct="1">
                <a:defRPr sz="1100" kern="1200">
                  <a:solidFill>
                    <a:schemeClr val="lt1"/>
                  </a:solidFill>
                  <a:latin typeface="+mn-lt"/>
                  <a:ea typeface="+mn-ea"/>
                  <a:cs typeface="+mn-cs"/>
                </a:defRPr>
              </a:lvl8pPr>
              <a:lvl9pPr marL="3657600" algn="l" defTabSz="914400" rtl="0" eaLnBrk="1" latinLnBrk="0" hangingPunct="1">
                <a:defRPr sz="1100" kern="1200">
                  <a:solidFill>
                    <a:schemeClr val="lt1"/>
                  </a:solidFill>
                  <a:latin typeface="+mn-lt"/>
                  <a:ea typeface="+mn-ea"/>
                  <a:cs typeface="+mn-cs"/>
                </a:defRPr>
              </a:lvl9pPr>
            </a:lstStyle>
            <a:p>
              <a:pPr defTabSz="1018844" fontAlgn="auto">
                <a:lnSpc>
                  <a:spcPct val="90000"/>
                </a:lnSpc>
                <a:spcBef>
                  <a:spcPts val="0"/>
                </a:spcBef>
                <a:spcAft>
                  <a:spcPts val="0"/>
                </a:spcAft>
              </a:pPr>
              <a:endParaRPr lang="en-US">
                <a:solidFill>
                  <a:prstClr val="white"/>
                </a:solidFill>
                <a:latin typeface="Arial" panose="020B0604020202020204" pitchFamily="34" charset="0"/>
              </a:endParaRPr>
            </a:p>
          </p:txBody>
        </p:sp>
        <p:sp>
          <p:nvSpPr>
            <p:cNvPr id="108" name="Up Arrow 88">
              <a:extLst>
                <a:ext uri="{FF2B5EF4-FFF2-40B4-BE49-F238E27FC236}">
                  <a16:creationId xmlns:a16="http://schemas.microsoft.com/office/drawing/2014/main" id="{67D51329-FD8C-445A-B230-4320E1427921}"/>
                </a:ext>
              </a:extLst>
            </p:cNvPr>
            <p:cNvSpPr/>
            <p:nvPr/>
          </p:nvSpPr>
          <p:spPr>
            <a:xfrm>
              <a:off x="6339840" y="2629274"/>
              <a:ext cx="1097280" cy="4228725"/>
            </a:xfrm>
            <a:prstGeom prst="upArrow">
              <a:avLst/>
            </a:prstGeom>
            <a:gr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algn="ctr" rtl="0" fontAlgn="base">
                <a:spcBef>
                  <a:spcPct val="0"/>
                </a:spcBef>
                <a:spcAft>
                  <a:spcPct val="0"/>
                </a:spcAft>
                <a:defRPr sz="1100" kern="1200">
                  <a:solidFill>
                    <a:schemeClr val="lt1"/>
                  </a:solidFill>
                  <a:latin typeface="+mn-lt"/>
                  <a:ea typeface="+mn-ea"/>
                  <a:cs typeface="+mn-cs"/>
                </a:defRPr>
              </a:lvl1pPr>
              <a:lvl2pPr marL="457200" algn="ctr" rtl="0" fontAlgn="base">
                <a:spcBef>
                  <a:spcPct val="0"/>
                </a:spcBef>
                <a:spcAft>
                  <a:spcPct val="0"/>
                </a:spcAft>
                <a:defRPr sz="1100" kern="1200">
                  <a:solidFill>
                    <a:schemeClr val="lt1"/>
                  </a:solidFill>
                  <a:latin typeface="+mn-lt"/>
                  <a:ea typeface="+mn-ea"/>
                  <a:cs typeface="+mn-cs"/>
                </a:defRPr>
              </a:lvl2pPr>
              <a:lvl3pPr marL="914400" algn="ctr" rtl="0" fontAlgn="base">
                <a:spcBef>
                  <a:spcPct val="0"/>
                </a:spcBef>
                <a:spcAft>
                  <a:spcPct val="0"/>
                </a:spcAft>
                <a:defRPr sz="1100" kern="1200">
                  <a:solidFill>
                    <a:schemeClr val="lt1"/>
                  </a:solidFill>
                  <a:latin typeface="+mn-lt"/>
                  <a:ea typeface="+mn-ea"/>
                  <a:cs typeface="+mn-cs"/>
                </a:defRPr>
              </a:lvl3pPr>
              <a:lvl4pPr marL="1371600" algn="ctr" rtl="0" fontAlgn="base">
                <a:spcBef>
                  <a:spcPct val="0"/>
                </a:spcBef>
                <a:spcAft>
                  <a:spcPct val="0"/>
                </a:spcAft>
                <a:defRPr sz="1100" kern="1200">
                  <a:solidFill>
                    <a:schemeClr val="lt1"/>
                  </a:solidFill>
                  <a:latin typeface="+mn-lt"/>
                  <a:ea typeface="+mn-ea"/>
                  <a:cs typeface="+mn-cs"/>
                </a:defRPr>
              </a:lvl4pPr>
              <a:lvl5pPr marL="1828800" algn="ctr" rtl="0" fontAlgn="base">
                <a:spcBef>
                  <a:spcPct val="0"/>
                </a:spcBef>
                <a:spcAft>
                  <a:spcPct val="0"/>
                </a:spcAft>
                <a:defRPr sz="1100" kern="1200">
                  <a:solidFill>
                    <a:schemeClr val="lt1"/>
                  </a:solidFill>
                  <a:latin typeface="+mn-lt"/>
                  <a:ea typeface="+mn-ea"/>
                  <a:cs typeface="+mn-cs"/>
                </a:defRPr>
              </a:lvl5pPr>
              <a:lvl6pPr marL="2286000" algn="l" defTabSz="914400" rtl="0" eaLnBrk="1" latinLnBrk="0" hangingPunct="1">
                <a:defRPr sz="1100" kern="1200">
                  <a:solidFill>
                    <a:schemeClr val="lt1"/>
                  </a:solidFill>
                  <a:latin typeface="+mn-lt"/>
                  <a:ea typeface="+mn-ea"/>
                  <a:cs typeface="+mn-cs"/>
                </a:defRPr>
              </a:lvl6pPr>
              <a:lvl7pPr marL="2743200" algn="l" defTabSz="914400" rtl="0" eaLnBrk="1" latinLnBrk="0" hangingPunct="1">
                <a:defRPr sz="1100" kern="1200">
                  <a:solidFill>
                    <a:schemeClr val="lt1"/>
                  </a:solidFill>
                  <a:latin typeface="+mn-lt"/>
                  <a:ea typeface="+mn-ea"/>
                  <a:cs typeface="+mn-cs"/>
                </a:defRPr>
              </a:lvl7pPr>
              <a:lvl8pPr marL="3200400" algn="l" defTabSz="914400" rtl="0" eaLnBrk="1" latinLnBrk="0" hangingPunct="1">
                <a:defRPr sz="1100" kern="1200">
                  <a:solidFill>
                    <a:schemeClr val="lt1"/>
                  </a:solidFill>
                  <a:latin typeface="+mn-lt"/>
                  <a:ea typeface="+mn-ea"/>
                  <a:cs typeface="+mn-cs"/>
                </a:defRPr>
              </a:lvl8pPr>
              <a:lvl9pPr marL="3657600" algn="l" defTabSz="914400" rtl="0" eaLnBrk="1" latinLnBrk="0" hangingPunct="1">
                <a:defRPr sz="1100" kern="1200">
                  <a:solidFill>
                    <a:schemeClr val="lt1"/>
                  </a:solidFill>
                  <a:latin typeface="+mn-lt"/>
                  <a:ea typeface="+mn-ea"/>
                  <a:cs typeface="+mn-cs"/>
                </a:defRPr>
              </a:lvl9pPr>
            </a:lstStyle>
            <a:p>
              <a:pPr defTabSz="1018844" fontAlgn="auto">
                <a:lnSpc>
                  <a:spcPct val="90000"/>
                </a:lnSpc>
                <a:spcBef>
                  <a:spcPts val="0"/>
                </a:spcBef>
                <a:spcAft>
                  <a:spcPts val="0"/>
                </a:spcAft>
              </a:pPr>
              <a:endParaRPr lang="en-US">
                <a:solidFill>
                  <a:prstClr val="white"/>
                </a:solidFill>
                <a:latin typeface="Arial" panose="020B0604020202020204" pitchFamily="34" charset="0"/>
              </a:endParaRPr>
            </a:p>
          </p:txBody>
        </p:sp>
        <p:sp>
          <p:nvSpPr>
            <p:cNvPr id="109" name="Up Arrow 89">
              <a:extLst>
                <a:ext uri="{FF2B5EF4-FFF2-40B4-BE49-F238E27FC236}">
                  <a16:creationId xmlns:a16="http://schemas.microsoft.com/office/drawing/2014/main" id="{B914472C-03A0-4539-AF76-8211F59B8294}"/>
                </a:ext>
              </a:extLst>
            </p:cNvPr>
            <p:cNvSpPr/>
            <p:nvPr/>
          </p:nvSpPr>
          <p:spPr>
            <a:xfrm>
              <a:off x="2346960" y="3579746"/>
              <a:ext cx="1097280" cy="3278254"/>
            </a:xfrm>
            <a:prstGeom prst="upArrow">
              <a:avLst/>
            </a:prstGeom>
            <a:gr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algn="ctr" rtl="0" fontAlgn="base">
                <a:spcBef>
                  <a:spcPct val="0"/>
                </a:spcBef>
                <a:spcAft>
                  <a:spcPct val="0"/>
                </a:spcAft>
                <a:defRPr sz="1100" kern="1200">
                  <a:solidFill>
                    <a:schemeClr val="lt1"/>
                  </a:solidFill>
                  <a:latin typeface="+mn-lt"/>
                  <a:ea typeface="+mn-ea"/>
                  <a:cs typeface="+mn-cs"/>
                </a:defRPr>
              </a:lvl1pPr>
              <a:lvl2pPr marL="457200" algn="ctr" rtl="0" fontAlgn="base">
                <a:spcBef>
                  <a:spcPct val="0"/>
                </a:spcBef>
                <a:spcAft>
                  <a:spcPct val="0"/>
                </a:spcAft>
                <a:defRPr sz="1100" kern="1200">
                  <a:solidFill>
                    <a:schemeClr val="lt1"/>
                  </a:solidFill>
                  <a:latin typeface="+mn-lt"/>
                  <a:ea typeface="+mn-ea"/>
                  <a:cs typeface="+mn-cs"/>
                </a:defRPr>
              </a:lvl2pPr>
              <a:lvl3pPr marL="914400" algn="ctr" rtl="0" fontAlgn="base">
                <a:spcBef>
                  <a:spcPct val="0"/>
                </a:spcBef>
                <a:spcAft>
                  <a:spcPct val="0"/>
                </a:spcAft>
                <a:defRPr sz="1100" kern="1200">
                  <a:solidFill>
                    <a:schemeClr val="lt1"/>
                  </a:solidFill>
                  <a:latin typeface="+mn-lt"/>
                  <a:ea typeface="+mn-ea"/>
                  <a:cs typeface="+mn-cs"/>
                </a:defRPr>
              </a:lvl3pPr>
              <a:lvl4pPr marL="1371600" algn="ctr" rtl="0" fontAlgn="base">
                <a:spcBef>
                  <a:spcPct val="0"/>
                </a:spcBef>
                <a:spcAft>
                  <a:spcPct val="0"/>
                </a:spcAft>
                <a:defRPr sz="1100" kern="1200">
                  <a:solidFill>
                    <a:schemeClr val="lt1"/>
                  </a:solidFill>
                  <a:latin typeface="+mn-lt"/>
                  <a:ea typeface="+mn-ea"/>
                  <a:cs typeface="+mn-cs"/>
                </a:defRPr>
              </a:lvl4pPr>
              <a:lvl5pPr marL="1828800" algn="ctr" rtl="0" fontAlgn="base">
                <a:spcBef>
                  <a:spcPct val="0"/>
                </a:spcBef>
                <a:spcAft>
                  <a:spcPct val="0"/>
                </a:spcAft>
                <a:defRPr sz="1100" kern="1200">
                  <a:solidFill>
                    <a:schemeClr val="lt1"/>
                  </a:solidFill>
                  <a:latin typeface="+mn-lt"/>
                  <a:ea typeface="+mn-ea"/>
                  <a:cs typeface="+mn-cs"/>
                </a:defRPr>
              </a:lvl5pPr>
              <a:lvl6pPr marL="2286000" algn="l" defTabSz="914400" rtl="0" eaLnBrk="1" latinLnBrk="0" hangingPunct="1">
                <a:defRPr sz="1100" kern="1200">
                  <a:solidFill>
                    <a:schemeClr val="lt1"/>
                  </a:solidFill>
                  <a:latin typeface="+mn-lt"/>
                  <a:ea typeface="+mn-ea"/>
                  <a:cs typeface="+mn-cs"/>
                </a:defRPr>
              </a:lvl6pPr>
              <a:lvl7pPr marL="2743200" algn="l" defTabSz="914400" rtl="0" eaLnBrk="1" latinLnBrk="0" hangingPunct="1">
                <a:defRPr sz="1100" kern="1200">
                  <a:solidFill>
                    <a:schemeClr val="lt1"/>
                  </a:solidFill>
                  <a:latin typeface="+mn-lt"/>
                  <a:ea typeface="+mn-ea"/>
                  <a:cs typeface="+mn-cs"/>
                </a:defRPr>
              </a:lvl7pPr>
              <a:lvl8pPr marL="3200400" algn="l" defTabSz="914400" rtl="0" eaLnBrk="1" latinLnBrk="0" hangingPunct="1">
                <a:defRPr sz="1100" kern="1200">
                  <a:solidFill>
                    <a:schemeClr val="lt1"/>
                  </a:solidFill>
                  <a:latin typeface="+mn-lt"/>
                  <a:ea typeface="+mn-ea"/>
                  <a:cs typeface="+mn-cs"/>
                </a:defRPr>
              </a:lvl8pPr>
              <a:lvl9pPr marL="3657600" algn="l" defTabSz="914400" rtl="0" eaLnBrk="1" latinLnBrk="0" hangingPunct="1">
                <a:defRPr sz="1100" kern="1200">
                  <a:solidFill>
                    <a:schemeClr val="lt1"/>
                  </a:solidFill>
                  <a:latin typeface="+mn-lt"/>
                  <a:ea typeface="+mn-ea"/>
                  <a:cs typeface="+mn-cs"/>
                </a:defRPr>
              </a:lvl9pPr>
            </a:lstStyle>
            <a:p>
              <a:pPr defTabSz="1018844" fontAlgn="auto">
                <a:lnSpc>
                  <a:spcPct val="90000"/>
                </a:lnSpc>
                <a:spcBef>
                  <a:spcPts val="0"/>
                </a:spcBef>
                <a:spcAft>
                  <a:spcPts val="0"/>
                </a:spcAft>
              </a:pPr>
              <a:endParaRPr lang="en-US">
                <a:solidFill>
                  <a:prstClr val="white"/>
                </a:solidFill>
                <a:latin typeface="Arial" panose="020B0604020202020204" pitchFamily="34" charset="0"/>
              </a:endParaRPr>
            </a:p>
          </p:txBody>
        </p:sp>
      </p:grpSp>
      <p:sp>
        <p:nvSpPr>
          <p:cNvPr id="91" name="object 68">
            <a:extLst>
              <a:ext uri="{FF2B5EF4-FFF2-40B4-BE49-F238E27FC236}">
                <a16:creationId xmlns:a16="http://schemas.microsoft.com/office/drawing/2014/main" id="{9B95672C-8394-41B3-8CF4-FDA7B1C76DA6}"/>
              </a:ext>
            </a:extLst>
          </p:cNvPr>
          <p:cNvSpPr txBox="1"/>
          <p:nvPr/>
        </p:nvSpPr>
        <p:spPr>
          <a:xfrm>
            <a:off x="4538150" y="4452943"/>
            <a:ext cx="2584933" cy="1069524"/>
          </a:xfrm>
          <a:prstGeom prst="rect">
            <a:avLst/>
          </a:prstGeom>
        </p:spPr>
        <p:txBody>
          <a:bodyPr vert="horz" wrap="square" lIns="0" tIns="7620" rIns="0" bIns="0" rtlCol="0">
            <a:spAutoFit/>
          </a:bodyPr>
          <a:lstStyle/>
          <a:p>
            <a:pPr algn="l">
              <a:defRPr/>
            </a:pPr>
            <a:r>
              <a:rPr lang="fr-FR" sz="1400" spc="15" dirty="0">
                <a:solidFill>
                  <a:schemeClr val="tx1">
                    <a:lumMod val="85000"/>
                    <a:lumOff val="15000"/>
                  </a:schemeClr>
                </a:solidFill>
              </a:rPr>
              <a:t>Un</a:t>
            </a:r>
            <a:r>
              <a:rPr lang="fr-FR" dirty="0">
                <a:solidFill>
                  <a:schemeClr val="tx1">
                    <a:lumMod val="85000"/>
                    <a:lumOff val="15000"/>
                  </a:schemeClr>
                </a:solidFill>
                <a:effectLst/>
                <a:ea typeface="Times New Roman" panose="02020603050405020304" pitchFamily="18" charset="0"/>
              </a:rPr>
              <a:t> </a:t>
            </a:r>
            <a:r>
              <a:rPr lang="fr-FR" sz="1400" spc="15" dirty="0">
                <a:solidFill>
                  <a:schemeClr val="tx1">
                    <a:lumMod val="85000"/>
                    <a:lumOff val="15000"/>
                  </a:schemeClr>
                </a:solidFill>
              </a:rPr>
              <a:t>groupe </a:t>
            </a:r>
            <a:r>
              <a:rPr lang="fr-FR" sz="1400" b="1" spc="15" dirty="0">
                <a:solidFill>
                  <a:schemeClr val="tx1">
                    <a:lumMod val="85000"/>
                    <a:lumOff val="15000"/>
                  </a:schemeClr>
                </a:solidFill>
              </a:rPr>
              <a:t>leader en matière </a:t>
            </a:r>
            <a:br>
              <a:rPr lang="fr-FR" sz="1400" b="1" spc="15" dirty="0">
                <a:solidFill>
                  <a:schemeClr val="tx1">
                    <a:lumMod val="85000"/>
                    <a:lumOff val="15000"/>
                  </a:schemeClr>
                </a:solidFill>
              </a:rPr>
            </a:br>
            <a:r>
              <a:rPr lang="fr-FR" sz="1400" b="1" spc="15" dirty="0">
                <a:solidFill>
                  <a:schemeClr val="tx1">
                    <a:lumMod val="85000"/>
                    <a:lumOff val="15000"/>
                  </a:schemeClr>
                </a:solidFill>
              </a:rPr>
              <a:t>de finance durable</a:t>
            </a:r>
            <a:r>
              <a:rPr lang="fr-FR" sz="1400" spc="15" dirty="0">
                <a:solidFill>
                  <a:schemeClr val="tx1">
                    <a:lumMod val="85000"/>
                    <a:lumOff val="15000"/>
                  </a:schemeClr>
                </a:solidFill>
              </a:rPr>
              <a:t>, n°1 mondial des </a:t>
            </a:r>
            <a:r>
              <a:rPr lang="fr-FR" sz="1400" spc="15" dirty="0">
                <a:solidFill>
                  <a:schemeClr val="tx1">
                    <a:lumMod val="85000"/>
                    <a:lumOff val="15000"/>
                  </a:schemeClr>
                </a:solidFill>
                <a:cs typeface="Open Sans"/>
              </a:rPr>
              <a:t>o</a:t>
            </a:r>
            <a:r>
              <a:rPr lang="fr-FR" sz="1400" dirty="0">
                <a:solidFill>
                  <a:schemeClr val="tx1">
                    <a:lumMod val="85000"/>
                    <a:lumOff val="15000"/>
                  </a:schemeClr>
                </a:solidFill>
                <a:cs typeface="Open Sans"/>
              </a:rPr>
              <a:t>bligations et crédits ESG avec 62,5 Md$ en 2023 </a:t>
            </a:r>
            <a:r>
              <a:rPr lang="fr-FR" sz="900" spc="15" dirty="0">
                <a:solidFill>
                  <a:schemeClr val="tx1">
                    <a:lumMod val="85000"/>
                    <a:lumOff val="15000"/>
                  </a:schemeClr>
                </a:solidFill>
              </a:rPr>
              <a:t>(source Dealogic).</a:t>
            </a:r>
            <a:endParaRPr lang="fr-FR" sz="1400" spc="15" dirty="0">
              <a:solidFill>
                <a:schemeClr val="tx1">
                  <a:lumMod val="85000"/>
                  <a:lumOff val="15000"/>
                </a:schemeClr>
              </a:solidFill>
            </a:endParaRPr>
          </a:p>
        </p:txBody>
      </p:sp>
      <p:grpSp>
        <p:nvGrpSpPr>
          <p:cNvPr id="93" name="Group 345">
            <a:extLst>
              <a:ext uri="{FF2B5EF4-FFF2-40B4-BE49-F238E27FC236}">
                <a16:creationId xmlns:a16="http://schemas.microsoft.com/office/drawing/2014/main" id="{37D28ED3-A460-47C3-9202-8DE0DA5B6BAD}"/>
              </a:ext>
            </a:extLst>
          </p:cNvPr>
          <p:cNvGrpSpPr>
            <a:grpSpLocks noChangeAspect="1"/>
          </p:cNvGrpSpPr>
          <p:nvPr/>
        </p:nvGrpSpPr>
        <p:grpSpPr bwMode="auto">
          <a:xfrm>
            <a:off x="3910583" y="4535026"/>
            <a:ext cx="410175" cy="551011"/>
            <a:chOff x="4274" y="3513"/>
            <a:chExt cx="399" cy="536"/>
          </a:xfrm>
        </p:grpSpPr>
        <p:sp>
          <p:nvSpPr>
            <p:cNvPr id="99" name="Freeform 346">
              <a:extLst>
                <a:ext uri="{FF2B5EF4-FFF2-40B4-BE49-F238E27FC236}">
                  <a16:creationId xmlns:a16="http://schemas.microsoft.com/office/drawing/2014/main" id="{9AC67800-7EEF-4E00-A821-A3CAAE459516}"/>
                </a:ext>
              </a:extLst>
            </p:cNvPr>
            <p:cNvSpPr>
              <a:spLocks/>
            </p:cNvSpPr>
            <p:nvPr/>
          </p:nvSpPr>
          <p:spPr bwMode="auto">
            <a:xfrm>
              <a:off x="4425" y="3763"/>
              <a:ext cx="89" cy="286"/>
            </a:xfrm>
            <a:custGeom>
              <a:avLst/>
              <a:gdLst>
                <a:gd name="T0" fmla="*/ 23 w 44"/>
                <a:gd name="T1" fmla="*/ 130 h 139"/>
                <a:gd name="T2" fmla="*/ 20 w 44"/>
                <a:gd name="T3" fmla="*/ 138 h 139"/>
                <a:gd name="T4" fmla="*/ 17 w 44"/>
                <a:gd name="T5" fmla="*/ 139 h 139"/>
                <a:gd name="T6" fmla="*/ 12 w 44"/>
                <a:gd name="T7" fmla="*/ 135 h 139"/>
                <a:gd name="T8" fmla="*/ 14 w 44"/>
                <a:gd name="T9" fmla="*/ 77 h 139"/>
                <a:gd name="T10" fmla="*/ 14 w 44"/>
                <a:gd name="T11" fmla="*/ 77 h 139"/>
                <a:gd name="T12" fmla="*/ 0 w 44"/>
                <a:gd name="T13" fmla="*/ 6 h 139"/>
                <a:gd name="T14" fmla="*/ 1 w 44"/>
                <a:gd name="T15" fmla="*/ 6 h 139"/>
                <a:gd name="T16" fmla="*/ 10 w 44"/>
                <a:gd name="T17" fmla="*/ 0 h 139"/>
                <a:gd name="T18" fmla="*/ 22 w 44"/>
                <a:gd name="T19" fmla="*/ 34 h 139"/>
                <a:gd name="T20" fmla="*/ 25 w 44"/>
                <a:gd name="T21" fmla="*/ 51 h 139"/>
                <a:gd name="T22" fmla="*/ 35 w 44"/>
                <a:gd name="T23" fmla="*/ 35 h 139"/>
                <a:gd name="T24" fmla="*/ 39 w 44"/>
                <a:gd name="T25" fmla="*/ 40 h 139"/>
                <a:gd name="T26" fmla="*/ 44 w 44"/>
                <a:gd name="T27" fmla="*/ 43 h 139"/>
                <a:gd name="T28" fmla="*/ 20 w 44"/>
                <a:gd name="T29" fmla="*/ 105 h 139"/>
                <a:gd name="T30" fmla="*/ 23 w 44"/>
                <a:gd name="T31" fmla="*/ 13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139">
                  <a:moveTo>
                    <a:pt x="23" y="130"/>
                  </a:moveTo>
                  <a:cubicBezTo>
                    <a:pt x="24" y="133"/>
                    <a:pt x="23" y="137"/>
                    <a:pt x="20" y="138"/>
                  </a:cubicBezTo>
                  <a:cubicBezTo>
                    <a:pt x="19" y="139"/>
                    <a:pt x="18" y="139"/>
                    <a:pt x="17" y="139"/>
                  </a:cubicBezTo>
                  <a:cubicBezTo>
                    <a:pt x="15" y="139"/>
                    <a:pt x="13" y="138"/>
                    <a:pt x="12" y="135"/>
                  </a:cubicBezTo>
                  <a:cubicBezTo>
                    <a:pt x="11" y="134"/>
                    <a:pt x="2" y="113"/>
                    <a:pt x="14" y="77"/>
                  </a:cubicBezTo>
                  <a:cubicBezTo>
                    <a:pt x="14" y="77"/>
                    <a:pt x="14" y="77"/>
                    <a:pt x="14" y="77"/>
                  </a:cubicBezTo>
                  <a:cubicBezTo>
                    <a:pt x="14" y="72"/>
                    <a:pt x="15" y="36"/>
                    <a:pt x="0" y="6"/>
                  </a:cubicBezTo>
                  <a:cubicBezTo>
                    <a:pt x="0" y="6"/>
                    <a:pt x="1" y="6"/>
                    <a:pt x="1" y="6"/>
                  </a:cubicBezTo>
                  <a:cubicBezTo>
                    <a:pt x="5" y="5"/>
                    <a:pt x="8" y="3"/>
                    <a:pt x="10" y="0"/>
                  </a:cubicBezTo>
                  <a:cubicBezTo>
                    <a:pt x="15" y="10"/>
                    <a:pt x="19" y="21"/>
                    <a:pt x="22" y="34"/>
                  </a:cubicBezTo>
                  <a:cubicBezTo>
                    <a:pt x="23" y="40"/>
                    <a:pt x="24" y="46"/>
                    <a:pt x="25" y="51"/>
                  </a:cubicBezTo>
                  <a:cubicBezTo>
                    <a:pt x="28" y="46"/>
                    <a:pt x="31" y="40"/>
                    <a:pt x="35" y="35"/>
                  </a:cubicBezTo>
                  <a:cubicBezTo>
                    <a:pt x="36" y="37"/>
                    <a:pt x="37" y="39"/>
                    <a:pt x="39" y="40"/>
                  </a:cubicBezTo>
                  <a:cubicBezTo>
                    <a:pt x="41" y="41"/>
                    <a:pt x="42" y="42"/>
                    <a:pt x="44" y="43"/>
                  </a:cubicBezTo>
                  <a:cubicBezTo>
                    <a:pt x="26" y="70"/>
                    <a:pt x="21" y="91"/>
                    <a:pt x="20" y="105"/>
                  </a:cubicBezTo>
                  <a:cubicBezTo>
                    <a:pt x="19" y="121"/>
                    <a:pt x="23" y="130"/>
                    <a:pt x="23" y="13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10" name="Freeform 347">
              <a:extLst>
                <a:ext uri="{FF2B5EF4-FFF2-40B4-BE49-F238E27FC236}">
                  <a16:creationId xmlns:a16="http://schemas.microsoft.com/office/drawing/2014/main" id="{AFC151ED-5AA4-4200-92F2-275FC366E676}"/>
                </a:ext>
              </a:extLst>
            </p:cNvPr>
            <p:cNvSpPr>
              <a:spLocks/>
            </p:cNvSpPr>
            <p:nvPr/>
          </p:nvSpPr>
          <p:spPr bwMode="auto">
            <a:xfrm>
              <a:off x="4518" y="3700"/>
              <a:ext cx="155" cy="127"/>
            </a:xfrm>
            <a:custGeom>
              <a:avLst/>
              <a:gdLst>
                <a:gd name="T0" fmla="*/ 76 w 76"/>
                <a:gd name="T1" fmla="*/ 1 h 62"/>
                <a:gd name="T2" fmla="*/ 61 w 76"/>
                <a:gd name="T3" fmla="*/ 45 h 62"/>
                <a:gd name="T4" fmla="*/ 30 w 76"/>
                <a:gd name="T5" fmla="*/ 57 h 62"/>
                <a:gd name="T6" fmla="*/ 5 w 76"/>
                <a:gd name="T7" fmla="*/ 61 h 62"/>
                <a:gd name="T8" fmla="*/ 1 w 76"/>
                <a:gd name="T9" fmla="*/ 62 h 62"/>
                <a:gd name="T10" fmla="*/ 0 w 76"/>
                <a:gd name="T11" fmla="*/ 62 h 62"/>
                <a:gd name="T12" fmla="*/ 0 w 76"/>
                <a:gd name="T13" fmla="*/ 61 h 62"/>
                <a:gd name="T14" fmla="*/ 0 w 76"/>
                <a:gd name="T15" fmla="*/ 56 h 62"/>
                <a:gd name="T16" fmla="*/ 35 w 76"/>
                <a:gd name="T17" fmla="*/ 8 h 62"/>
                <a:gd name="T18" fmla="*/ 75 w 76"/>
                <a:gd name="T19" fmla="*/ 0 h 62"/>
                <a:gd name="T20" fmla="*/ 76 w 76"/>
                <a:gd name="T21" fmla="*/ 0 h 62"/>
                <a:gd name="T22" fmla="*/ 76 w 76"/>
                <a:gd name="T23" fmla="*/ 0 h 62"/>
                <a:gd name="T24" fmla="*/ 76 w 76"/>
                <a:gd name="T25" fmla="*/ 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62">
                  <a:moveTo>
                    <a:pt x="76" y="1"/>
                  </a:moveTo>
                  <a:cubicBezTo>
                    <a:pt x="76" y="13"/>
                    <a:pt x="72" y="34"/>
                    <a:pt x="61" y="45"/>
                  </a:cubicBezTo>
                  <a:cubicBezTo>
                    <a:pt x="51" y="55"/>
                    <a:pt x="43" y="56"/>
                    <a:pt x="30" y="57"/>
                  </a:cubicBezTo>
                  <a:cubicBezTo>
                    <a:pt x="23" y="58"/>
                    <a:pt x="15" y="58"/>
                    <a:pt x="5" y="61"/>
                  </a:cubicBezTo>
                  <a:cubicBezTo>
                    <a:pt x="3" y="61"/>
                    <a:pt x="2" y="62"/>
                    <a:pt x="1" y="62"/>
                  </a:cubicBezTo>
                  <a:cubicBezTo>
                    <a:pt x="1" y="62"/>
                    <a:pt x="0" y="62"/>
                    <a:pt x="0" y="62"/>
                  </a:cubicBezTo>
                  <a:cubicBezTo>
                    <a:pt x="0" y="62"/>
                    <a:pt x="0" y="61"/>
                    <a:pt x="0" y="61"/>
                  </a:cubicBezTo>
                  <a:cubicBezTo>
                    <a:pt x="0" y="60"/>
                    <a:pt x="0" y="58"/>
                    <a:pt x="0" y="56"/>
                  </a:cubicBezTo>
                  <a:cubicBezTo>
                    <a:pt x="0" y="39"/>
                    <a:pt x="6" y="14"/>
                    <a:pt x="35" y="8"/>
                  </a:cubicBezTo>
                  <a:cubicBezTo>
                    <a:pt x="75" y="0"/>
                    <a:pt x="75" y="0"/>
                    <a:pt x="75" y="0"/>
                  </a:cubicBezTo>
                  <a:cubicBezTo>
                    <a:pt x="76" y="0"/>
                    <a:pt x="76" y="0"/>
                    <a:pt x="76" y="0"/>
                  </a:cubicBezTo>
                  <a:cubicBezTo>
                    <a:pt x="76" y="0"/>
                    <a:pt x="76" y="0"/>
                    <a:pt x="76" y="0"/>
                  </a:cubicBezTo>
                  <a:cubicBezTo>
                    <a:pt x="76" y="1"/>
                    <a:pt x="76" y="1"/>
                    <a:pt x="76" y="1"/>
                  </a:cubicBezTo>
                  <a:close/>
                </a:path>
              </a:pathLst>
            </a:custGeom>
            <a:solidFill>
              <a:srgbClr val="56B4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11" name="Freeform 348">
              <a:extLst>
                <a:ext uri="{FF2B5EF4-FFF2-40B4-BE49-F238E27FC236}">
                  <a16:creationId xmlns:a16="http://schemas.microsoft.com/office/drawing/2014/main" id="{E9CCECEF-3F63-4DED-A9C6-06743864854B}"/>
                </a:ext>
              </a:extLst>
            </p:cNvPr>
            <p:cNvSpPr>
              <a:spLocks/>
            </p:cNvSpPr>
            <p:nvPr/>
          </p:nvSpPr>
          <p:spPr bwMode="auto">
            <a:xfrm>
              <a:off x="4274" y="3513"/>
              <a:ext cx="189" cy="238"/>
            </a:xfrm>
            <a:custGeom>
              <a:avLst/>
              <a:gdLst>
                <a:gd name="T0" fmla="*/ 77 w 93"/>
                <a:gd name="T1" fmla="*/ 110 h 116"/>
                <a:gd name="T2" fmla="*/ 74 w 93"/>
                <a:gd name="T3" fmla="*/ 115 h 116"/>
                <a:gd name="T4" fmla="*/ 72 w 93"/>
                <a:gd name="T5" fmla="*/ 116 h 116"/>
                <a:gd name="T6" fmla="*/ 72 w 93"/>
                <a:gd name="T7" fmla="*/ 116 h 116"/>
                <a:gd name="T8" fmla="*/ 70 w 93"/>
                <a:gd name="T9" fmla="*/ 115 h 116"/>
                <a:gd name="T10" fmla="*/ 60 w 93"/>
                <a:gd name="T11" fmla="*/ 108 h 116"/>
                <a:gd name="T12" fmla="*/ 38 w 93"/>
                <a:gd name="T13" fmla="*/ 95 h 116"/>
                <a:gd name="T14" fmla="*/ 7 w 93"/>
                <a:gd name="T15" fmla="*/ 64 h 116"/>
                <a:gd name="T16" fmla="*/ 12 w 93"/>
                <a:gd name="T17" fmla="*/ 2 h 116"/>
                <a:gd name="T18" fmla="*/ 13 w 93"/>
                <a:gd name="T19" fmla="*/ 0 h 116"/>
                <a:gd name="T20" fmla="*/ 14 w 93"/>
                <a:gd name="T21" fmla="*/ 0 h 116"/>
                <a:gd name="T22" fmla="*/ 16 w 93"/>
                <a:gd name="T23" fmla="*/ 1 h 116"/>
                <a:gd name="T24" fmla="*/ 60 w 93"/>
                <a:gd name="T25" fmla="*/ 31 h 116"/>
                <a:gd name="T26" fmla="*/ 77 w 93"/>
                <a:gd name="T27" fmla="*/ 11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 h="116">
                  <a:moveTo>
                    <a:pt x="77" y="110"/>
                  </a:moveTo>
                  <a:cubicBezTo>
                    <a:pt x="76" y="111"/>
                    <a:pt x="75" y="113"/>
                    <a:pt x="74" y="115"/>
                  </a:cubicBezTo>
                  <a:cubicBezTo>
                    <a:pt x="74" y="116"/>
                    <a:pt x="73" y="116"/>
                    <a:pt x="72" y="116"/>
                  </a:cubicBezTo>
                  <a:cubicBezTo>
                    <a:pt x="72" y="116"/>
                    <a:pt x="72" y="116"/>
                    <a:pt x="72" y="116"/>
                  </a:cubicBezTo>
                  <a:cubicBezTo>
                    <a:pt x="71" y="116"/>
                    <a:pt x="71" y="116"/>
                    <a:pt x="70" y="115"/>
                  </a:cubicBezTo>
                  <a:cubicBezTo>
                    <a:pt x="66" y="113"/>
                    <a:pt x="63" y="110"/>
                    <a:pt x="60" y="108"/>
                  </a:cubicBezTo>
                  <a:cubicBezTo>
                    <a:pt x="51" y="102"/>
                    <a:pt x="44" y="98"/>
                    <a:pt x="38" y="95"/>
                  </a:cubicBezTo>
                  <a:cubicBezTo>
                    <a:pt x="23" y="86"/>
                    <a:pt x="14" y="81"/>
                    <a:pt x="7" y="64"/>
                  </a:cubicBezTo>
                  <a:cubicBezTo>
                    <a:pt x="0" y="44"/>
                    <a:pt x="7" y="16"/>
                    <a:pt x="12" y="2"/>
                  </a:cubicBezTo>
                  <a:cubicBezTo>
                    <a:pt x="12" y="1"/>
                    <a:pt x="13" y="1"/>
                    <a:pt x="13" y="0"/>
                  </a:cubicBezTo>
                  <a:cubicBezTo>
                    <a:pt x="14" y="0"/>
                    <a:pt x="14" y="0"/>
                    <a:pt x="14" y="0"/>
                  </a:cubicBezTo>
                  <a:cubicBezTo>
                    <a:pt x="15" y="0"/>
                    <a:pt x="15" y="0"/>
                    <a:pt x="16" y="1"/>
                  </a:cubicBezTo>
                  <a:cubicBezTo>
                    <a:pt x="60" y="31"/>
                    <a:pt x="60" y="31"/>
                    <a:pt x="60" y="31"/>
                  </a:cubicBezTo>
                  <a:cubicBezTo>
                    <a:pt x="93" y="54"/>
                    <a:pt x="86" y="88"/>
                    <a:pt x="77" y="110"/>
                  </a:cubicBezTo>
                  <a:close/>
                </a:path>
              </a:pathLst>
            </a:custGeom>
            <a:solidFill>
              <a:srgbClr val="56B4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cxnSp>
        <p:nvCxnSpPr>
          <p:cNvPr id="42" name="Straight Connector 41">
            <a:extLst>
              <a:ext uri="{FF2B5EF4-FFF2-40B4-BE49-F238E27FC236}">
                <a16:creationId xmlns:a16="http://schemas.microsoft.com/office/drawing/2014/main" id="{56E486A4-D4A6-7E80-5719-FE032726AE22}"/>
              </a:ext>
            </a:extLst>
          </p:cNvPr>
          <p:cNvCxnSpPr>
            <a:cxnSpLocks/>
          </p:cNvCxnSpPr>
          <p:nvPr/>
        </p:nvCxnSpPr>
        <p:spPr>
          <a:xfrm>
            <a:off x="3707934" y="1862520"/>
            <a:ext cx="0" cy="3755339"/>
          </a:xfrm>
          <a:prstGeom prst="line">
            <a:avLst/>
          </a:prstGeom>
          <a:ln w="9525">
            <a:solidFill>
              <a:srgbClr val="BCE1E6"/>
            </a:solidFill>
            <a:prstDash val="dash"/>
          </a:ln>
        </p:spPr>
        <p:style>
          <a:lnRef idx="1">
            <a:schemeClr val="accent1"/>
          </a:lnRef>
          <a:fillRef idx="0">
            <a:schemeClr val="accent1"/>
          </a:fillRef>
          <a:effectRef idx="0">
            <a:schemeClr val="accent1"/>
          </a:effectRef>
          <a:fontRef idx="minor">
            <a:schemeClr val="tx1"/>
          </a:fontRef>
        </p:style>
      </p:cxnSp>
      <p:grpSp>
        <p:nvGrpSpPr>
          <p:cNvPr id="89" name="Group 88">
            <a:extLst>
              <a:ext uri="{FF2B5EF4-FFF2-40B4-BE49-F238E27FC236}">
                <a16:creationId xmlns:a16="http://schemas.microsoft.com/office/drawing/2014/main" id="{2F3F6BA1-1140-5CA8-5AB0-0451697C9A17}"/>
              </a:ext>
            </a:extLst>
          </p:cNvPr>
          <p:cNvGrpSpPr/>
          <p:nvPr/>
        </p:nvGrpSpPr>
        <p:grpSpPr>
          <a:xfrm>
            <a:off x="479425" y="2757737"/>
            <a:ext cx="2987739" cy="2034291"/>
            <a:chOff x="479425" y="2734668"/>
            <a:chExt cx="3371290" cy="2034291"/>
          </a:xfrm>
        </p:grpSpPr>
        <p:cxnSp>
          <p:nvCxnSpPr>
            <p:cNvPr id="57" name="Straight Connector 56">
              <a:extLst>
                <a:ext uri="{FF2B5EF4-FFF2-40B4-BE49-F238E27FC236}">
                  <a16:creationId xmlns:a16="http://schemas.microsoft.com/office/drawing/2014/main" id="{4A39B8A9-5246-D7DB-BD79-C73C4DEA30A9}"/>
                </a:ext>
              </a:extLst>
            </p:cNvPr>
            <p:cNvCxnSpPr>
              <a:cxnSpLocks/>
            </p:cNvCxnSpPr>
            <p:nvPr/>
          </p:nvCxnSpPr>
          <p:spPr>
            <a:xfrm>
              <a:off x="479425" y="2734668"/>
              <a:ext cx="3371290" cy="0"/>
            </a:xfrm>
            <a:prstGeom prst="line">
              <a:avLst/>
            </a:prstGeom>
            <a:ln w="9525">
              <a:solidFill>
                <a:srgbClr val="BCE1E6"/>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D88936D-8D9A-0EAC-9BC4-11DF5BAC8E93}"/>
                </a:ext>
              </a:extLst>
            </p:cNvPr>
            <p:cNvCxnSpPr>
              <a:cxnSpLocks/>
            </p:cNvCxnSpPr>
            <p:nvPr/>
          </p:nvCxnSpPr>
          <p:spPr>
            <a:xfrm>
              <a:off x="479425" y="3650503"/>
              <a:ext cx="3371290" cy="0"/>
            </a:xfrm>
            <a:prstGeom prst="line">
              <a:avLst/>
            </a:prstGeom>
            <a:ln w="9525">
              <a:solidFill>
                <a:srgbClr val="BCE1E6"/>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556E6E3E-0906-3DF0-ACBD-3E08343E9972}"/>
                </a:ext>
              </a:extLst>
            </p:cNvPr>
            <p:cNvCxnSpPr>
              <a:cxnSpLocks/>
            </p:cNvCxnSpPr>
            <p:nvPr/>
          </p:nvCxnSpPr>
          <p:spPr>
            <a:xfrm>
              <a:off x="479425" y="4768959"/>
              <a:ext cx="3371290" cy="0"/>
            </a:xfrm>
            <a:prstGeom prst="line">
              <a:avLst/>
            </a:prstGeom>
            <a:ln w="9525">
              <a:solidFill>
                <a:srgbClr val="BCE1E6"/>
              </a:solidFill>
              <a:prstDash val="dash"/>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907A7521-E1B0-D4AC-786C-DAB58076C705}"/>
              </a:ext>
            </a:extLst>
          </p:cNvPr>
          <p:cNvGrpSpPr/>
          <p:nvPr/>
        </p:nvGrpSpPr>
        <p:grpSpPr>
          <a:xfrm>
            <a:off x="3948704" y="2917879"/>
            <a:ext cx="3147584" cy="1370753"/>
            <a:chOff x="3662531" y="2894810"/>
            <a:chExt cx="3430449" cy="1370753"/>
          </a:xfrm>
        </p:grpSpPr>
        <p:cxnSp>
          <p:nvCxnSpPr>
            <p:cNvPr id="83" name="Straight Connector 82">
              <a:extLst>
                <a:ext uri="{FF2B5EF4-FFF2-40B4-BE49-F238E27FC236}">
                  <a16:creationId xmlns:a16="http://schemas.microsoft.com/office/drawing/2014/main" id="{FC58C3A0-ABAF-1C32-F65A-3F2ACE0F43F6}"/>
                </a:ext>
              </a:extLst>
            </p:cNvPr>
            <p:cNvCxnSpPr>
              <a:cxnSpLocks/>
            </p:cNvCxnSpPr>
            <p:nvPr/>
          </p:nvCxnSpPr>
          <p:spPr>
            <a:xfrm>
              <a:off x="3662531" y="2894810"/>
              <a:ext cx="3371290" cy="0"/>
            </a:xfrm>
            <a:prstGeom prst="line">
              <a:avLst/>
            </a:prstGeom>
            <a:ln w="9525">
              <a:solidFill>
                <a:srgbClr val="BCE1E6"/>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5C51526-DCC7-6BBC-C960-B629341FFB8B}"/>
                </a:ext>
              </a:extLst>
            </p:cNvPr>
            <p:cNvCxnSpPr>
              <a:cxnSpLocks/>
            </p:cNvCxnSpPr>
            <p:nvPr/>
          </p:nvCxnSpPr>
          <p:spPr>
            <a:xfrm>
              <a:off x="3721690" y="4265563"/>
              <a:ext cx="3371290" cy="0"/>
            </a:xfrm>
            <a:prstGeom prst="line">
              <a:avLst/>
            </a:prstGeom>
            <a:ln w="9525">
              <a:solidFill>
                <a:srgbClr val="BCE1E6"/>
              </a:solidFill>
              <a:prstDash val="dash"/>
            </a:ln>
          </p:spPr>
          <p:style>
            <a:lnRef idx="1">
              <a:schemeClr val="accent1"/>
            </a:lnRef>
            <a:fillRef idx="0">
              <a:schemeClr val="accent1"/>
            </a:fillRef>
            <a:effectRef idx="0">
              <a:schemeClr val="accent1"/>
            </a:effectRef>
            <a:fontRef idx="minor">
              <a:schemeClr val="tx1"/>
            </a:fontRef>
          </p:style>
        </p:cxnSp>
      </p:grpSp>
      <p:graphicFrame>
        <p:nvGraphicFramePr>
          <p:cNvPr id="85" name="Graphique 5">
            <a:extLst>
              <a:ext uri="{FF2B5EF4-FFF2-40B4-BE49-F238E27FC236}">
                <a16:creationId xmlns:a16="http://schemas.microsoft.com/office/drawing/2014/main" id="{7B11442D-8D63-D85C-6901-A8F2617C6291}"/>
              </a:ext>
            </a:extLst>
          </p:cNvPr>
          <p:cNvGraphicFramePr/>
          <p:nvPr>
            <p:extLst>
              <p:ext uri="{D42A27DB-BD31-4B8C-83A1-F6EECF244321}">
                <p14:modId xmlns:p14="http://schemas.microsoft.com/office/powerpoint/2010/main" val="1566815412"/>
              </p:ext>
            </p:extLst>
          </p:nvPr>
        </p:nvGraphicFramePr>
        <p:xfrm>
          <a:off x="8770260" y="1750528"/>
          <a:ext cx="1787241" cy="1462105"/>
        </p:xfrm>
        <a:graphic>
          <a:graphicData uri="http://schemas.openxmlformats.org/drawingml/2006/chart">
            <c:chart xmlns:c="http://schemas.openxmlformats.org/drawingml/2006/chart" xmlns:r="http://schemas.openxmlformats.org/officeDocument/2006/relationships" r:id="rId6"/>
          </a:graphicData>
        </a:graphic>
      </p:graphicFrame>
      <p:sp>
        <p:nvSpPr>
          <p:cNvPr id="86" name="ZoneTexte 6">
            <a:extLst>
              <a:ext uri="{FF2B5EF4-FFF2-40B4-BE49-F238E27FC236}">
                <a16:creationId xmlns:a16="http://schemas.microsoft.com/office/drawing/2014/main" id="{37F4BFC5-37DE-39F5-B9FD-750E2B1B9F73}"/>
              </a:ext>
            </a:extLst>
          </p:cNvPr>
          <p:cNvSpPr txBox="1"/>
          <p:nvPr/>
        </p:nvSpPr>
        <p:spPr>
          <a:xfrm>
            <a:off x="7616667" y="2033366"/>
            <a:ext cx="1231051" cy="553998"/>
          </a:xfrm>
          <a:prstGeom prst="rect">
            <a:avLst/>
          </a:prstGeom>
          <a:noFill/>
        </p:spPr>
        <p:txBody>
          <a:bodyPr wrap="square" lIns="0" tIns="0" rIns="0" bIns="0" rtlCol="0">
            <a:noAutofit/>
          </a:bodyPr>
          <a:lstStyle/>
          <a:p>
            <a:pPr algn="r" defTabSz="1085415"/>
            <a:r>
              <a:rPr lang="fr-FR" sz="1100" dirty="0">
                <a:solidFill>
                  <a:schemeClr val="tx2"/>
                </a:solidFill>
              </a:rPr>
              <a:t>Corporate </a:t>
            </a:r>
          </a:p>
          <a:p>
            <a:pPr algn="r" defTabSz="1085415"/>
            <a:r>
              <a:rPr lang="fr-FR" sz="1100" dirty="0">
                <a:solidFill>
                  <a:schemeClr val="tx2"/>
                </a:solidFill>
              </a:rPr>
              <a:t>&amp; Institutional Banking</a:t>
            </a:r>
            <a:r>
              <a:rPr lang="fr-FR" sz="1100" dirty="0">
                <a:solidFill>
                  <a:schemeClr val="tx2"/>
                </a:solidFill>
                <a:cs typeface="Arial"/>
              </a:rPr>
              <a:t> </a:t>
            </a:r>
          </a:p>
        </p:txBody>
      </p:sp>
      <p:sp>
        <p:nvSpPr>
          <p:cNvPr id="87" name="ZoneTexte 7">
            <a:extLst>
              <a:ext uri="{FF2B5EF4-FFF2-40B4-BE49-F238E27FC236}">
                <a16:creationId xmlns:a16="http://schemas.microsoft.com/office/drawing/2014/main" id="{67EBADB4-69EB-08C0-86D8-F7BB88CF6EE0}"/>
              </a:ext>
            </a:extLst>
          </p:cNvPr>
          <p:cNvSpPr txBox="1"/>
          <p:nvPr/>
        </p:nvSpPr>
        <p:spPr>
          <a:xfrm>
            <a:off x="10522713" y="2001056"/>
            <a:ext cx="1188381" cy="507831"/>
          </a:xfrm>
          <a:prstGeom prst="rect">
            <a:avLst/>
          </a:prstGeom>
          <a:noFill/>
        </p:spPr>
        <p:txBody>
          <a:bodyPr wrap="square" lIns="0" tIns="0" rIns="0" bIns="0" rtlCol="0">
            <a:spAutoFit/>
          </a:bodyPr>
          <a:lstStyle/>
          <a:p>
            <a:pPr defTabSz="1085415"/>
            <a:r>
              <a:rPr lang="fr-FR" sz="1100" dirty="0">
                <a:solidFill>
                  <a:schemeClr val="tx2"/>
                </a:solidFill>
              </a:rPr>
              <a:t>Commercial, Personal Banking </a:t>
            </a:r>
          </a:p>
          <a:p>
            <a:pPr defTabSz="1085415"/>
            <a:r>
              <a:rPr lang="fr-FR" sz="1100" dirty="0">
                <a:solidFill>
                  <a:schemeClr val="tx2"/>
                </a:solidFill>
              </a:rPr>
              <a:t>&amp; Services </a:t>
            </a:r>
          </a:p>
        </p:txBody>
      </p:sp>
      <p:sp>
        <p:nvSpPr>
          <p:cNvPr id="88" name="ZoneTexte 8">
            <a:extLst>
              <a:ext uri="{FF2B5EF4-FFF2-40B4-BE49-F238E27FC236}">
                <a16:creationId xmlns:a16="http://schemas.microsoft.com/office/drawing/2014/main" id="{58F0D8DD-AC71-0AF2-DC54-160356F85767}"/>
              </a:ext>
            </a:extLst>
          </p:cNvPr>
          <p:cNvSpPr txBox="1"/>
          <p:nvPr/>
        </p:nvSpPr>
        <p:spPr>
          <a:xfrm>
            <a:off x="8627152" y="3247312"/>
            <a:ext cx="1975333" cy="356500"/>
          </a:xfrm>
          <a:prstGeom prst="rect">
            <a:avLst/>
          </a:prstGeom>
          <a:noFill/>
        </p:spPr>
        <p:txBody>
          <a:bodyPr wrap="square" rtlCol="0">
            <a:noAutofit/>
          </a:bodyPr>
          <a:lstStyle/>
          <a:p>
            <a:pPr algn="ctr" defTabSz="1085415"/>
            <a:r>
              <a:rPr lang="fr-FR" sz="1100">
                <a:solidFill>
                  <a:schemeClr val="tx2"/>
                </a:solidFill>
              </a:rPr>
              <a:t>Investment </a:t>
            </a:r>
          </a:p>
          <a:p>
            <a:pPr algn="ctr" defTabSz="1085415"/>
            <a:r>
              <a:rPr lang="fr-FR" sz="1100">
                <a:solidFill>
                  <a:schemeClr val="tx2"/>
                </a:solidFill>
              </a:rPr>
              <a:t>&amp; Protection Services</a:t>
            </a:r>
          </a:p>
        </p:txBody>
      </p:sp>
      <p:sp>
        <p:nvSpPr>
          <p:cNvPr id="92" name="Oval 91">
            <a:extLst>
              <a:ext uri="{FF2B5EF4-FFF2-40B4-BE49-F238E27FC236}">
                <a16:creationId xmlns:a16="http://schemas.microsoft.com/office/drawing/2014/main" id="{48A8FE51-A099-FA6D-CA61-90A811FD299A}"/>
              </a:ext>
            </a:extLst>
          </p:cNvPr>
          <p:cNvSpPr/>
          <p:nvPr/>
        </p:nvSpPr>
        <p:spPr>
          <a:xfrm>
            <a:off x="9273955" y="2101180"/>
            <a:ext cx="779849" cy="779849"/>
          </a:xfrm>
          <a:prstGeom prst="ellipse">
            <a:avLst/>
          </a:prstGeom>
          <a:solidFill>
            <a:schemeClr val="bg1">
              <a:alpha val="2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ZoneTexte 2">
            <a:extLst>
              <a:ext uri="{FF2B5EF4-FFF2-40B4-BE49-F238E27FC236}">
                <a16:creationId xmlns:a16="http://schemas.microsoft.com/office/drawing/2014/main" id="{6805D2CC-DC44-4224-6C19-7C7CFCB7E52C}"/>
              </a:ext>
            </a:extLst>
          </p:cNvPr>
          <p:cNvSpPr txBox="1"/>
          <p:nvPr/>
        </p:nvSpPr>
        <p:spPr>
          <a:xfrm>
            <a:off x="7573588" y="1342654"/>
            <a:ext cx="4180585" cy="337700"/>
          </a:xfrm>
          <a:prstGeom prst="rect">
            <a:avLst/>
          </a:prstGeom>
          <a:noFill/>
        </p:spPr>
        <p:txBody>
          <a:bodyPr wrap="square" lIns="90596" tIns="45297" rIns="90596" bIns="45297" rtlCol="0">
            <a:spAutoFit/>
          </a:bodyPr>
          <a:lstStyle/>
          <a:p>
            <a:pPr algn="ctr" defTabSz="906059"/>
            <a:r>
              <a:rPr lang="fr-FR" sz="1600" b="1">
                <a:solidFill>
                  <a:srgbClr val="56B4C0"/>
                </a:solidFill>
                <a:cs typeface="Arial" panose="020B0604020202020204" pitchFamily="34" charset="0"/>
              </a:rPr>
              <a:t>Nos trois pôles opérationnels</a:t>
            </a:r>
          </a:p>
        </p:txBody>
      </p:sp>
      <p:sp>
        <p:nvSpPr>
          <p:cNvPr id="97" name="ZoneTexte 2">
            <a:extLst>
              <a:ext uri="{FF2B5EF4-FFF2-40B4-BE49-F238E27FC236}">
                <a16:creationId xmlns:a16="http://schemas.microsoft.com/office/drawing/2014/main" id="{73E01F82-C2BD-C3F0-7333-A5FBAE9486BE}"/>
              </a:ext>
            </a:extLst>
          </p:cNvPr>
          <p:cNvSpPr txBox="1"/>
          <p:nvPr/>
        </p:nvSpPr>
        <p:spPr>
          <a:xfrm>
            <a:off x="7573587" y="3800629"/>
            <a:ext cx="4180585" cy="337700"/>
          </a:xfrm>
          <a:prstGeom prst="rect">
            <a:avLst/>
          </a:prstGeom>
          <a:noFill/>
        </p:spPr>
        <p:txBody>
          <a:bodyPr wrap="square" lIns="90596" tIns="45297" rIns="90596" bIns="45297" rtlCol="0">
            <a:spAutoFit/>
          </a:bodyPr>
          <a:lstStyle/>
          <a:p>
            <a:pPr algn="ctr" defTabSz="906059"/>
            <a:r>
              <a:rPr lang="fr-FR" sz="1600" b="1">
                <a:solidFill>
                  <a:schemeClr val="bg1"/>
                </a:solidFill>
                <a:cs typeface="Arial" panose="020B0604020202020204" pitchFamily="34" charset="0"/>
              </a:rPr>
              <a:t>Nos solutions</a:t>
            </a:r>
          </a:p>
        </p:txBody>
      </p:sp>
      <p:sp>
        <p:nvSpPr>
          <p:cNvPr id="104" name="object 96">
            <a:extLst>
              <a:ext uri="{FF2B5EF4-FFF2-40B4-BE49-F238E27FC236}">
                <a16:creationId xmlns:a16="http://schemas.microsoft.com/office/drawing/2014/main" id="{20137C3A-D638-4CA7-996A-22A2ED8042B4}"/>
              </a:ext>
            </a:extLst>
          </p:cNvPr>
          <p:cNvSpPr txBox="1"/>
          <p:nvPr/>
        </p:nvSpPr>
        <p:spPr>
          <a:xfrm>
            <a:off x="8739031" y="4271506"/>
            <a:ext cx="1950855" cy="2469907"/>
          </a:xfrm>
          <a:prstGeom prst="rect">
            <a:avLst/>
          </a:prstGeom>
        </p:spPr>
        <p:txBody>
          <a:bodyPr vert="horz" wrap="none" lIns="0" tIns="15240" rIns="0" bIns="0" rtlCol="0">
            <a:spAutoFit/>
          </a:bodyPr>
          <a:lstStyle/>
          <a:p>
            <a:pPr marL="285750" indent="-285750">
              <a:spcBef>
                <a:spcPts val="100"/>
              </a:spcBef>
              <a:buFont typeface="Arial" panose="020B0604020202020204" pitchFamily="34" charset="0"/>
              <a:buChar char="•"/>
            </a:pPr>
            <a:r>
              <a:rPr lang="fr-FR" sz="1400" b="1">
                <a:solidFill>
                  <a:schemeClr val="bg1"/>
                </a:solidFill>
                <a:cs typeface="Arial" panose="020B0604020202020204" pitchFamily="34" charset="0"/>
              </a:rPr>
              <a:t>Banque au quotidien</a:t>
            </a:r>
          </a:p>
          <a:p>
            <a:pPr marL="285750" indent="-285750">
              <a:spcBef>
                <a:spcPts val="100"/>
              </a:spcBef>
              <a:buFont typeface="Arial" panose="020B0604020202020204" pitchFamily="34" charset="0"/>
              <a:buChar char="•"/>
            </a:pPr>
            <a:r>
              <a:rPr lang="fr-FR" sz="1400" b="1">
                <a:solidFill>
                  <a:schemeClr val="bg1"/>
                </a:solidFill>
                <a:cs typeface="Arial" panose="020B0604020202020204" pitchFamily="34" charset="0"/>
              </a:rPr>
              <a:t>Paiements</a:t>
            </a:r>
          </a:p>
          <a:p>
            <a:pPr marL="285750" indent="-285750">
              <a:spcBef>
                <a:spcPts val="100"/>
              </a:spcBef>
              <a:buFont typeface="Arial" panose="020B0604020202020204" pitchFamily="34" charset="0"/>
              <a:buChar char="•"/>
            </a:pPr>
            <a:r>
              <a:rPr lang="fr-FR" sz="1400" b="1">
                <a:solidFill>
                  <a:schemeClr val="bg1"/>
                </a:solidFill>
                <a:cs typeface="Arial" panose="020B0604020202020204" pitchFamily="34" charset="0"/>
              </a:rPr>
              <a:t>Conseil</a:t>
            </a:r>
          </a:p>
          <a:p>
            <a:pPr marL="285750" indent="-285750">
              <a:spcBef>
                <a:spcPts val="100"/>
              </a:spcBef>
              <a:buFont typeface="Arial" panose="020B0604020202020204" pitchFamily="34" charset="0"/>
              <a:buChar char="•"/>
            </a:pPr>
            <a:r>
              <a:rPr lang="fr-FR" sz="1400" b="1">
                <a:solidFill>
                  <a:schemeClr val="bg1"/>
                </a:solidFill>
                <a:cs typeface="Arial" panose="020B0604020202020204" pitchFamily="34" charset="0"/>
              </a:rPr>
              <a:t>Financement</a:t>
            </a:r>
          </a:p>
          <a:p>
            <a:pPr marL="285750" indent="-285750">
              <a:spcBef>
                <a:spcPts val="100"/>
              </a:spcBef>
              <a:buFont typeface="Arial" panose="020B0604020202020204" pitchFamily="34" charset="0"/>
              <a:buChar char="•"/>
            </a:pPr>
            <a:r>
              <a:rPr lang="fr-FR" sz="1400" b="1">
                <a:solidFill>
                  <a:schemeClr val="bg1"/>
                </a:solidFill>
                <a:cs typeface="Arial" panose="020B0604020202020204" pitchFamily="34" charset="0"/>
              </a:rPr>
              <a:t>Investissement</a:t>
            </a:r>
          </a:p>
          <a:p>
            <a:pPr marL="285750" indent="-285750">
              <a:spcBef>
                <a:spcPts val="100"/>
              </a:spcBef>
              <a:buFont typeface="Arial" panose="020B0604020202020204" pitchFamily="34" charset="0"/>
              <a:buChar char="•"/>
            </a:pPr>
            <a:r>
              <a:rPr lang="fr-FR" sz="1400" b="1">
                <a:solidFill>
                  <a:schemeClr val="bg1"/>
                </a:solidFill>
                <a:cs typeface="Arial" panose="020B0604020202020204" pitchFamily="34" charset="0"/>
              </a:rPr>
              <a:t>Épargne</a:t>
            </a:r>
          </a:p>
          <a:p>
            <a:pPr marL="285750" indent="-285750">
              <a:spcBef>
                <a:spcPts val="100"/>
              </a:spcBef>
              <a:buFont typeface="Arial" panose="020B0604020202020204" pitchFamily="34" charset="0"/>
              <a:buChar char="•"/>
            </a:pPr>
            <a:r>
              <a:rPr lang="fr-FR" sz="1400" b="1">
                <a:solidFill>
                  <a:schemeClr val="bg1"/>
                </a:solidFill>
                <a:cs typeface="Arial" panose="020B0604020202020204" pitchFamily="34" charset="0"/>
              </a:rPr>
              <a:t>Protection</a:t>
            </a:r>
          </a:p>
          <a:p>
            <a:pPr marL="285750" indent="-285750">
              <a:spcBef>
                <a:spcPts val="100"/>
              </a:spcBef>
              <a:buFont typeface="Arial" panose="020B0604020202020204" pitchFamily="34" charset="0"/>
              <a:buChar char="•"/>
            </a:pPr>
            <a:endParaRPr lang="fr-FR" b="1">
              <a:solidFill>
                <a:schemeClr val="bg1"/>
              </a:solidFill>
              <a:latin typeface="BNPP Sans Condensed"/>
              <a:cs typeface="BNPP Sans Condensed"/>
            </a:endParaRPr>
          </a:p>
          <a:p>
            <a:pPr algn="ctr">
              <a:spcBef>
                <a:spcPts val="100"/>
              </a:spcBef>
            </a:pPr>
            <a:endParaRPr lang="fr-FR" b="1">
              <a:solidFill>
                <a:schemeClr val="bg1"/>
              </a:solidFill>
              <a:latin typeface="BNPP Sans Condensed"/>
              <a:cs typeface="BNPP Sans Condensed"/>
            </a:endParaRPr>
          </a:p>
          <a:p>
            <a:pPr algn="ctr">
              <a:spcBef>
                <a:spcPts val="100"/>
              </a:spcBef>
            </a:pPr>
            <a:endParaRPr b="1">
              <a:solidFill>
                <a:schemeClr val="bg1"/>
              </a:solidFill>
              <a:latin typeface="BNPP Sans Condensed"/>
              <a:cs typeface="BNPP Sans Condensed"/>
            </a:endParaRPr>
          </a:p>
        </p:txBody>
      </p:sp>
      <p:sp>
        <p:nvSpPr>
          <p:cNvPr id="14" name="TextBox 13">
            <a:extLst>
              <a:ext uri="{FF2B5EF4-FFF2-40B4-BE49-F238E27FC236}">
                <a16:creationId xmlns:a16="http://schemas.microsoft.com/office/drawing/2014/main" id="{6BFA4DC2-26B2-DADA-5F43-9B1DED993869}"/>
              </a:ext>
            </a:extLst>
          </p:cNvPr>
          <p:cNvSpPr txBox="1"/>
          <p:nvPr/>
        </p:nvSpPr>
        <p:spPr>
          <a:xfrm>
            <a:off x="462465" y="5601"/>
            <a:ext cx="10960278" cy="713460"/>
          </a:xfrm>
          <a:prstGeom prst="rect">
            <a:avLst/>
          </a:prstGeom>
        </p:spPr>
        <p:txBody>
          <a:bodyPr wrap="square" lIns="36000" tIns="0" rIns="36000" bIns="0" rtlCol="0" anchor="b">
            <a:noAutofit/>
          </a:bodyPr>
          <a:lstStyle/>
          <a:p>
            <a:r>
              <a:rPr lang="fr-FR" sz="2400" b="1" cap="all" dirty="0">
                <a:solidFill>
                  <a:srgbClr val="56B4C0"/>
                </a:solidFill>
                <a:ea typeface="+mj-ea"/>
                <a:cs typeface="+mj-cs"/>
              </a:rPr>
              <a:t>UN BUSINESS MODEL Diversifié ET INTÉGRÉ</a:t>
            </a:r>
          </a:p>
        </p:txBody>
      </p:sp>
      <p:cxnSp>
        <p:nvCxnSpPr>
          <p:cNvPr id="8" name="Straight Connector 7">
            <a:extLst>
              <a:ext uri="{FF2B5EF4-FFF2-40B4-BE49-F238E27FC236}">
                <a16:creationId xmlns:a16="http://schemas.microsoft.com/office/drawing/2014/main" id="{E4028C79-575A-06DC-8455-A3FD3FF75330}"/>
              </a:ext>
            </a:extLst>
          </p:cNvPr>
          <p:cNvCxnSpPr/>
          <p:nvPr/>
        </p:nvCxnSpPr>
        <p:spPr>
          <a:xfrm>
            <a:off x="-16909" y="1047538"/>
            <a:ext cx="1290428"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BE47F14-149C-6344-E7EE-1C56BA135F6D}"/>
              </a:ext>
            </a:extLst>
          </p:cNvPr>
          <p:cNvCxnSpPr>
            <a:cxnSpLocks/>
          </p:cNvCxnSpPr>
          <p:nvPr/>
        </p:nvCxnSpPr>
        <p:spPr>
          <a:xfrm>
            <a:off x="7786775" y="1511504"/>
            <a:ext cx="275083" cy="0"/>
          </a:xfrm>
          <a:prstGeom prst="line">
            <a:avLst/>
          </a:prstGeom>
          <a:ln w="12700">
            <a:solidFill>
              <a:srgbClr val="59B5C1"/>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6D91275-2F04-174C-B1AE-FE1E4548D394}"/>
              </a:ext>
            </a:extLst>
          </p:cNvPr>
          <p:cNvCxnSpPr/>
          <p:nvPr/>
        </p:nvCxnSpPr>
        <p:spPr>
          <a:xfrm flipH="1">
            <a:off x="11265903" y="1511504"/>
            <a:ext cx="275083" cy="0"/>
          </a:xfrm>
          <a:prstGeom prst="line">
            <a:avLst/>
          </a:prstGeom>
          <a:ln w="12700">
            <a:solidFill>
              <a:srgbClr val="59B5C1"/>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5CC21FD-97CC-78DB-F43B-4455829970F2}"/>
              </a:ext>
            </a:extLst>
          </p:cNvPr>
          <p:cNvCxnSpPr>
            <a:cxnSpLocks/>
          </p:cNvCxnSpPr>
          <p:nvPr/>
        </p:nvCxnSpPr>
        <p:spPr>
          <a:xfrm>
            <a:off x="7786774" y="3969478"/>
            <a:ext cx="1031533" cy="0"/>
          </a:xfrm>
          <a:prstGeom prst="line">
            <a:avLst/>
          </a:prstGeom>
          <a:ln w="12700">
            <a:solidFill>
              <a:schemeClr val="bg1"/>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3E9D2CF-F410-1E76-1B8A-3036502E1791}"/>
              </a:ext>
            </a:extLst>
          </p:cNvPr>
          <p:cNvCxnSpPr>
            <a:cxnSpLocks/>
          </p:cNvCxnSpPr>
          <p:nvPr/>
        </p:nvCxnSpPr>
        <p:spPr>
          <a:xfrm flipH="1">
            <a:off x="10509453" y="3969478"/>
            <a:ext cx="1031533" cy="0"/>
          </a:xfrm>
          <a:prstGeom prst="line">
            <a:avLst/>
          </a:prstGeom>
          <a:ln w="12700">
            <a:solidFill>
              <a:schemeClr val="bg1"/>
            </a:solidFill>
            <a:prstDash val="sysDash"/>
            <a:headEnd type="oval"/>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BE945E4F-28FC-ADD9-1F9A-ED528A371915}"/>
              </a:ext>
            </a:extLst>
          </p:cNvPr>
          <p:cNvSpPr/>
          <p:nvPr/>
        </p:nvSpPr>
        <p:spPr>
          <a:xfrm>
            <a:off x="10363200" y="-595086"/>
            <a:ext cx="1828800" cy="413657"/>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Slide14</a:t>
            </a:r>
          </a:p>
        </p:txBody>
      </p:sp>
      <p:sp>
        <p:nvSpPr>
          <p:cNvPr id="45" name="Rectangle 44">
            <a:extLst>
              <a:ext uri="{FF2B5EF4-FFF2-40B4-BE49-F238E27FC236}">
                <a16:creationId xmlns:a16="http://schemas.microsoft.com/office/drawing/2014/main" id="{89724C05-1E65-B74B-D042-3DB066F4B7F3}"/>
              </a:ext>
            </a:extLst>
          </p:cNvPr>
          <p:cNvSpPr/>
          <p:nvPr>
            <p:custDataLst>
              <p:tags r:id="rId2"/>
            </p:custDataLst>
          </p:nvPr>
        </p:nvSpPr>
        <p:spPr>
          <a:xfrm>
            <a:off x="0" y="-317500"/>
            <a:ext cx="1270000" cy="2540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r>
              <a:rPr lang="en-GB" sz="1200" b="1">
                <a:solidFill>
                  <a:srgbClr val="C02A26"/>
                </a:solidFill>
              </a:rPr>
              <a:t>~28 KB / 6,615 KB</a:t>
            </a:r>
          </a:p>
        </p:txBody>
      </p:sp>
      <p:sp>
        <p:nvSpPr>
          <p:cNvPr id="2" name="Oval 147">
            <a:extLst>
              <a:ext uri="{FF2B5EF4-FFF2-40B4-BE49-F238E27FC236}">
                <a16:creationId xmlns:a16="http://schemas.microsoft.com/office/drawing/2014/main" id="{C3758CC2-4ED9-EA6D-B577-AFFA5B2BB12B}"/>
              </a:ext>
            </a:extLst>
          </p:cNvPr>
          <p:cNvSpPr/>
          <p:nvPr/>
        </p:nvSpPr>
        <p:spPr>
          <a:xfrm>
            <a:off x="8352933" y="3982192"/>
            <a:ext cx="784085" cy="784085"/>
          </a:xfrm>
          <a:prstGeom prst="ellipse">
            <a:avLst/>
          </a:prstGeom>
          <a:solidFill>
            <a:sysClr val="window" lastClr="FFFFFF">
              <a:alpha val="16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BNPP Sans Light"/>
              <a:ea typeface="+mn-ea"/>
              <a:cs typeface="+mn-cs"/>
            </a:endParaRPr>
          </a:p>
        </p:txBody>
      </p:sp>
      <p:sp>
        <p:nvSpPr>
          <p:cNvPr id="11" name="Oval 148">
            <a:extLst>
              <a:ext uri="{FF2B5EF4-FFF2-40B4-BE49-F238E27FC236}">
                <a16:creationId xmlns:a16="http://schemas.microsoft.com/office/drawing/2014/main" id="{94682C9D-E77E-2098-F621-79DA800A8C7F}"/>
              </a:ext>
            </a:extLst>
          </p:cNvPr>
          <p:cNvSpPr/>
          <p:nvPr/>
        </p:nvSpPr>
        <p:spPr>
          <a:xfrm>
            <a:off x="10362622" y="4020666"/>
            <a:ext cx="1063454" cy="1063454"/>
          </a:xfrm>
          <a:prstGeom prst="ellipse">
            <a:avLst/>
          </a:prstGeom>
          <a:solidFill>
            <a:sysClr val="window" lastClr="FFFFFF">
              <a:alpha val="16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BNPP Sans Light"/>
              <a:ea typeface="+mn-ea"/>
              <a:cs typeface="+mn-cs"/>
            </a:endParaRPr>
          </a:p>
        </p:txBody>
      </p:sp>
      <p:sp>
        <p:nvSpPr>
          <p:cNvPr id="18" name="Oval 149">
            <a:extLst>
              <a:ext uri="{FF2B5EF4-FFF2-40B4-BE49-F238E27FC236}">
                <a16:creationId xmlns:a16="http://schemas.microsoft.com/office/drawing/2014/main" id="{D8A30732-EDAF-19F6-85CF-9C3CC62827E4}"/>
              </a:ext>
            </a:extLst>
          </p:cNvPr>
          <p:cNvSpPr/>
          <p:nvPr/>
        </p:nvSpPr>
        <p:spPr>
          <a:xfrm>
            <a:off x="9125832" y="4365111"/>
            <a:ext cx="1267228" cy="1251320"/>
          </a:xfrm>
          <a:prstGeom prst="ellipse">
            <a:avLst/>
          </a:prstGeom>
          <a:solidFill>
            <a:sysClr val="window" lastClr="FFFFFF">
              <a:alpha val="16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BNPP Sans Light"/>
              <a:ea typeface="+mn-ea"/>
              <a:cs typeface="+mn-cs"/>
            </a:endParaRPr>
          </a:p>
        </p:txBody>
      </p:sp>
      <p:sp>
        <p:nvSpPr>
          <p:cNvPr id="39" name="Oval 117">
            <a:extLst>
              <a:ext uri="{FF2B5EF4-FFF2-40B4-BE49-F238E27FC236}">
                <a16:creationId xmlns:a16="http://schemas.microsoft.com/office/drawing/2014/main" id="{360A2C5F-2AD8-3C6E-5FAB-B62F25B0175D}"/>
              </a:ext>
            </a:extLst>
          </p:cNvPr>
          <p:cNvSpPr/>
          <p:nvPr/>
        </p:nvSpPr>
        <p:spPr>
          <a:xfrm>
            <a:off x="10304189" y="5156617"/>
            <a:ext cx="784085" cy="784085"/>
          </a:xfrm>
          <a:prstGeom prst="ellipse">
            <a:avLst/>
          </a:prstGeom>
          <a:solidFill>
            <a:sysClr val="window" lastClr="FFFFFF">
              <a:alpha val="16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BNPP Sans Light"/>
              <a:ea typeface="+mn-ea"/>
              <a:cs typeface="+mn-cs"/>
            </a:endParaRPr>
          </a:p>
        </p:txBody>
      </p:sp>
      <p:sp>
        <p:nvSpPr>
          <p:cNvPr id="51" name="Oval 118">
            <a:extLst>
              <a:ext uri="{FF2B5EF4-FFF2-40B4-BE49-F238E27FC236}">
                <a16:creationId xmlns:a16="http://schemas.microsoft.com/office/drawing/2014/main" id="{878D7A6F-E048-593B-C2E4-E24E50FC63FA}"/>
              </a:ext>
            </a:extLst>
          </p:cNvPr>
          <p:cNvSpPr/>
          <p:nvPr/>
        </p:nvSpPr>
        <p:spPr>
          <a:xfrm>
            <a:off x="7976055" y="4833630"/>
            <a:ext cx="1063454" cy="1063454"/>
          </a:xfrm>
          <a:prstGeom prst="ellipse">
            <a:avLst/>
          </a:prstGeom>
          <a:solidFill>
            <a:sysClr val="window" lastClr="FFFFFF">
              <a:alpha val="16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BNPP Sans Light"/>
              <a:ea typeface="+mn-ea"/>
              <a:cs typeface="+mn-cs"/>
            </a:endParaRPr>
          </a:p>
        </p:txBody>
      </p:sp>
      <p:grpSp>
        <p:nvGrpSpPr>
          <p:cNvPr id="21" name="Group 59">
            <a:extLst>
              <a:ext uri="{FF2B5EF4-FFF2-40B4-BE49-F238E27FC236}">
                <a16:creationId xmlns:a16="http://schemas.microsoft.com/office/drawing/2014/main" id="{7374D3F9-369F-4F03-BD8F-87014AC363F9}"/>
              </a:ext>
            </a:extLst>
          </p:cNvPr>
          <p:cNvGrpSpPr>
            <a:grpSpLocks noChangeAspect="1"/>
          </p:cNvGrpSpPr>
          <p:nvPr/>
        </p:nvGrpSpPr>
        <p:grpSpPr bwMode="auto">
          <a:xfrm>
            <a:off x="499436" y="2980913"/>
            <a:ext cx="448302" cy="469482"/>
            <a:chOff x="-768" y="1026"/>
            <a:chExt cx="508" cy="532"/>
          </a:xfrm>
        </p:grpSpPr>
        <p:sp>
          <p:nvSpPr>
            <p:cNvPr id="22" name="Freeform 60">
              <a:extLst>
                <a:ext uri="{FF2B5EF4-FFF2-40B4-BE49-F238E27FC236}">
                  <a16:creationId xmlns:a16="http://schemas.microsoft.com/office/drawing/2014/main" id="{19DA608B-E6DC-43D6-9722-95E15A8BBE6D}"/>
                </a:ext>
              </a:extLst>
            </p:cNvPr>
            <p:cNvSpPr>
              <a:spLocks/>
            </p:cNvSpPr>
            <p:nvPr/>
          </p:nvSpPr>
          <p:spPr bwMode="auto">
            <a:xfrm>
              <a:off x="-768" y="1402"/>
              <a:ext cx="209" cy="125"/>
            </a:xfrm>
            <a:custGeom>
              <a:avLst/>
              <a:gdLst>
                <a:gd name="T0" fmla="*/ 7 w 103"/>
                <a:gd name="T1" fmla="*/ 61 h 61"/>
                <a:gd name="T2" fmla="*/ 3 w 103"/>
                <a:gd name="T3" fmla="*/ 59 h 61"/>
                <a:gd name="T4" fmla="*/ 2 w 103"/>
                <a:gd name="T5" fmla="*/ 51 h 61"/>
                <a:gd name="T6" fmla="*/ 27 w 103"/>
                <a:gd name="T7" fmla="*/ 18 h 61"/>
                <a:gd name="T8" fmla="*/ 95 w 103"/>
                <a:gd name="T9" fmla="*/ 1 h 61"/>
                <a:gd name="T10" fmla="*/ 102 w 103"/>
                <a:gd name="T11" fmla="*/ 5 h 61"/>
                <a:gd name="T12" fmla="*/ 98 w 103"/>
                <a:gd name="T13" fmla="*/ 12 h 61"/>
                <a:gd name="T14" fmla="*/ 34 w 103"/>
                <a:gd name="T15" fmla="*/ 28 h 61"/>
                <a:gd name="T16" fmla="*/ 11 w 103"/>
                <a:gd name="T17" fmla="*/ 58 h 61"/>
                <a:gd name="T18" fmla="*/ 7 w 103"/>
                <a:gd name="T19"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61">
                  <a:moveTo>
                    <a:pt x="7" y="61"/>
                  </a:moveTo>
                  <a:cubicBezTo>
                    <a:pt x="5" y="61"/>
                    <a:pt x="4" y="60"/>
                    <a:pt x="3" y="59"/>
                  </a:cubicBezTo>
                  <a:cubicBezTo>
                    <a:pt x="0" y="57"/>
                    <a:pt x="0" y="54"/>
                    <a:pt x="2" y="51"/>
                  </a:cubicBezTo>
                  <a:cubicBezTo>
                    <a:pt x="27" y="18"/>
                    <a:pt x="27" y="18"/>
                    <a:pt x="27" y="18"/>
                  </a:cubicBezTo>
                  <a:cubicBezTo>
                    <a:pt x="95" y="1"/>
                    <a:pt x="95" y="1"/>
                    <a:pt x="95" y="1"/>
                  </a:cubicBezTo>
                  <a:cubicBezTo>
                    <a:pt x="98" y="0"/>
                    <a:pt x="101" y="2"/>
                    <a:pt x="102" y="5"/>
                  </a:cubicBezTo>
                  <a:cubicBezTo>
                    <a:pt x="103" y="8"/>
                    <a:pt x="101" y="11"/>
                    <a:pt x="98" y="12"/>
                  </a:cubicBezTo>
                  <a:cubicBezTo>
                    <a:pt x="34" y="28"/>
                    <a:pt x="34" y="28"/>
                    <a:pt x="34" y="28"/>
                  </a:cubicBezTo>
                  <a:cubicBezTo>
                    <a:pt x="11" y="58"/>
                    <a:pt x="11" y="58"/>
                    <a:pt x="11" y="58"/>
                  </a:cubicBezTo>
                  <a:cubicBezTo>
                    <a:pt x="10" y="60"/>
                    <a:pt x="8" y="61"/>
                    <a:pt x="7" y="6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3" name="Freeform 61">
              <a:extLst>
                <a:ext uri="{FF2B5EF4-FFF2-40B4-BE49-F238E27FC236}">
                  <a16:creationId xmlns:a16="http://schemas.microsoft.com/office/drawing/2014/main" id="{0761B733-26D4-4D67-B56D-27008ACED073}"/>
                </a:ext>
              </a:extLst>
            </p:cNvPr>
            <p:cNvSpPr>
              <a:spLocks/>
            </p:cNvSpPr>
            <p:nvPr/>
          </p:nvSpPr>
          <p:spPr bwMode="auto">
            <a:xfrm>
              <a:off x="-469" y="1402"/>
              <a:ext cx="209" cy="125"/>
            </a:xfrm>
            <a:custGeom>
              <a:avLst/>
              <a:gdLst>
                <a:gd name="T0" fmla="*/ 97 w 103"/>
                <a:gd name="T1" fmla="*/ 61 h 61"/>
                <a:gd name="T2" fmla="*/ 92 w 103"/>
                <a:gd name="T3" fmla="*/ 58 h 61"/>
                <a:gd name="T4" fmla="*/ 69 w 103"/>
                <a:gd name="T5" fmla="*/ 28 h 61"/>
                <a:gd name="T6" fmla="*/ 5 w 103"/>
                <a:gd name="T7" fmla="*/ 12 h 61"/>
                <a:gd name="T8" fmla="*/ 1 w 103"/>
                <a:gd name="T9" fmla="*/ 5 h 61"/>
                <a:gd name="T10" fmla="*/ 8 w 103"/>
                <a:gd name="T11" fmla="*/ 1 h 61"/>
                <a:gd name="T12" fmla="*/ 76 w 103"/>
                <a:gd name="T13" fmla="*/ 18 h 61"/>
                <a:gd name="T14" fmla="*/ 101 w 103"/>
                <a:gd name="T15" fmla="*/ 51 h 61"/>
                <a:gd name="T16" fmla="*/ 100 w 103"/>
                <a:gd name="T17" fmla="*/ 59 h 61"/>
                <a:gd name="T18" fmla="*/ 97 w 103"/>
                <a:gd name="T19"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61">
                  <a:moveTo>
                    <a:pt x="97" y="61"/>
                  </a:moveTo>
                  <a:cubicBezTo>
                    <a:pt x="95" y="61"/>
                    <a:pt x="93" y="60"/>
                    <a:pt x="92" y="58"/>
                  </a:cubicBezTo>
                  <a:cubicBezTo>
                    <a:pt x="69" y="28"/>
                    <a:pt x="69" y="28"/>
                    <a:pt x="69" y="28"/>
                  </a:cubicBezTo>
                  <a:cubicBezTo>
                    <a:pt x="5" y="12"/>
                    <a:pt x="5" y="12"/>
                    <a:pt x="5" y="12"/>
                  </a:cubicBezTo>
                  <a:cubicBezTo>
                    <a:pt x="2" y="11"/>
                    <a:pt x="0" y="8"/>
                    <a:pt x="1" y="5"/>
                  </a:cubicBezTo>
                  <a:cubicBezTo>
                    <a:pt x="2" y="2"/>
                    <a:pt x="5" y="0"/>
                    <a:pt x="8" y="1"/>
                  </a:cubicBezTo>
                  <a:cubicBezTo>
                    <a:pt x="76" y="18"/>
                    <a:pt x="76" y="18"/>
                    <a:pt x="76" y="18"/>
                  </a:cubicBezTo>
                  <a:cubicBezTo>
                    <a:pt x="101" y="51"/>
                    <a:pt x="101" y="51"/>
                    <a:pt x="101" y="51"/>
                  </a:cubicBezTo>
                  <a:cubicBezTo>
                    <a:pt x="103" y="54"/>
                    <a:pt x="103" y="57"/>
                    <a:pt x="100" y="59"/>
                  </a:cubicBezTo>
                  <a:cubicBezTo>
                    <a:pt x="99" y="60"/>
                    <a:pt x="98" y="61"/>
                    <a:pt x="97" y="6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4" name="Freeform 62">
              <a:extLst>
                <a:ext uri="{FF2B5EF4-FFF2-40B4-BE49-F238E27FC236}">
                  <a16:creationId xmlns:a16="http://schemas.microsoft.com/office/drawing/2014/main" id="{EDB682DD-D35B-4895-8C6F-F14B7B9B242C}"/>
                </a:ext>
              </a:extLst>
            </p:cNvPr>
            <p:cNvSpPr>
              <a:spLocks noEditPoints="1"/>
            </p:cNvSpPr>
            <p:nvPr/>
          </p:nvSpPr>
          <p:spPr bwMode="auto">
            <a:xfrm>
              <a:off x="-675" y="1026"/>
              <a:ext cx="324" cy="370"/>
            </a:xfrm>
            <a:custGeom>
              <a:avLst/>
              <a:gdLst>
                <a:gd name="T0" fmla="*/ 79 w 159"/>
                <a:gd name="T1" fmla="*/ 180 h 180"/>
                <a:gd name="T2" fmla="*/ 26 w 159"/>
                <a:gd name="T3" fmla="*/ 141 h 180"/>
                <a:gd name="T4" fmla="*/ 0 w 159"/>
                <a:gd name="T5" fmla="*/ 107 h 180"/>
                <a:gd name="T6" fmla="*/ 15 w 159"/>
                <a:gd name="T7" fmla="*/ 75 h 180"/>
                <a:gd name="T8" fmla="*/ 15 w 159"/>
                <a:gd name="T9" fmla="*/ 75 h 180"/>
                <a:gd name="T10" fmla="*/ 32 w 159"/>
                <a:gd name="T11" fmla="*/ 25 h 180"/>
                <a:gd name="T12" fmla="*/ 43 w 159"/>
                <a:gd name="T13" fmla="*/ 19 h 180"/>
                <a:gd name="T14" fmla="*/ 99 w 159"/>
                <a:gd name="T15" fmla="*/ 6 h 180"/>
                <a:gd name="T16" fmla="*/ 141 w 159"/>
                <a:gd name="T17" fmla="*/ 44 h 180"/>
                <a:gd name="T18" fmla="*/ 143 w 159"/>
                <a:gd name="T19" fmla="*/ 70 h 180"/>
                <a:gd name="T20" fmla="*/ 143 w 159"/>
                <a:gd name="T21" fmla="*/ 75 h 180"/>
                <a:gd name="T22" fmla="*/ 159 w 159"/>
                <a:gd name="T23" fmla="*/ 107 h 180"/>
                <a:gd name="T24" fmla="*/ 132 w 159"/>
                <a:gd name="T25" fmla="*/ 141 h 180"/>
                <a:gd name="T26" fmla="*/ 79 w 159"/>
                <a:gd name="T27" fmla="*/ 180 h 180"/>
                <a:gd name="T28" fmla="*/ 88 w 159"/>
                <a:gd name="T29" fmla="*/ 16 h 180"/>
                <a:gd name="T30" fmla="*/ 49 w 159"/>
                <a:gd name="T31" fmla="*/ 30 h 180"/>
                <a:gd name="T32" fmla="*/ 35 w 159"/>
                <a:gd name="T33" fmla="*/ 36 h 180"/>
                <a:gd name="T34" fmla="*/ 27 w 159"/>
                <a:gd name="T35" fmla="*/ 73 h 180"/>
                <a:gd name="T36" fmla="*/ 27 w 159"/>
                <a:gd name="T37" fmla="*/ 74 h 180"/>
                <a:gd name="T38" fmla="*/ 27 w 159"/>
                <a:gd name="T39" fmla="*/ 79 h 180"/>
                <a:gd name="T40" fmla="*/ 27 w 159"/>
                <a:gd name="T41" fmla="*/ 83 h 180"/>
                <a:gd name="T42" fmla="*/ 23 w 159"/>
                <a:gd name="T43" fmla="*/ 84 h 180"/>
                <a:gd name="T44" fmla="*/ 12 w 159"/>
                <a:gd name="T45" fmla="*/ 107 h 180"/>
                <a:gd name="T46" fmla="*/ 31 w 159"/>
                <a:gd name="T47" fmla="*/ 130 h 180"/>
                <a:gd name="T48" fmla="*/ 34 w 159"/>
                <a:gd name="T49" fmla="*/ 130 h 180"/>
                <a:gd name="T50" fmla="*/ 35 w 159"/>
                <a:gd name="T51" fmla="*/ 133 h 180"/>
                <a:gd name="T52" fmla="*/ 79 w 159"/>
                <a:gd name="T53" fmla="*/ 168 h 180"/>
                <a:gd name="T54" fmla="*/ 123 w 159"/>
                <a:gd name="T55" fmla="*/ 133 h 180"/>
                <a:gd name="T56" fmla="*/ 125 w 159"/>
                <a:gd name="T57" fmla="*/ 130 h 180"/>
                <a:gd name="T58" fmla="*/ 128 w 159"/>
                <a:gd name="T59" fmla="*/ 130 h 180"/>
                <a:gd name="T60" fmla="*/ 147 w 159"/>
                <a:gd name="T61" fmla="*/ 107 h 180"/>
                <a:gd name="T62" fmla="*/ 135 w 159"/>
                <a:gd name="T63" fmla="*/ 84 h 180"/>
                <a:gd name="T64" fmla="*/ 131 w 159"/>
                <a:gd name="T65" fmla="*/ 83 h 180"/>
                <a:gd name="T66" fmla="*/ 131 w 159"/>
                <a:gd name="T67" fmla="*/ 78 h 180"/>
                <a:gd name="T68" fmla="*/ 131 w 159"/>
                <a:gd name="T69" fmla="*/ 77 h 180"/>
                <a:gd name="T70" fmla="*/ 131 w 159"/>
                <a:gd name="T71" fmla="*/ 73 h 180"/>
                <a:gd name="T72" fmla="*/ 131 w 159"/>
                <a:gd name="T73" fmla="*/ 72 h 180"/>
                <a:gd name="T74" fmla="*/ 129 w 159"/>
                <a:gd name="T75" fmla="*/ 43 h 180"/>
                <a:gd name="T76" fmla="*/ 97 w 159"/>
                <a:gd name="T77" fmla="*/ 17 h 180"/>
                <a:gd name="T78" fmla="*/ 88 w 159"/>
                <a:gd name="T79" fmla="*/ 1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9" h="180">
                  <a:moveTo>
                    <a:pt x="79" y="180"/>
                  </a:moveTo>
                  <a:cubicBezTo>
                    <a:pt x="54" y="180"/>
                    <a:pt x="35" y="155"/>
                    <a:pt x="26" y="141"/>
                  </a:cubicBezTo>
                  <a:cubicBezTo>
                    <a:pt x="13" y="138"/>
                    <a:pt x="0" y="124"/>
                    <a:pt x="0" y="107"/>
                  </a:cubicBezTo>
                  <a:cubicBezTo>
                    <a:pt x="0" y="93"/>
                    <a:pt x="6" y="81"/>
                    <a:pt x="15" y="75"/>
                  </a:cubicBezTo>
                  <a:cubicBezTo>
                    <a:pt x="15" y="75"/>
                    <a:pt x="15" y="75"/>
                    <a:pt x="15" y="75"/>
                  </a:cubicBezTo>
                  <a:cubicBezTo>
                    <a:pt x="12" y="58"/>
                    <a:pt x="12" y="29"/>
                    <a:pt x="32" y="25"/>
                  </a:cubicBezTo>
                  <a:cubicBezTo>
                    <a:pt x="35" y="24"/>
                    <a:pt x="39" y="22"/>
                    <a:pt x="43" y="19"/>
                  </a:cubicBezTo>
                  <a:cubicBezTo>
                    <a:pt x="57" y="12"/>
                    <a:pt x="78" y="0"/>
                    <a:pt x="99" y="6"/>
                  </a:cubicBezTo>
                  <a:cubicBezTo>
                    <a:pt x="128" y="13"/>
                    <a:pt x="142" y="30"/>
                    <a:pt x="141" y="44"/>
                  </a:cubicBezTo>
                  <a:cubicBezTo>
                    <a:pt x="141" y="52"/>
                    <a:pt x="143" y="68"/>
                    <a:pt x="143" y="70"/>
                  </a:cubicBezTo>
                  <a:cubicBezTo>
                    <a:pt x="143" y="72"/>
                    <a:pt x="143" y="74"/>
                    <a:pt x="143" y="75"/>
                  </a:cubicBezTo>
                  <a:cubicBezTo>
                    <a:pt x="153" y="81"/>
                    <a:pt x="159" y="93"/>
                    <a:pt x="159" y="107"/>
                  </a:cubicBezTo>
                  <a:cubicBezTo>
                    <a:pt x="159" y="124"/>
                    <a:pt x="145" y="138"/>
                    <a:pt x="132" y="141"/>
                  </a:cubicBezTo>
                  <a:cubicBezTo>
                    <a:pt x="124" y="155"/>
                    <a:pt x="105" y="180"/>
                    <a:pt x="79" y="180"/>
                  </a:cubicBezTo>
                  <a:close/>
                  <a:moveTo>
                    <a:pt x="88" y="16"/>
                  </a:moveTo>
                  <a:cubicBezTo>
                    <a:pt x="74" y="16"/>
                    <a:pt x="60" y="24"/>
                    <a:pt x="49" y="30"/>
                  </a:cubicBezTo>
                  <a:cubicBezTo>
                    <a:pt x="43" y="33"/>
                    <a:pt x="39" y="35"/>
                    <a:pt x="35" y="36"/>
                  </a:cubicBezTo>
                  <a:cubicBezTo>
                    <a:pt x="23" y="39"/>
                    <a:pt x="25" y="64"/>
                    <a:pt x="27" y="73"/>
                  </a:cubicBezTo>
                  <a:cubicBezTo>
                    <a:pt x="27" y="74"/>
                    <a:pt x="27" y="74"/>
                    <a:pt x="27" y="74"/>
                  </a:cubicBezTo>
                  <a:cubicBezTo>
                    <a:pt x="27" y="74"/>
                    <a:pt x="27" y="76"/>
                    <a:pt x="27" y="79"/>
                  </a:cubicBezTo>
                  <a:cubicBezTo>
                    <a:pt x="27" y="83"/>
                    <a:pt x="27" y="83"/>
                    <a:pt x="27" y="83"/>
                  </a:cubicBezTo>
                  <a:cubicBezTo>
                    <a:pt x="23" y="84"/>
                    <a:pt x="23" y="84"/>
                    <a:pt x="23" y="84"/>
                  </a:cubicBezTo>
                  <a:cubicBezTo>
                    <a:pt x="16" y="87"/>
                    <a:pt x="12" y="96"/>
                    <a:pt x="12" y="107"/>
                  </a:cubicBezTo>
                  <a:cubicBezTo>
                    <a:pt x="12" y="119"/>
                    <a:pt x="22" y="129"/>
                    <a:pt x="31" y="130"/>
                  </a:cubicBezTo>
                  <a:cubicBezTo>
                    <a:pt x="34" y="130"/>
                    <a:pt x="34" y="130"/>
                    <a:pt x="34" y="130"/>
                  </a:cubicBezTo>
                  <a:cubicBezTo>
                    <a:pt x="35" y="133"/>
                    <a:pt x="35" y="133"/>
                    <a:pt x="35" y="133"/>
                  </a:cubicBezTo>
                  <a:cubicBezTo>
                    <a:pt x="40" y="141"/>
                    <a:pt x="58" y="168"/>
                    <a:pt x="79" y="168"/>
                  </a:cubicBezTo>
                  <a:cubicBezTo>
                    <a:pt x="101" y="168"/>
                    <a:pt x="118" y="141"/>
                    <a:pt x="123" y="133"/>
                  </a:cubicBezTo>
                  <a:cubicBezTo>
                    <a:pt x="125" y="130"/>
                    <a:pt x="125" y="130"/>
                    <a:pt x="125" y="130"/>
                  </a:cubicBezTo>
                  <a:cubicBezTo>
                    <a:pt x="128" y="130"/>
                    <a:pt x="128" y="130"/>
                    <a:pt x="128" y="130"/>
                  </a:cubicBezTo>
                  <a:cubicBezTo>
                    <a:pt x="136" y="129"/>
                    <a:pt x="147" y="119"/>
                    <a:pt x="147" y="107"/>
                  </a:cubicBezTo>
                  <a:cubicBezTo>
                    <a:pt x="147" y="96"/>
                    <a:pt x="142" y="87"/>
                    <a:pt x="135" y="84"/>
                  </a:cubicBezTo>
                  <a:cubicBezTo>
                    <a:pt x="131" y="83"/>
                    <a:pt x="131" y="83"/>
                    <a:pt x="131" y="83"/>
                  </a:cubicBezTo>
                  <a:cubicBezTo>
                    <a:pt x="131" y="78"/>
                    <a:pt x="131" y="78"/>
                    <a:pt x="131" y="78"/>
                  </a:cubicBezTo>
                  <a:cubicBezTo>
                    <a:pt x="131" y="78"/>
                    <a:pt x="131" y="77"/>
                    <a:pt x="131" y="77"/>
                  </a:cubicBezTo>
                  <a:cubicBezTo>
                    <a:pt x="131" y="76"/>
                    <a:pt x="132" y="74"/>
                    <a:pt x="131" y="73"/>
                  </a:cubicBezTo>
                  <a:cubicBezTo>
                    <a:pt x="131" y="72"/>
                    <a:pt x="131" y="72"/>
                    <a:pt x="131" y="72"/>
                  </a:cubicBezTo>
                  <a:cubicBezTo>
                    <a:pt x="131" y="71"/>
                    <a:pt x="129" y="53"/>
                    <a:pt x="129" y="43"/>
                  </a:cubicBezTo>
                  <a:cubicBezTo>
                    <a:pt x="130" y="37"/>
                    <a:pt x="122" y="24"/>
                    <a:pt x="97" y="17"/>
                  </a:cubicBezTo>
                  <a:cubicBezTo>
                    <a:pt x="94" y="16"/>
                    <a:pt x="91" y="16"/>
                    <a:pt x="88"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63">
              <a:extLst>
                <a:ext uri="{FF2B5EF4-FFF2-40B4-BE49-F238E27FC236}">
                  <a16:creationId xmlns:a16="http://schemas.microsoft.com/office/drawing/2014/main" id="{8213678A-8684-40DE-A7F7-6EBB0C522AF3}"/>
                </a:ext>
              </a:extLst>
            </p:cNvPr>
            <p:cNvSpPr>
              <a:spLocks/>
            </p:cNvSpPr>
            <p:nvPr/>
          </p:nvSpPr>
          <p:spPr bwMode="auto">
            <a:xfrm>
              <a:off x="-612" y="1135"/>
              <a:ext cx="198" cy="70"/>
            </a:xfrm>
            <a:custGeom>
              <a:avLst/>
              <a:gdLst>
                <a:gd name="T0" fmla="*/ 90 w 97"/>
                <a:gd name="T1" fmla="*/ 34 h 34"/>
                <a:gd name="T2" fmla="*/ 88 w 97"/>
                <a:gd name="T3" fmla="*/ 34 h 34"/>
                <a:gd name="T4" fmla="*/ 64 w 97"/>
                <a:gd name="T5" fmla="*/ 16 h 34"/>
                <a:gd name="T6" fmla="*/ 6 w 97"/>
                <a:gd name="T7" fmla="*/ 32 h 34"/>
                <a:gd name="T8" fmla="*/ 0 w 97"/>
                <a:gd name="T9" fmla="*/ 26 h 34"/>
                <a:gd name="T10" fmla="*/ 6 w 97"/>
                <a:gd name="T11" fmla="*/ 20 h 34"/>
                <a:gd name="T12" fmla="*/ 60 w 97"/>
                <a:gd name="T13" fmla="*/ 4 h 34"/>
                <a:gd name="T14" fmla="*/ 64 w 97"/>
                <a:gd name="T15" fmla="*/ 0 h 34"/>
                <a:gd name="T16" fmla="*/ 68 w 97"/>
                <a:gd name="T17" fmla="*/ 4 h 34"/>
                <a:gd name="T18" fmla="*/ 92 w 97"/>
                <a:gd name="T19" fmla="*/ 23 h 34"/>
                <a:gd name="T20" fmla="*/ 96 w 97"/>
                <a:gd name="T21" fmla="*/ 30 h 34"/>
                <a:gd name="T22" fmla="*/ 90 w 97"/>
                <a:gd name="T23"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34">
                  <a:moveTo>
                    <a:pt x="90" y="34"/>
                  </a:moveTo>
                  <a:cubicBezTo>
                    <a:pt x="89" y="34"/>
                    <a:pt x="89" y="34"/>
                    <a:pt x="88" y="34"/>
                  </a:cubicBezTo>
                  <a:cubicBezTo>
                    <a:pt x="79" y="31"/>
                    <a:pt x="69" y="21"/>
                    <a:pt x="64" y="16"/>
                  </a:cubicBezTo>
                  <a:cubicBezTo>
                    <a:pt x="42" y="32"/>
                    <a:pt x="8" y="32"/>
                    <a:pt x="6" y="32"/>
                  </a:cubicBezTo>
                  <a:cubicBezTo>
                    <a:pt x="3" y="32"/>
                    <a:pt x="0" y="29"/>
                    <a:pt x="0" y="26"/>
                  </a:cubicBezTo>
                  <a:cubicBezTo>
                    <a:pt x="0" y="23"/>
                    <a:pt x="3" y="20"/>
                    <a:pt x="6" y="20"/>
                  </a:cubicBezTo>
                  <a:cubicBezTo>
                    <a:pt x="7" y="20"/>
                    <a:pt x="42" y="20"/>
                    <a:pt x="60" y="4"/>
                  </a:cubicBezTo>
                  <a:cubicBezTo>
                    <a:pt x="64" y="0"/>
                    <a:pt x="64" y="0"/>
                    <a:pt x="64" y="0"/>
                  </a:cubicBezTo>
                  <a:cubicBezTo>
                    <a:pt x="68" y="4"/>
                    <a:pt x="68" y="4"/>
                    <a:pt x="68" y="4"/>
                  </a:cubicBezTo>
                  <a:cubicBezTo>
                    <a:pt x="72" y="8"/>
                    <a:pt x="84" y="20"/>
                    <a:pt x="92" y="23"/>
                  </a:cubicBezTo>
                  <a:cubicBezTo>
                    <a:pt x="95" y="24"/>
                    <a:pt x="97" y="27"/>
                    <a:pt x="96" y="30"/>
                  </a:cubicBezTo>
                  <a:cubicBezTo>
                    <a:pt x="95" y="33"/>
                    <a:pt x="93" y="34"/>
                    <a:pt x="90" y="3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64">
              <a:extLst>
                <a:ext uri="{FF2B5EF4-FFF2-40B4-BE49-F238E27FC236}">
                  <a16:creationId xmlns:a16="http://schemas.microsoft.com/office/drawing/2014/main" id="{7D159590-6F2A-42C9-B263-515BF978416A}"/>
                </a:ext>
              </a:extLst>
            </p:cNvPr>
            <p:cNvSpPr>
              <a:spLocks/>
            </p:cNvSpPr>
            <p:nvPr/>
          </p:nvSpPr>
          <p:spPr bwMode="auto">
            <a:xfrm>
              <a:off x="-553" y="1406"/>
              <a:ext cx="80" cy="152"/>
            </a:xfrm>
            <a:custGeom>
              <a:avLst/>
              <a:gdLst>
                <a:gd name="T0" fmla="*/ 27 w 39"/>
                <a:gd name="T1" fmla="*/ 30 h 74"/>
                <a:gd name="T2" fmla="*/ 35 w 39"/>
                <a:gd name="T3" fmla="*/ 70 h 74"/>
                <a:gd name="T4" fmla="*/ 31 w 39"/>
                <a:gd name="T5" fmla="*/ 74 h 74"/>
                <a:gd name="T6" fmla="*/ 7 w 39"/>
                <a:gd name="T7" fmla="*/ 74 h 74"/>
                <a:gd name="T8" fmla="*/ 3 w 39"/>
                <a:gd name="T9" fmla="*/ 70 h 74"/>
                <a:gd name="T10" fmla="*/ 11 w 39"/>
                <a:gd name="T11" fmla="*/ 30 h 74"/>
                <a:gd name="T12" fmla="*/ 8 w 39"/>
                <a:gd name="T13" fmla="*/ 27 h 74"/>
                <a:gd name="T14" fmla="*/ 1 w 39"/>
                <a:gd name="T15" fmla="*/ 13 h 74"/>
                <a:gd name="T16" fmla="*/ 4 w 39"/>
                <a:gd name="T17" fmla="*/ 4 h 74"/>
                <a:gd name="T18" fmla="*/ 9 w 39"/>
                <a:gd name="T19" fmla="*/ 1 h 74"/>
                <a:gd name="T20" fmla="*/ 12 w 39"/>
                <a:gd name="T21" fmla="*/ 0 h 74"/>
                <a:gd name="T22" fmla="*/ 26 w 39"/>
                <a:gd name="T23" fmla="*/ 0 h 74"/>
                <a:gd name="T24" fmla="*/ 30 w 39"/>
                <a:gd name="T25" fmla="*/ 1 h 74"/>
                <a:gd name="T26" fmla="*/ 35 w 39"/>
                <a:gd name="T27" fmla="*/ 4 h 74"/>
                <a:gd name="T28" fmla="*/ 37 w 39"/>
                <a:gd name="T29" fmla="*/ 13 h 74"/>
                <a:gd name="T30" fmla="*/ 31 w 39"/>
                <a:gd name="T31" fmla="*/ 27 h 74"/>
                <a:gd name="T32" fmla="*/ 27 w 39"/>
                <a:gd name="T33" fmla="*/ 3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74">
                  <a:moveTo>
                    <a:pt x="27" y="30"/>
                  </a:moveTo>
                  <a:cubicBezTo>
                    <a:pt x="35" y="70"/>
                    <a:pt x="35" y="70"/>
                    <a:pt x="35" y="70"/>
                  </a:cubicBezTo>
                  <a:cubicBezTo>
                    <a:pt x="35" y="72"/>
                    <a:pt x="34" y="74"/>
                    <a:pt x="31" y="74"/>
                  </a:cubicBezTo>
                  <a:cubicBezTo>
                    <a:pt x="25" y="74"/>
                    <a:pt x="13" y="74"/>
                    <a:pt x="7" y="74"/>
                  </a:cubicBezTo>
                  <a:cubicBezTo>
                    <a:pt x="5" y="74"/>
                    <a:pt x="3" y="72"/>
                    <a:pt x="3" y="70"/>
                  </a:cubicBezTo>
                  <a:cubicBezTo>
                    <a:pt x="11" y="30"/>
                    <a:pt x="11" y="30"/>
                    <a:pt x="11" y="30"/>
                  </a:cubicBezTo>
                  <a:cubicBezTo>
                    <a:pt x="9" y="30"/>
                    <a:pt x="8" y="29"/>
                    <a:pt x="8" y="27"/>
                  </a:cubicBezTo>
                  <a:cubicBezTo>
                    <a:pt x="1" y="13"/>
                    <a:pt x="1" y="13"/>
                    <a:pt x="1" y="13"/>
                  </a:cubicBezTo>
                  <a:cubicBezTo>
                    <a:pt x="0" y="10"/>
                    <a:pt x="1" y="6"/>
                    <a:pt x="4" y="4"/>
                  </a:cubicBezTo>
                  <a:cubicBezTo>
                    <a:pt x="9" y="1"/>
                    <a:pt x="9" y="1"/>
                    <a:pt x="9" y="1"/>
                  </a:cubicBezTo>
                  <a:cubicBezTo>
                    <a:pt x="10" y="1"/>
                    <a:pt x="11" y="0"/>
                    <a:pt x="12" y="0"/>
                  </a:cubicBezTo>
                  <a:cubicBezTo>
                    <a:pt x="26" y="0"/>
                    <a:pt x="26" y="0"/>
                    <a:pt x="26" y="0"/>
                  </a:cubicBezTo>
                  <a:cubicBezTo>
                    <a:pt x="27" y="0"/>
                    <a:pt x="29" y="1"/>
                    <a:pt x="30" y="1"/>
                  </a:cubicBezTo>
                  <a:cubicBezTo>
                    <a:pt x="35" y="4"/>
                    <a:pt x="35" y="4"/>
                    <a:pt x="35" y="4"/>
                  </a:cubicBezTo>
                  <a:cubicBezTo>
                    <a:pt x="37" y="6"/>
                    <a:pt x="39" y="10"/>
                    <a:pt x="37" y="13"/>
                  </a:cubicBezTo>
                  <a:cubicBezTo>
                    <a:pt x="31" y="27"/>
                    <a:pt x="31" y="27"/>
                    <a:pt x="31" y="27"/>
                  </a:cubicBezTo>
                  <a:cubicBezTo>
                    <a:pt x="30" y="29"/>
                    <a:pt x="29" y="30"/>
                    <a:pt x="27" y="30"/>
                  </a:cubicBezTo>
                  <a:close/>
                </a:path>
              </a:pathLst>
            </a:custGeom>
            <a:solidFill>
              <a:srgbClr val="56B4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12347725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68E9B948-C718-877D-BB2F-317CB8725E42}"/>
              </a:ext>
            </a:extLst>
          </p:cNvPr>
          <p:cNvGraphicFramePr>
            <a:graphicFrameLocks noChangeAspect="1"/>
          </p:cNvGraphicFramePr>
          <p:nvPr>
            <p:custDataLst>
              <p:tags r:id="rId1"/>
            </p:custDataLst>
            <p:extLst>
              <p:ext uri="{D42A27DB-BD31-4B8C-83A1-F6EECF244321}">
                <p14:modId xmlns:p14="http://schemas.microsoft.com/office/powerpoint/2010/main" val="41614225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think-cell data - do not delete" hidden="1">
                        <a:extLst>
                          <a:ext uri="{FF2B5EF4-FFF2-40B4-BE49-F238E27FC236}">
                            <a16:creationId xmlns:a16="http://schemas.microsoft.com/office/drawing/2014/main" id="{68E9B948-C718-877D-BB2F-317CB8725E4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Titre 7">
            <a:extLst>
              <a:ext uri="{FF2B5EF4-FFF2-40B4-BE49-F238E27FC236}">
                <a16:creationId xmlns:a16="http://schemas.microsoft.com/office/drawing/2014/main" id="{54D1F7B1-F611-E180-AB7F-E9F2D7440164}"/>
              </a:ext>
            </a:extLst>
          </p:cNvPr>
          <p:cNvSpPr txBox="1">
            <a:spLocks/>
          </p:cNvSpPr>
          <p:nvPr/>
        </p:nvSpPr>
        <p:spPr>
          <a:xfrm>
            <a:off x="515381" y="2514904"/>
            <a:ext cx="11161239" cy="1828193"/>
          </a:xfrm>
          <a:prstGeom prst="rect">
            <a:avLst/>
          </a:prstGeom>
          <a:noFill/>
          <a:effectLst/>
        </p:spPr>
        <p:txBody>
          <a:bodyPr vert="horz" wrap="square" lIns="36000" tIns="0" rIns="36000" bIns="0" rtlCol="0" anchor="b">
            <a:spAutoFit/>
          </a:bodyPr>
          <a:lstStyle>
            <a:lvl1pPr marL="0" algn="ctr" defTabSz="914400" rtl="0" eaLnBrk="1" latinLnBrk="0" hangingPunct="1">
              <a:lnSpc>
                <a:spcPct val="90000"/>
              </a:lnSpc>
              <a:spcBef>
                <a:spcPts val="0"/>
              </a:spcBef>
              <a:buFontTx/>
              <a:buNone/>
              <a:defRPr sz="7400" b="0" kern="1200" cap="all" baseline="0">
                <a:ln>
                  <a:solidFill>
                    <a:schemeClr val="accent1"/>
                  </a:solidFill>
                </a:ln>
                <a:noFill/>
                <a:latin typeface="+mj-lt"/>
                <a:ea typeface="+mj-ea"/>
                <a:cs typeface="+mj-cs"/>
              </a:defRPr>
            </a:lvl1pPr>
          </a:lstStyle>
          <a:p>
            <a:r>
              <a:rPr lang="fr-FR" sz="6600" b="1" spc="600" dirty="0">
                <a:ln w="28575">
                  <a:solidFill>
                    <a:srgbClr val="52CDC5"/>
                  </a:solidFill>
                </a:ln>
              </a:rPr>
              <a:t>NOS TROIS</a:t>
            </a:r>
            <a:br>
              <a:rPr lang="fr-FR" sz="6600" b="1" spc="600" dirty="0">
                <a:ln w="28575">
                  <a:solidFill>
                    <a:srgbClr val="52CDC5"/>
                  </a:solidFill>
                </a:ln>
              </a:rPr>
            </a:br>
            <a:r>
              <a:rPr lang="fr-FR" sz="6600" b="1" spc="600" dirty="0">
                <a:ln w="28575">
                  <a:solidFill>
                    <a:srgbClr val="52CDC5"/>
                  </a:solidFill>
                </a:ln>
              </a:rPr>
              <a:t>PÔLES OPÉRATIONNELS</a:t>
            </a:r>
          </a:p>
        </p:txBody>
      </p:sp>
      <p:sp>
        <p:nvSpPr>
          <p:cNvPr id="5" name="Rectangle 4">
            <a:extLst>
              <a:ext uri="{FF2B5EF4-FFF2-40B4-BE49-F238E27FC236}">
                <a16:creationId xmlns:a16="http://schemas.microsoft.com/office/drawing/2014/main" id="{0BE9A58B-E333-5B3E-77B4-3602D7F6DE4C}"/>
              </a:ext>
            </a:extLst>
          </p:cNvPr>
          <p:cNvSpPr/>
          <p:nvPr/>
        </p:nvSpPr>
        <p:spPr>
          <a:xfrm>
            <a:off x="10363200" y="-595086"/>
            <a:ext cx="1828800" cy="413657"/>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Slide15 _ V1</a:t>
            </a:r>
          </a:p>
        </p:txBody>
      </p:sp>
      <p:sp>
        <p:nvSpPr>
          <p:cNvPr id="10" name="Rectangle 9">
            <a:extLst>
              <a:ext uri="{FF2B5EF4-FFF2-40B4-BE49-F238E27FC236}">
                <a16:creationId xmlns:a16="http://schemas.microsoft.com/office/drawing/2014/main" id="{E6C37074-8474-C1DF-68F1-0F3BBDA81E49}"/>
              </a:ext>
            </a:extLst>
          </p:cNvPr>
          <p:cNvSpPr/>
          <p:nvPr>
            <p:custDataLst>
              <p:tags r:id="rId2"/>
            </p:custDataLst>
          </p:nvPr>
        </p:nvSpPr>
        <p:spPr>
          <a:xfrm>
            <a:off x="0" y="-317500"/>
            <a:ext cx="1270000" cy="2540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r>
              <a:rPr lang="en-GB" sz="1200" b="1">
                <a:solidFill>
                  <a:srgbClr val="C02A26"/>
                </a:solidFill>
              </a:rPr>
              <a:t>~3 KB / 6,615 KB</a:t>
            </a:r>
          </a:p>
        </p:txBody>
      </p:sp>
    </p:spTree>
    <p:extLst>
      <p:ext uri="{BB962C8B-B14F-4D97-AF65-F5344CB8AC3E}">
        <p14:creationId xmlns:p14="http://schemas.microsoft.com/office/powerpoint/2010/main" val="10545983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E16CECAE-9935-B27D-C36F-FE7FFA8D3817}"/>
              </a:ext>
            </a:extLst>
          </p:cNvPr>
          <p:cNvGraphicFramePr>
            <a:graphicFrameLocks noChangeAspect="1"/>
          </p:cNvGraphicFramePr>
          <p:nvPr>
            <p:custDataLst>
              <p:tags r:id="rId1"/>
            </p:custDataLst>
            <p:extLst>
              <p:ext uri="{D42A27DB-BD31-4B8C-83A1-F6EECF244321}">
                <p14:modId xmlns:p14="http://schemas.microsoft.com/office/powerpoint/2010/main" val="41239120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think-cell data - do not delete" hidden="1">
                        <a:extLst>
                          <a:ext uri="{FF2B5EF4-FFF2-40B4-BE49-F238E27FC236}">
                            <a16:creationId xmlns:a16="http://schemas.microsoft.com/office/drawing/2014/main" id="{E16CECAE-9935-B27D-C36F-FE7FFA8D381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ZoneTexte 19">
            <a:extLst>
              <a:ext uri="{FF2B5EF4-FFF2-40B4-BE49-F238E27FC236}">
                <a16:creationId xmlns:a16="http://schemas.microsoft.com/office/drawing/2014/main" id="{1EBDFD10-E92B-19FD-33C2-7F2AB63DBAEB}"/>
              </a:ext>
            </a:extLst>
          </p:cNvPr>
          <p:cNvSpPr txBox="1"/>
          <p:nvPr/>
        </p:nvSpPr>
        <p:spPr>
          <a:xfrm>
            <a:off x="4330541" y="1613271"/>
            <a:ext cx="7639785" cy="3369848"/>
          </a:xfrm>
          <a:prstGeom prst="rect">
            <a:avLst/>
          </a:prstGeom>
          <a:noFill/>
        </p:spPr>
        <p:txBody>
          <a:bodyPr wrap="square" lIns="91139" tIns="45569" rIns="91139" bIns="45569" rtlCol="0">
            <a:spAutoFit/>
          </a:bodyPr>
          <a:lstStyle/>
          <a:p>
            <a:pPr>
              <a:spcAft>
                <a:spcPts val="1400"/>
              </a:spcAft>
            </a:pPr>
            <a:r>
              <a:rPr lang="fr-FR" sz="1400" dirty="0">
                <a:cs typeface="Open Sans Light"/>
              </a:rPr>
              <a:t>Le pôle </a:t>
            </a:r>
            <a:r>
              <a:rPr lang="fr-FR" sz="1400" b="1" dirty="0">
                <a:cs typeface="Open Sans Light"/>
              </a:rPr>
              <a:t>Corporate &amp; Institutional Banking (CIB) </a:t>
            </a:r>
            <a:r>
              <a:rPr lang="fr-FR" sz="1400" dirty="0">
                <a:cs typeface="Open Sans Light"/>
              </a:rPr>
              <a:t>offre des solutions sur mesure :</a:t>
            </a:r>
          </a:p>
          <a:p>
            <a:pPr marL="169863" indent="-169863">
              <a:spcAft>
                <a:spcPts val="600"/>
              </a:spcAft>
              <a:buClr>
                <a:srgbClr val="52CDC5"/>
              </a:buClr>
              <a:buSzPct val="100000"/>
              <a:buFont typeface="Wingdings" panose="05000000000000000000" pitchFamily="2" charset="2"/>
              <a:buChar char="§"/>
            </a:pPr>
            <a:r>
              <a:rPr lang="fr-FR" sz="1400" dirty="0"/>
              <a:t>dans les domaines des financements, de la gestion de trésorerie et du conseil financier aux entreprises avec </a:t>
            </a:r>
            <a:r>
              <a:rPr lang="fr-FR" sz="1400" b="1" dirty="0">
                <a:solidFill>
                  <a:srgbClr val="52CDC5"/>
                </a:solidFill>
                <a:cs typeface="Open Sans Light"/>
              </a:rPr>
              <a:t>Global Banking </a:t>
            </a:r>
            <a:r>
              <a:rPr lang="fr-FR" sz="1400" dirty="0">
                <a:solidFill>
                  <a:srgbClr val="52CDC5"/>
                </a:solidFill>
                <a:cs typeface="Open Sans Light"/>
              </a:rPr>
              <a:t>; </a:t>
            </a:r>
          </a:p>
          <a:p>
            <a:pPr marL="169863" indent="-169863">
              <a:spcAft>
                <a:spcPts val="600"/>
              </a:spcAft>
              <a:buClr>
                <a:srgbClr val="52CDC5"/>
              </a:buClr>
              <a:buSzPct val="100000"/>
              <a:buFont typeface="Wingdings" panose="05000000000000000000" pitchFamily="2" charset="2"/>
              <a:buChar char="§"/>
            </a:pPr>
            <a:r>
              <a:rPr lang="fr-FR" sz="1400" dirty="0"/>
              <a:t>dans le domaine des marchés de capitaux avec </a:t>
            </a:r>
            <a:r>
              <a:rPr lang="fr-FR" sz="1400" b="1" dirty="0">
                <a:solidFill>
                  <a:srgbClr val="52CDC5"/>
                </a:solidFill>
                <a:cs typeface="Open Sans Light"/>
              </a:rPr>
              <a:t>Global Markets </a:t>
            </a:r>
            <a:r>
              <a:rPr lang="fr-FR" sz="1400" dirty="0">
                <a:solidFill>
                  <a:srgbClr val="52CDC5"/>
                </a:solidFill>
                <a:cs typeface="Open Sans Light"/>
              </a:rPr>
              <a:t>;</a:t>
            </a:r>
          </a:p>
          <a:p>
            <a:pPr marL="169863" indent="-169863">
              <a:spcAft>
                <a:spcPts val="1400"/>
              </a:spcAft>
              <a:buClr>
                <a:srgbClr val="52CDC5"/>
              </a:buClr>
              <a:buSzPct val="100000"/>
              <a:buFont typeface="Wingdings" panose="05000000000000000000" pitchFamily="2" charset="2"/>
              <a:buChar char="§"/>
            </a:pPr>
            <a:r>
              <a:rPr lang="fr-FR" sz="1400" dirty="0"/>
              <a:t>et dans les services de conservation et d’administration de titres avec </a:t>
            </a:r>
            <a:r>
              <a:rPr lang="fr-FR" sz="1400" b="1" dirty="0">
                <a:solidFill>
                  <a:srgbClr val="52CDC5"/>
                </a:solidFill>
                <a:cs typeface="Open Sans Light"/>
              </a:rPr>
              <a:t>Securities Services</a:t>
            </a:r>
            <a:r>
              <a:rPr lang="fr-FR" sz="1400" dirty="0">
                <a:solidFill>
                  <a:srgbClr val="52CDC5"/>
                </a:solidFill>
                <a:cs typeface="Open Sans Light"/>
              </a:rPr>
              <a:t>.</a:t>
            </a:r>
            <a:endParaRPr lang="fr-FR" sz="1400" dirty="0">
              <a:solidFill>
                <a:srgbClr val="52CDC5"/>
              </a:solidFill>
            </a:endParaRPr>
          </a:p>
          <a:p>
            <a:pPr>
              <a:spcAft>
                <a:spcPts val="1400"/>
              </a:spcAft>
            </a:pPr>
            <a:r>
              <a:rPr lang="fr-FR" sz="1400" dirty="0">
                <a:cs typeface="Open Sans Light"/>
              </a:rPr>
              <a:t>En mettant en relation les besoins de financement des entreprises et les opportunités d’investissement recherchées par les institutionnels, les services financiers de CIB créent de la valeur tout en contribuant de manière significative au financement de l’économie. Le pôle se mobilise en particulier pour accompagner ses clients dans leur transition vers un modèle plus durable.</a:t>
            </a:r>
            <a:endParaRPr lang="fr-FR" sz="1400" dirty="0"/>
          </a:p>
          <a:p>
            <a:pPr>
              <a:spcAft>
                <a:spcPts val="600"/>
              </a:spcAft>
            </a:pPr>
            <a:r>
              <a:rPr lang="fr-FR" sz="1400" dirty="0"/>
              <a:t>Les trois métiers de Corporate &amp; Institutional Banking sont présents dans trois grandes régions : EMEA (Europe, Moyen-Orient, Afrique), Amériques et APAC (Asie-Pacifique).</a:t>
            </a:r>
          </a:p>
        </p:txBody>
      </p:sp>
      <p:pic>
        <p:nvPicPr>
          <p:cNvPr id="35" name="Graphic 34">
            <a:extLst>
              <a:ext uri="{FF2B5EF4-FFF2-40B4-BE49-F238E27FC236}">
                <a16:creationId xmlns:a16="http://schemas.microsoft.com/office/drawing/2014/main" id="{8C6C1E11-04DA-450E-96B9-F9ABEA3D365C}"/>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895138" y="5687290"/>
            <a:ext cx="296862" cy="296862"/>
          </a:xfrm>
          <a:prstGeom prst="rect">
            <a:avLst/>
          </a:prstGeom>
        </p:spPr>
      </p:pic>
      <p:sp>
        <p:nvSpPr>
          <p:cNvPr id="4" name="Rectangle 3">
            <a:extLst>
              <a:ext uri="{FF2B5EF4-FFF2-40B4-BE49-F238E27FC236}">
                <a16:creationId xmlns:a16="http://schemas.microsoft.com/office/drawing/2014/main" id="{D8A5829B-B98F-465C-25A6-251D96DFF025}"/>
              </a:ext>
            </a:extLst>
          </p:cNvPr>
          <p:cNvSpPr/>
          <p:nvPr/>
        </p:nvSpPr>
        <p:spPr>
          <a:xfrm>
            <a:off x="4627403" y="5479541"/>
            <a:ext cx="2252791" cy="415498"/>
          </a:xfrm>
          <a:prstGeom prst="rect">
            <a:avLst/>
          </a:prstGeom>
        </p:spPr>
        <p:txBody>
          <a:bodyPr wrap="square">
            <a:spAutoFit/>
          </a:bodyPr>
          <a:lstStyle/>
          <a:p>
            <a:r>
              <a:rPr lang="fr-FR" sz="1050" b="1" u="sng" dirty="0">
                <a:latin typeface="BNPP Sans Light" panose="02000503020000020004" pitchFamily="50" charset="0"/>
                <a:hlinkClick r:id="rId8">
                  <a:extLst>
                    <a:ext uri="{A12FA001-AC4F-418D-AE19-62706E023703}">
                      <ahyp:hlinkClr xmlns:ahyp="http://schemas.microsoft.com/office/drawing/2018/hyperlinkcolor" val="tx"/>
                    </a:ext>
                  </a:extLst>
                </a:hlinkClick>
              </a:rPr>
              <a:t>En savoir plus sur </a:t>
            </a:r>
          </a:p>
          <a:p>
            <a:r>
              <a:rPr lang="fr-FR" sz="1050" b="1" u="sng" dirty="0">
                <a:latin typeface="BNPP Sans Light" panose="02000503020000020004" pitchFamily="50" charset="0"/>
                <a:hlinkClick r:id="rId8">
                  <a:extLst>
                    <a:ext uri="{A12FA001-AC4F-418D-AE19-62706E023703}">
                      <ahyp:hlinkClr xmlns:ahyp="http://schemas.microsoft.com/office/drawing/2018/hyperlinkcolor" val="tx"/>
                    </a:ext>
                  </a:extLst>
                </a:hlinkClick>
              </a:rPr>
              <a:t>Corporate &amp; Institutional Banking</a:t>
            </a:r>
            <a:endParaRPr lang="fr-FR" sz="1050" b="1" u="sng" dirty="0">
              <a:latin typeface="BNPP Sans Light" panose="02000503020000020004" pitchFamily="50" charset="0"/>
            </a:endParaRPr>
          </a:p>
        </p:txBody>
      </p:sp>
      <p:pic>
        <p:nvPicPr>
          <p:cNvPr id="7" name="Graphic 6">
            <a:extLst>
              <a:ext uri="{FF2B5EF4-FFF2-40B4-BE49-F238E27FC236}">
                <a16:creationId xmlns:a16="http://schemas.microsoft.com/office/drawing/2014/main" id="{C9B72BC0-DCE5-582B-6D85-3CF1C8A350F8}"/>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330541" y="5538859"/>
            <a:ext cx="296862" cy="296862"/>
          </a:xfrm>
          <a:prstGeom prst="rect">
            <a:avLst/>
          </a:prstGeom>
        </p:spPr>
      </p:pic>
      <p:sp>
        <p:nvSpPr>
          <p:cNvPr id="11" name="TextBox 10">
            <a:extLst>
              <a:ext uri="{FF2B5EF4-FFF2-40B4-BE49-F238E27FC236}">
                <a16:creationId xmlns:a16="http://schemas.microsoft.com/office/drawing/2014/main" id="{68D67247-70AA-9923-D40F-DB8C314C260E}"/>
              </a:ext>
            </a:extLst>
          </p:cNvPr>
          <p:cNvSpPr txBox="1"/>
          <p:nvPr/>
        </p:nvSpPr>
        <p:spPr>
          <a:xfrm>
            <a:off x="462465" y="5600"/>
            <a:ext cx="10960278" cy="713460"/>
          </a:xfrm>
          <a:prstGeom prst="rect">
            <a:avLst/>
          </a:prstGeom>
        </p:spPr>
        <p:txBody>
          <a:bodyPr wrap="square" lIns="36000" tIns="0" rIns="36000" bIns="0" rtlCol="0" anchor="b">
            <a:noAutofit/>
          </a:bodyPr>
          <a:lstStyle/>
          <a:p>
            <a:r>
              <a:rPr lang="fr-FR" sz="2400" b="1" cap="all" dirty="0">
                <a:solidFill>
                  <a:srgbClr val="52CDC5"/>
                </a:solidFill>
                <a:ea typeface="+mj-ea"/>
                <a:cs typeface="+mj-cs"/>
              </a:rPr>
              <a:t>CORPORATE &amp; INSTITUTIONAL BANKING</a:t>
            </a:r>
          </a:p>
        </p:txBody>
      </p:sp>
      <p:cxnSp>
        <p:nvCxnSpPr>
          <p:cNvPr id="12" name="Straight Connector 11">
            <a:extLst>
              <a:ext uri="{FF2B5EF4-FFF2-40B4-BE49-F238E27FC236}">
                <a16:creationId xmlns:a16="http://schemas.microsoft.com/office/drawing/2014/main" id="{30C1BE80-05A6-DE99-750F-2F12C43FE5D6}"/>
              </a:ext>
            </a:extLst>
          </p:cNvPr>
          <p:cNvCxnSpPr/>
          <p:nvPr/>
        </p:nvCxnSpPr>
        <p:spPr>
          <a:xfrm>
            <a:off x="-16909" y="1047538"/>
            <a:ext cx="1290428"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11F6DB7-E738-BCA4-7D54-4F9ADAACFB53}"/>
              </a:ext>
            </a:extLst>
          </p:cNvPr>
          <p:cNvSpPr/>
          <p:nvPr>
            <p:custDataLst>
              <p:tags r:id="rId2"/>
            </p:custDataLst>
          </p:nvPr>
        </p:nvSpPr>
        <p:spPr>
          <a:xfrm>
            <a:off x="0" y="-317500"/>
            <a:ext cx="1270000" cy="2540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r>
              <a:rPr lang="en-GB" sz="1200" b="1">
                <a:solidFill>
                  <a:srgbClr val="C02A26"/>
                </a:solidFill>
              </a:rPr>
              <a:t>~629 KB / 6,615 KB</a:t>
            </a:r>
          </a:p>
        </p:txBody>
      </p:sp>
      <p:pic>
        <p:nvPicPr>
          <p:cNvPr id="8" name="Image 7">
            <a:extLst>
              <a:ext uri="{FF2B5EF4-FFF2-40B4-BE49-F238E27FC236}">
                <a16:creationId xmlns:a16="http://schemas.microsoft.com/office/drawing/2014/main" id="{C7EC149C-5957-82B2-A321-16A1F0E2B442}"/>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l="4893" t="490" r="-1" b="19853"/>
          <a:stretch/>
        </p:blipFill>
        <p:spPr>
          <a:xfrm>
            <a:off x="479426" y="1323042"/>
            <a:ext cx="3744416" cy="4692253"/>
          </a:xfrm>
          <a:prstGeom prst="rect">
            <a:avLst/>
          </a:prstGeom>
        </p:spPr>
      </p:pic>
    </p:spTree>
    <p:extLst>
      <p:ext uri="{BB962C8B-B14F-4D97-AF65-F5344CB8AC3E}">
        <p14:creationId xmlns:p14="http://schemas.microsoft.com/office/powerpoint/2010/main" val="2557086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E16CECAE-9935-B27D-C36F-FE7FFA8D3817}"/>
              </a:ext>
            </a:extLst>
          </p:cNvPr>
          <p:cNvGraphicFramePr>
            <a:graphicFrameLocks noChangeAspect="1"/>
          </p:cNvGraphicFramePr>
          <p:nvPr>
            <p:custDataLst>
              <p:tags r:id="rId1"/>
            </p:custDataLst>
            <p:extLst>
              <p:ext uri="{D42A27DB-BD31-4B8C-83A1-F6EECF244321}">
                <p14:modId xmlns:p14="http://schemas.microsoft.com/office/powerpoint/2010/main" val="26115658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think-cell data - do not delete" hidden="1">
                        <a:extLst>
                          <a:ext uri="{FF2B5EF4-FFF2-40B4-BE49-F238E27FC236}">
                            <a16:creationId xmlns:a16="http://schemas.microsoft.com/office/drawing/2014/main" id="{E16CECAE-9935-B27D-C36F-FE7FFA8D381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3" name="Picture 22">
            <a:extLst>
              <a:ext uri="{FF2B5EF4-FFF2-40B4-BE49-F238E27FC236}">
                <a16:creationId xmlns:a16="http://schemas.microsoft.com/office/drawing/2014/main" id="{F4B44CDB-EF69-F86C-8620-1DA372EEF2D8}"/>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5128"/>
          <a:stretch/>
        </p:blipFill>
        <p:spPr>
          <a:xfrm>
            <a:off x="9232875" y="1342654"/>
            <a:ext cx="2959125" cy="4678634"/>
          </a:xfrm>
          <a:prstGeom prst="rect">
            <a:avLst/>
          </a:prstGeom>
        </p:spPr>
      </p:pic>
      <p:sp>
        <p:nvSpPr>
          <p:cNvPr id="4" name="ZoneTexte 19">
            <a:extLst>
              <a:ext uri="{FF2B5EF4-FFF2-40B4-BE49-F238E27FC236}">
                <a16:creationId xmlns:a16="http://schemas.microsoft.com/office/drawing/2014/main" id="{8E2C8EFD-627C-3A55-78BD-93F8D01C01C0}"/>
              </a:ext>
            </a:extLst>
          </p:cNvPr>
          <p:cNvSpPr txBox="1"/>
          <p:nvPr/>
        </p:nvSpPr>
        <p:spPr>
          <a:xfrm>
            <a:off x="5033817" y="1342654"/>
            <a:ext cx="4199057" cy="2403723"/>
          </a:xfrm>
          <a:prstGeom prst="rect">
            <a:avLst/>
          </a:prstGeom>
          <a:solidFill>
            <a:srgbClr val="EEFAF9"/>
          </a:solidFill>
        </p:spPr>
        <p:txBody>
          <a:bodyPr wrap="square" lIns="274320" tIns="182880" rIns="274320" bIns="45569" numCol="1" spcCol="365760" rtlCol="0" anchor="t">
            <a:noAutofit/>
          </a:bodyPr>
          <a:lstStyle/>
          <a:p>
            <a:pPr marL="0" marR="0" lvl="0" indent="0" algn="l" defTabSz="1213121" rtl="0" eaLnBrk="1" fontAlgn="auto" latinLnBrk="0" hangingPunct="1">
              <a:lnSpc>
                <a:spcPct val="107000"/>
              </a:lnSpc>
              <a:spcBef>
                <a:spcPts val="0"/>
              </a:spcBef>
              <a:spcAft>
                <a:spcPts val="600"/>
              </a:spcAft>
              <a:buClrTx/>
              <a:buSzTx/>
              <a:buFontTx/>
              <a:buNone/>
              <a:tabLst/>
              <a:defRPr/>
            </a:pPr>
            <a:r>
              <a:rPr kumimoji="0" lang="fr-FR" sz="1200" b="0" i="0" u="none" strike="noStrike" kern="1200" cap="none" spc="0" normalizeH="0" baseline="0" noProof="0" dirty="0">
                <a:ln>
                  <a:noFill/>
                </a:ln>
                <a:solidFill>
                  <a:schemeClr val="tx1">
                    <a:lumMod val="85000"/>
                    <a:lumOff val="15000"/>
                  </a:schemeClr>
                </a:solidFill>
                <a:effectLst/>
                <a:uLnTx/>
                <a:uFillTx/>
                <a:ea typeface="+mn-ea"/>
                <a:cs typeface="+mn-cs"/>
              </a:rPr>
              <a:t>Les activités de </a:t>
            </a:r>
            <a:r>
              <a:rPr kumimoji="0" lang="fr-FR" sz="1200" b="1" i="0" u="none" strike="noStrike" kern="1200" cap="none" spc="0" normalizeH="0" baseline="0" noProof="0" dirty="0">
                <a:ln>
                  <a:noFill/>
                </a:ln>
                <a:solidFill>
                  <a:schemeClr val="tx1">
                    <a:lumMod val="85000"/>
                    <a:lumOff val="15000"/>
                  </a:schemeClr>
                </a:solidFill>
                <a:effectLst/>
                <a:uLnTx/>
                <a:uFillTx/>
                <a:ea typeface="+mn-ea"/>
                <a:cs typeface="+mn-cs"/>
              </a:rPr>
              <a:t>Cash Management</a:t>
            </a:r>
            <a:r>
              <a:rPr kumimoji="0" lang="fr-FR" sz="1200" b="0" i="0" u="none" strike="noStrike" kern="1200" cap="none" spc="0" normalizeH="0" baseline="0" noProof="0" dirty="0">
                <a:ln>
                  <a:noFill/>
                </a:ln>
                <a:solidFill>
                  <a:schemeClr val="tx1">
                    <a:lumMod val="85000"/>
                    <a:lumOff val="15000"/>
                  </a:schemeClr>
                </a:solidFill>
                <a:effectLst/>
                <a:uLnTx/>
                <a:uFillTx/>
                <a:ea typeface="+mn-ea"/>
                <a:cs typeface="+mn-cs"/>
              </a:rPr>
              <a:t>, </a:t>
            </a:r>
            <a:r>
              <a:rPr kumimoji="0" lang="fr-FR" sz="1200" b="1" i="0" u="none" strike="noStrike" kern="1200" cap="none" spc="0" normalizeH="0" baseline="0" noProof="0" dirty="0">
                <a:ln>
                  <a:noFill/>
                </a:ln>
                <a:solidFill>
                  <a:schemeClr val="tx1">
                    <a:lumMod val="85000"/>
                    <a:lumOff val="15000"/>
                  </a:schemeClr>
                </a:solidFill>
                <a:effectLst/>
                <a:uLnTx/>
                <a:uFillTx/>
                <a:ea typeface="+mn-ea"/>
                <a:cs typeface="+mn-cs"/>
              </a:rPr>
              <a:t>Trade Finance </a:t>
            </a:r>
            <a:r>
              <a:rPr kumimoji="0" lang="fr-FR" sz="1200" b="0" i="0" u="none" strike="noStrike" kern="1200" cap="none" spc="0" normalizeH="0" baseline="0" noProof="0" dirty="0">
                <a:ln>
                  <a:noFill/>
                </a:ln>
                <a:solidFill>
                  <a:schemeClr val="tx1">
                    <a:lumMod val="85000"/>
                    <a:lumOff val="15000"/>
                  </a:schemeClr>
                </a:solidFill>
                <a:effectLst/>
                <a:uLnTx/>
                <a:uFillTx/>
                <a:ea typeface="+mn-ea"/>
                <a:cs typeface="+mn-cs"/>
              </a:rPr>
              <a:t>et </a:t>
            </a:r>
            <a:r>
              <a:rPr kumimoji="0" lang="fr-FR" sz="1200" b="1" i="0" u="none" strike="noStrike" kern="1200" cap="none" spc="0" normalizeH="0" baseline="0" noProof="0" dirty="0">
                <a:ln>
                  <a:noFill/>
                </a:ln>
                <a:solidFill>
                  <a:schemeClr val="tx1">
                    <a:lumMod val="85000"/>
                    <a:lumOff val="15000"/>
                  </a:schemeClr>
                </a:solidFill>
                <a:effectLst/>
                <a:uLnTx/>
                <a:uFillTx/>
                <a:ea typeface="+mn-ea"/>
                <a:cs typeface="+mn-cs"/>
              </a:rPr>
              <a:t>Factoring</a:t>
            </a:r>
            <a:r>
              <a:rPr kumimoji="0" lang="fr-FR" sz="1200" b="0" i="0" u="none" strike="noStrike" kern="1200" cap="none" spc="0" normalizeH="0" baseline="0" noProof="0" dirty="0">
                <a:ln>
                  <a:noFill/>
                </a:ln>
                <a:solidFill>
                  <a:schemeClr val="tx1">
                    <a:lumMod val="85000"/>
                    <a:lumOff val="15000"/>
                  </a:schemeClr>
                </a:solidFill>
                <a:effectLst/>
                <a:uLnTx/>
                <a:uFillTx/>
                <a:ea typeface="+mn-ea"/>
                <a:cs typeface="+mn-cs"/>
              </a:rPr>
              <a:t>, en synergie avec le métier Global Banking du pôle CIB complètent l’offre aux clients entreprises des banques commerciales autour de l’approche </a:t>
            </a:r>
            <a:r>
              <a:rPr kumimoji="0" lang="fr-FR" sz="1200" b="1" i="0" u="none" strike="noStrike" kern="1200" cap="none" spc="0" normalizeH="0" baseline="0" noProof="0" dirty="0">
                <a:ln>
                  <a:noFill/>
                </a:ln>
                <a:solidFill>
                  <a:schemeClr val="tx1">
                    <a:lumMod val="85000"/>
                    <a:lumOff val="15000"/>
                  </a:schemeClr>
                </a:solidFill>
                <a:effectLst/>
                <a:uLnTx/>
                <a:uFillTx/>
                <a:ea typeface="+mn-ea"/>
                <a:cs typeface="+mn-cs"/>
              </a:rPr>
              <a:t>One Bank for Corporates</a:t>
            </a:r>
            <a:r>
              <a:rPr kumimoji="0" lang="fr-FR" sz="1200" b="0" i="0" u="none" strike="noStrike" kern="1200" cap="none" spc="0" normalizeH="0" baseline="0" noProof="0" dirty="0">
                <a:ln>
                  <a:noFill/>
                </a:ln>
                <a:solidFill>
                  <a:schemeClr val="tx1">
                    <a:lumMod val="85000"/>
                    <a:lumOff val="15000"/>
                  </a:schemeClr>
                </a:solidFill>
                <a:effectLst/>
                <a:uLnTx/>
                <a:uFillTx/>
                <a:ea typeface="+mn-ea"/>
                <a:cs typeface="+mn-cs"/>
              </a:rPr>
              <a:t>. </a:t>
            </a:r>
          </a:p>
          <a:p>
            <a:pPr marL="0" marR="0" lvl="0" indent="0" algn="l" defTabSz="1213121" rtl="0" eaLnBrk="1" fontAlgn="auto" latinLnBrk="0" hangingPunct="1">
              <a:lnSpc>
                <a:spcPct val="107000"/>
              </a:lnSpc>
              <a:spcBef>
                <a:spcPts val="0"/>
              </a:spcBef>
              <a:spcAft>
                <a:spcPts val="600"/>
              </a:spcAft>
              <a:buClrTx/>
              <a:buSzTx/>
              <a:buFontTx/>
              <a:buNone/>
              <a:tabLst/>
              <a:defRPr/>
            </a:pPr>
            <a:r>
              <a:rPr kumimoji="0" lang="fr-FR" sz="1200" b="0" i="0" u="none" strike="noStrike" kern="1200" cap="none" spc="0" normalizeH="0" baseline="0" noProof="0" dirty="0">
                <a:ln>
                  <a:noFill/>
                </a:ln>
                <a:solidFill>
                  <a:schemeClr val="tx1">
                    <a:lumMod val="85000"/>
                    <a:lumOff val="15000"/>
                  </a:schemeClr>
                </a:solidFill>
                <a:effectLst/>
                <a:uLnTx/>
                <a:uFillTx/>
                <a:ea typeface="+mn-ea"/>
                <a:cs typeface="+mn-cs"/>
              </a:rPr>
              <a:t>L’activité </a:t>
            </a:r>
            <a:r>
              <a:rPr kumimoji="0" lang="fr-FR" sz="1200" b="1" i="0" u="none" strike="noStrike" kern="1200" cap="none" spc="0" normalizeH="0" baseline="0" noProof="0" dirty="0">
                <a:ln>
                  <a:noFill/>
                </a:ln>
                <a:solidFill>
                  <a:schemeClr val="tx1">
                    <a:lumMod val="85000"/>
                    <a:lumOff val="15000"/>
                  </a:schemeClr>
                </a:solidFill>
                <a:effectLst/>
                <a:uLnTx/>
                <a:uFillTx/>
                <a:ea typeface="+mn-ea"/>
                <a:cs typeface="+mn-cs"/>
              </a:rPr>
              <a:t>Wealth Management </a:t>
            </a:r>
            <a:r>
              <a:rPr kumimoji="0" lang="fr-FR" sz="1200" b="0" i="0" u="none" strike="noStrike" kern="1200" cap="none" spc="0" normalizeH="0" baseline="0" noProof="0" dirty="0">
                <a:ln>
                  <a:noFill/>
                </a:ln>
                <a:solidFill>
                  <a:schemeClr val="tx1">
                    <a:lumMod val="85000"/>
                    <a:lumOff val="15000"/>
                  </a:schemeClr>
                </a:solidFill>
                <a:effectLst/>
                <a:uLnTx/>
                <a:uFillTx/>
                <a:ea typeface="+mn-ea"/>
                <a:cs typeface="+mn-cs"/>
              </a:rPr>
              <a:t>développe de façon intégrée son modèle de banque privée au sein des banques commerciales. Et </a:t>
            </a:r>
            <a:r>
              <a:rPr kumimoji="0" lang="fr-FR" sz="1200" b="1" i="0" u="none" strike="noStrike" kern="1200" cap="none" spc="0" normalizeH="0" baseline="0" noProof="0" dirty="0">
                <a:ln>
                  <a:noFill/>
                </a:ln>
                <a:solidFill>
                  <a:schemeClr val="tx1">
                    <a:lumMod val="85000"/>
                    <a:lumOff val="15000"/>
                  </a:schemeClr>
                </a:solidFill>
                <a:effectLst/>
                <a:uLnTx/>
                <a:uFillTx/>
                <a:ea typeface="+mn-ea"/>
                <a:cs typeface="+mn-cs"/>
              </a:rPr>
              <a:t>Hello bank!, </a:t>
            </a:r>
            <a:r>
              <a:rPr kumimoji="0" lang="fr-FR" sz="1200" b="0" i="0" u="none" strike="noStrike" kern="1200" cap="none" spc="0" normalizeH="0" baseline="0" noProof="0" dirty="0">
                <a:ln>
                  <a:noFill/>
                </a:ln>
                <a:solidFill>
                  <a:schemeClr val="tx1">
                    <a:lumMod val="85000"/>
                    <a:lumOff val="15000"/>
                  </a:schemeClr>
                </a:solidFill>
                <a:effectLst/>
                <a:uLnTx/>
                <a:uFillTx/>
                <a:ea typeface="+mn-ea"/>
                <a:cs typeface="+mn-cs"/>
              </a:rPr>
              <a:t>la principale banque digitale du Groupe se développe en France, en Belgique et en Allemagne.</a:t>
            </a:r>
          </a:p>
          <a:p>
            <a:pPr marL="0" marR="0" lvl="0" indent="0" algn="l" defTabSz="1213121" rtl="0" eaLnBrk="1" fontAlgn="auto" latinLnBrk="0" hangingPunct="1">
              <a:lnSpc>
                <a:spcPct val="107000"/>
              </a:lnSpc>
              <a:spcBef>
                <a:spcPts val="0"/>
              </a:spcBef>
              <a:spcAft>
                <a:spcPts val="600"/>
              </a:spcAft>
              <a:buClrTx/>
              <a:buSzTx/>
              <a:buFontTx/>
              <a:buNone/>
              <a:tabLst/>
              <a:defRPr/>
            </a:pPr>
            <a:endParaRPr kumimoji="0" lang="fr-FR" sz="1200" b="1" i="0" u="none" strike="noStrike" kern="1200" cap="none" spc="0" normalizeH="0" baseline="0" noProof="0" dirty="0">
              <a:ln>
                <a:noFill/>
              </a:ln>
              <a:solidFill>
                <a:schemeClr val="tx1">
                  <a:lumMod val="85000"/>
                  <a:lumOff val="15000"/>
                </a:schemeClr>
              </a:solidFill>
              <a:effectLst/>
              <a:uLnTx/>
              <a:uFillTx/>
              <a:ea typeface="+mn-ea"/>
              <a:cs typeface="Open Sans Light"/>
            </a:endParaRPr>
          </a:p>
          <a:p>
            <a:pPr marL="0" marR="0" lvl="0" indent="0" algn="l" defTabSz="1213121"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chemeClr val="tx1">
                    <a:lumMod val="85000"/>
                    <a:lumOff val="15000"/>
                  </a:schemeClr>
                </a:solidFill>
                <a:effectLst/>
                <a:uLnTx/>
                <a:uFillTx/>
                <a:ea typeface="+mn-ea"/>
                <a:cs typeface="+mn-cs"/>
              </a:rPr>
              <a:t>Notre pôle </a:t>
            </a:r>
            <a:r>
              <a:rPr kumimoji="0" lang="fr-FR" sz="1200" b="1" i="0" u="none" strike="noStrike" kern="1200" cap="none" spc="0" normalizeH="0" baseline="0" noProof="0" dirty="0">
                <a:ln>
                  <a:noFill/>
                </a:ln>
                <a:effectLst/>
                <a:uLnTx/>
                <a:uFillTx/>
                <a:ea typeface="+mn-ea"/>
                <a:cs typeface="+mn-cs"/>
              </a:rPr>
              <a:t>Commercial, Personal Banking &amp; Services </a:t>
            </a:r>
            <a:r>
              <a:rPr kumimoji="0" lang="fr-FR" sz="1200" b="0" i="0" u="none" strike="noStrike" kern="1200" cap="none" spc="0" normalizeH="0" baseline="0" noProof="0" dirty="0">
                <a:ln>
                  <a:noFill/>
                </a:ln>
                <a:solidFill>
                  <a:schemeClr val="tx1">
                    <a:lumMod val="85000"/>
                    <a:lumOff val="15000"/>
                  </a:schemeClr>
                </a:solidFill>
                <a:effectLst/>
                <a:uLnTx/>
                <a:uFillTx/>
                <a:ea typeface="+mn-ea"/>
                <a:cs typeface="+mn-cs"/>
              </a:rPr>
              <a:t>innove pour toujours mieux servir nos clients, anticiper l’évolution de leurs usages et réinventer leur expérience. Chaque métier propose des produits et services enrichis et toujours plus responsables, adaptés aux besoins de ses clients afin de les accompagner au quotidien et dans la concrétisation de leurs projets.</a:t>
            </a:r>
            <a:endParaRPr kumimoji="0" lang="en-US" sz="1200" b="0" i="0" u="none" strike="noStrike" kern="1200" cap="none" spc="0" normalizeH="0" baseline="0" noProof="0" dirty="0">
              <a:ln>
                <a:noFill/>
              </a:ln>
              <a:solidFill>
                <a:schemeClr val="tx1">
                  <a:lumMod val="85000"/>
                  <a:lumOff val="15000"/>
                </a:schemeClr>
              </a:solidFill>
              <a:effectLst/>
              <a:uLnTx/>
              <a:uFillTx/>
              <a:ea typeface="+mn-ea"/>
              <a:cs typeface="+mn-cs"/>
            </a:endParaRPr>
          </a:p>
        </p:txBody>
      </p:sp>
      <p:sp>
        <p:nvSpPr>
          <p:cNvPr id="6" name="Rectangle 5">
            <a:extLst>
              <a:ext uri="{FF2B5EF4-FFF2-40B4-BE49-F238E27FC236}">
                <a16:creationId xmlns:a16="http://schemas.microsoft.com/office/drawing/2014/main" id="{F11EB205-ACB1-14B8-DE13-25D43B36A1D7}"/>
              </a:ext>
            </a:extLst>
          </p:cNvPr>
          <p:cNvSpPr/>
          <p:nvPr/>
        </p:nvSpPr>
        <p:spPr>
          <a:xfrm>
            <a:off x="341744" y="1342654"/>
            <a:ext cx="4692073" cy="4678634"/>
          </a:xfrm>
          <a:prstGeom prst="rect">
            <a:avLst/>
          </a:prstGeom>
          <a:solidFill>
            <a:srgbClr val="EEFAF9"/>
          </a:solidFill>
          <a:ln>
            <a:noFill/>
          </a:ln>
        </p:spPr>
        <p:style>
          <a:lnRef idx="2">
            <a:schemeClr val="accent1">
              <a:shade val="15000"/>
            </a:schemeClr>
          </a:lnRef>
          <a:fillRef idx="1">
            <a:schemeClr val="accent1"/>
          </a:fillRef>
          <a:effectRef idx="0">
            <a:schemeClr val="accent1"/>
          </a:effectRef>
          <a:fontRef idx="minor">
            <a:schemeClr val="lt1"/>
          </a:fontRef>
        </p:style>
        <p:txBody>
          <a:bodyPr lIns="274320" tIns="182880" rIns="274320" rtlCol="0" anchor="ctr"/>
          <a:lstStyle/>
          <a:p>
            <a:pPr marL="0" marR="0" lvl="0" indent="0" algn="l" defTabSz="1213121" rtl="0" eaLnBrk="1" fontAlgn="auto" latinLnBrk="0" hangingPunct="1">
              <a:lnSpc>
                <a:spcPct val="100000"/>
              </a:lnSpc>
              <a:spcBef>
                <a:spcPts val="0"/>
              </a:spcBef>
              <a:spcAft>
                <a:spcPts val="600"/>
              </a:spcAft>
              <a:buClrTx/>
              <a:buSzTx/>
              <a:buFontTx/>
              <a:buNone/>
              <a:tabLst/>
              <a:defRPr/>
            </a:pPr>
            <a:r>
              <a:rPr kumimoji="0" lang="fr-FR" sz="1200" b="1" i="0" u="none" strike="noStrike" kern="1200" cap="none" spc="0" normalizeH="0" baseline="0" noProof="0" dirty="0">
                <a:ln>
                  <a:noFill/>
                </a:ln>
                <a:solidFill>
                  <a:srgbClr val="000000"/>
                </a:solidFill>
                <a:effectLst/>
                <a:uLnTx/>
                <a:uFillTx/>
                <a:ea typeface="+mn-ea"/>
                <a:cs typeface="+mn-cs"/>
              </a:rPr>
              <a:t>Commercial, </a:t>
            </a:r>
            <a:r>
              <a:rPr kumimoji="0" lang="fr-FR" sz="1200" b="1" i="0" u="none" strike="noStrike" kern="1200" cap="none" spc="0" normalizeH="0" baseline="0" noProof="0" dirty="0">
                <a:ln>
                  <a:noFill/>
                </a:ln>
                <a:solidFill>
                  <a:schemeClr val="tx1">
                    <a:lumMod val="85000"/>
                    <a:lumOff val="15000"/>
                  </a:schemeClr>
                </a:solidFill>
                <a:effectLst/>
                <a:uLnTx/>
                <a:uFillTx/>
                <a:ea typeface="+mn-ea"/>
                <a:cs typeface="+mn-cs"/>
              </a:rPr>
              <a:t>Personal Banking &amp; Services (CPBS) </a:t>
            </a:r>
            <a:r>
              <a:rPr kumimoji="0" lang="fr-FR" sz="1200" i="0" u="none" strike="noStrike" kern="1200" cap="none" spc="0" normalizeH="0" baseline="0" noProof="0" dirty="0">
                <a:ln>
                  <a:noFill/>
                </a:ln>
                <a:solidFill>
                  <a:schemeClr val="tx1">
                    <a:lumMod val="85000"/>
                    <a:lumOff val="15000"/>
                  </a:schemeClr>
                </a:solidFill>
                <a:effectLst/>
                <a:uLnTx/>
                <a:uFillTx/>
                <a:ea typeface="+mn-ea"/>
                <a:cs typeface="+mn-cs"/>
              </a:rPr>
              <a:t>regroupe les banques commerciales du Groupe :</a:t>
            </a:r>
          </a:p>
          <a:p>
            <a:pPr marL="171450" marR="0" lvl="0" indent="-171450" algn="l" defTabSz="1213121" rtl="0" eaLnBrk="1" fontAlgn="auto" latinLnBrk="0" hangingPunct="1">
              <a:lnSpc>
                <a:spcPct val="100000"/>
              </a:lnSpc>
              <a:spcBef>
                <a:spcPts val="0"/>
              </a:spcBef>
              <a:spcAft>
                <a:spcPts val="0"/>
              </a:spcAft>
              <a:buClr>
                <a:srgbClr val="52CDC5"/>
              </a:buClr>
              <a:buSzTx/>
              <a:buFont typeface="Wingdings" panose="05000000000000000000" pitchFamily="2" charset="2"/>
              <a:buChar char="§"/>
              <a:tabLst/>
              <a:defRPr/>
            </a:pPr>
            <a:r>
              <a:rPr lang="fr-FR" sz="1200" b="1" dirty="0">
                <a:solidFill>
                  <a:schemeClr val="tx1">
                    <a:lumMod val="85000"/>
                    <a:lumOff val="15000"/>
                  </a:schemeClr>
                </a:solidFill>
              </a:rPr>
              <a:t>en zone euro avec : </a:t>
            </a:r>
          </a:p>
          <a:p>
            <a:pPr marL="341312" marR="0" lvl="1" indent="-171450" algn="l" defTabSz="1213121" rtl="0" eaLnBrk="1" fontAlgn="auto" latinLnBrk="0" hangingPunct="1">
              <a:lnSpc>
                <a:spcPct val="100000"/>
              </a:lnSpc>
              <a:spcBef>
                <a:spcPts val="0"/>
              </a:spcBef>
              <a:spcAft>
                <a:spcPts val="0"/>
              </a:spcAft>
              <a:buClr>
                <a:srgbClr val="52CDC5"/>
              </a:buClr>
              <a:buSzTx/>
              <a:buFont typeface="Wingdings" panose="05000000000000000000" pitchFamily="2" charset="2"/>
              <a:buChar char="§"/>
              <a:tabLst/>
              <a:defRPr/>
            </a:pPr>
            <a:r>
              <a:rPr kumimoji="0" lang="fr-FR" sz="1200" b="1" i="0" u="none" strike="noStrike" kern="1200" cap="none" spc="0" normalizeH="0" baseline="0" noProof="0" dirty="0">
                <a:ln>
                  <a:noFill/>
                </a:ln>
                <a:solidFill>
                  <a:schemeClr val="tx1">
                    <a:lumMod val="85000"/>
                    <a:lumOff val="15000"/>
                  </a:schemeClr>
                </a:solidFill>
                <a:effectLst/>
                <a:uLnTx/>
                <a:uFillTx/>
                <a:ea typeface="+mn-ea"/>
                <a:cs typeface="Open Sans Light"/>
              </a:rPr>
              <a:t>La Banque Commerciale en France</a:t>
            </a:r>
            <a:r>
              <a:rPr kumimoji="0" lang="fr-FR" sz="1200" b="1" i="0" u="none" strike="noStrike" kern="1200" cap="none" spc="0" normalizeH="0" baseline="0" noProof="0" dirty="0">
                <a:ln>
                  <a:noFill/>
                </a:ln>
                <a:solidFill>
                  <a:schemeClr val="tx1">
                    <a:lumMod val="85000"/>
                    <a:lumOff val="15000"/>
                  </a:schemeClr>
                </a:solidFill>
                <a:effectLst/>
                <a:uLnTx/>
                <a:uFillTx/>
                <a:ea typeface="+mn-ea"/>
                <a:cs typeface="+mn-cs"/>
              </a:rPr>
              <a:t> </a:t>
            </a:r>
            <a:r>
              <a:rPr kumimoji="0" lang="fr-FR" sz="1200" b="0" i="0" u="none" strike="noStrike" kern="1200" cap="none" spc="0" normalizeH="0" baseline="0" noProof="0" dirty="0">
                <a:ln>
                  <a:noFill/>
                </a:ln>
                <a:solidFill>
                  <a:schemeClr val="tx1">
                    <a:lumMod val="85000"/>
                    <a:lumOff val="15000"/>
                  </a:schemeClr>
                </a:solidFill>
                <a:effectLst/>
                <a:uLnTx/>
                <a:uFillTx/>
                <a:ea typeface="+mn-ea"/>
                <a:cs typeface="+mn-cs"/>
              </a:rPr>
              <a:t>;</a:t>
            </a:r>
          </a:p>
          <a:p>
            <a:pPr marL="341312" marR="0" lvl="1" indent="-171450" algn="l" defTabSz="1213121" rtl="0" eaLnBrk="1" fontAlgn="auto" latinLnBrk="0" hangingPunct="1">
              <a:lnSpc>
                <a:spcPct val="100000"/>
              </a:lnSpc>
              <a:spcBef>
                <a:spcPts val="0"/>
              </a:spcBef>
              <a:spcAft>
                <a:spcPts val="0"/>
              </a:spcAft>
              <a:buClr>
                <a:srgbClr val="52CDC5"/>
              </a:buClr>
              <a:buSzTx/>
              <a:buFont typeface="Wingdings" panose="05000000000000000000" pitchFamily="2" charset="2"/>
              <a:buChar char="§"/>
              <a:tabLst/>
              <a:defRPr/>
            </a:pPr>
            <a:r>
              <a:rPr kumimoji="0" lang="fr-FR" sz="1200" b="1" i="0" u="none" strike="noStrike" kern="1200" cap="none" spc="0" normalizeH="0" baseline="0" noProof="0" dirty="0">
                <a:ln>
                  <a:noFill/>
                </a:ln>
                <a:solidFill>
                  <a:schemeClr val="tx1">
                    <a:lumMod val="85000"/>
                    <a:lumOff val="15000"/>
                  </a:schemeClr>
                </a:solidFill>
                <a:effectLst/>
                <a:uLnTx/>
                <a:uFillTx/>
                <a:ea typeface="+mn-ea"/>
                <a:cs typeface="Open Sans Light"/>
              </a:rPr>
              <a:t>BNP Paribas Fortis </a:t>
            </a:r>
            <a:r>
              <a:rPr kumimoji="0" lang="fr-FR" sz="1200" b="0" i="0" u="none" strike="noStrike" kern="1200" cap="none" spc="0" normalizeH="0" baseline="0" noProof="0" dirty="0">
                <a:ln>
                  <a:noFill/>
                </a:ln>
                <a:solidFill>
                  <a:schemeClr val="tx1">
                    <a:lumMod val="85000"/>
                    <a:lumOff val="15000"/>
                  </a:schemeClr>
                </a:solidFill>
                <a:effectLst/>
                <a:uLnTx/>
                <a:uFillTx/>
                <a:ea typeface="+mn-ea"/>
                <a:cs typeface="+mn-cs"/>
              </a:rPr>
              <a:t>en Belgique ; </a:t>
            </a:r>
          </a:p>
          <a:p>
            <a:pPr marL="341312" marR="0" lvl="1" indent="-171450" algn="l" defTabSz="1213121" rtl="0" eaLnBrk="1" fontAlgn="auto" latinLnBrk="0" hangingPunct="1">
              <a:lnSpc>
                <a:spcPct val="100000"/>
              </a:lnSpc>
              <a:spcBef>
                <a:spcPts val="0"/>
              </a:spcBef>
              <a:spcAft>
                <a:spcPts val="0"/>
              </a:spcAft>
              <a:buClr>
                <a:srgbClr val="52CDC5"/>
              </a:buClr>
              <a:buSzTx/>
              <a:buFont typeface="Wingdings" panose="05000000000000000000" pitchFamily="2" charset="2"/>
              <a:buChar char="§"/>
              <a:tabLst/>
              <a:defRPr/>
            </a:pPr>
            <a:r>
              <a:rPr kumimoji="0" lang="fr-FR" sz="1200" b="1" i="0" u="none" strike="noStrike" kern="1200" cap="none" spc="0" normalizeH="0" baseline="0" noProof="0" dirty="0">
                <a:ln>
                  <a:noFill/>
                </a:ln>
                <a:solidFill>
                  <a:schemeClr val="tx1">
                    <a:lumMod val="85000"/>
                    <a:lumOff val="15000"/>
                  </a:schemeClr>
                </a:solidFill>
                <a:effectLst/>
                <a:uLnTx/>
                <a:uFillTx/>
                <a:ea typeface="+mn-ea"/>
                <a:cs typeface="Open Sans Light"/>
              </a:rPr>
              <a:t>BNL</a:t>
            </a:r>
            <a:r>
              <a:rPr kumimoji="0" lang="fr-FR" sz="1200" b="1" i="0" u="none" strike="noStrike" kern="1200" cap="none" spc="0" normalizeH="0" baseline="0" noProof="0" dirty="0">
                <a:ln>
                  <a:noFill/>
                </a:ln>
                <a:solidFill>
                  <a:schemeClr val="tx1">
                    <a:lumMod val="85000"/>
                    <a:lumOff val="15000"/>
                  </a:schemeClr>
                </a:solidFill>
                <a:effectLst/>
                <a:uLnTx/>
                <a:uFillTx/>
                <a:ea typeface="+mn-ea"/>
                <a:cs typeface="+mn-cs"/>
              </a:rPr>
              <a:t> </a:t>
            </a:r>
            <a:r>
              <a:rPr kumimoji="0" lang="fr-FR" sz="1200" b="0" i="0" u="none" strike="noStrike" kern="1200" cap="none" spc="0" normalizeH="0" baseline="0" noProof="0" dirty="0">
                <a:ln>
                  <a:noFill/>
                </a:ln>
                <a:solidFill>
                  <a:schemeClr val="tx1">
                    <a:lumMod val="85000"/>
                    <a:lumOff val="15000"/>
                  </a:schemeClr>
                </a:solidFill>
                <a:effectLst/>
                <a:uLnTx/>
                <a:uFillTx/>
                <a:ea typeface="+mn-ea"/>
                <a:cs typeface="+mn-cs"/>
              </a:rPr>
              <a:t>en Italie ;</a:t>
            </a:r>
          </a:p>
          <a:p>
            <a:pPr marL="341312" marR="0" lvl="1" indent="-171450" algn="l" defTabSz="1213121" rtl="0" eaLnBrk="1" fontAlgn="auto" latinLnBrk="0" hangingPunct="1">
              <a:lnSpc>
                <a:spcPct val="100000"/>
              </a:lnSpc>
              <a:spcBef>
                <a:spcPts val="0"/>
              </a:spcBef>
              <a:spcAft>
                <a:spcPts val="0"/>
              </a:spcAft>
              <a:buClr>
                <a:srgbClr val="52CDC5"/>
              </a:buClr>
              <a:buSzTx/>
              <a:buFont typeface="Wingdings" panose="05000000000000000000" pitchFamily="2" charset="2"/>
              <a:buChar char="§"/>
              <a:tabLst/>
              <a:defRPr/>
            </a:pPr>
            <a:r>
              <a:rPr kumimoji="0" lang="fr-FR" sz="1200" b="0" i="0" u="none" strike="noStrike" kern="1200" cap="none" spc="0" normalizeH="0" baseline="0" noProof="0" dirty="0">
                <a:ln>
                  <a:noFill/>
                </a:ln>
                <a:solidFill>
                  <a:schemeClr val="tx1">
                    <a:lumMod val="85000"/>
                    <a:lumOff val="15000"/>
                  </a:schemeClr>
                </a:solidFill>
                <a:effectLst/>
                <a:uLnTx/>
                <a:uFillTx/>
                <a:ea typeface="+mn-ea"/>
                <a:cs typeface="+mn-cs"/>
              </a:rPr>
              <a:t>et </a:t>
            </a:r>
            <a:r>
              <a:rPr kumimoji="0" lang="fr-FR" sz="1200" b="1" i="0" u="none" strike="noStrike" kern="1200" cap="none" spc="0" normalizeH="0" baseline="0" noProof="0" dirty="0">
                <a:ln>
                  <a:noFill/>
                </a:ln>
                <a:solidFill>
                  <a:schemeClr val="tx1">
                    <a:lumMod val="85000"/>
                    <a:lumOff val="15000"/>
                  </a:schemeClr>
                </a:solidFill>
                <a:effectLst/>
                <a:uLnTx/>
                <a:uFillTx/>
                <a:ea typeface="+mn-ea"/>
                <a:cs typeface="Open Sans Light"/>
              </a:rPr>
              <a:t>BGL BNP Paribas </a:t>
            </a:r>
            <a:r>
              <a:rPr kumimoji="0" lang="fr-FR" sz="1200" b="0" i="0" u="none" strike="noStrike" kern="1200" cap="none" spc="0" normalizeH="0" baseline="0" noProof="0" dirty="0">
                <a:ln>
                  <a:noFill/>
                </a:ln>
                <a:solidFill>
                  <a:schemeClr val="tx1">
                    <a:lumMod val="85000"/>
                    <a:lumOff val="15000"/>
                  </a:schemeClr>
                </a:solidFill>
                <a:effectLst/>
                <a:uLnTx/>
                <a:uFillTx/>
                <a:ea typeface="+mn-ea"/>
                <a:cs typeface="+mn-cs"/>
              </a:rPr>
              <a:t>au Luxembourg ;</a:t>
            </a:r>
          </a:p>
          <a:p>
            <a:pPr marL="171450" marR="0" lvl="0" indent="-171450" algn="l" defTabSz="1213121" rtl="0" eaLnBrk="1" fontAlgn="auto" latinLnBrk="0" hangingPunct="1">
              <a:lnSpc>
                <a:spcPct val="100000"/>
              </a:lnSpc>
              <a:spcBef>
                <a:spcPts val="0"/>
              </a:spcBef>
              <a:spcAft>
                <a:spcPts val="600"/>
              </a:spcAft>
              <a:buClr>
                <a:srgbClr val="52CDC5"/>
              </a:buClr>
              <a:buSzTx/>
              <a:buFont typeface="Wingdings" panose="05000000000000000000" pitchFamily="2" charset="2"/>
              <a:buChar char="§"/>
              <a:tabLst/>
              <a:defRPr/>
            </a:pPr>
            <a:r>
              <a:rPr kumimoji="0" lang="fr-FR" sz="1200" b="1" i="0" u="none" strike="noStrike" kern="1200" cap="none" spc="0" normalizeH="0" baseline="0" noProof="0" dirty="0">
                <a:ln>
                  <a:noFill/>
                </a:ln>
                <a:solidFill>
                  <a:schemeClr val="tx1">
                    <a:lumMod val="85000"/>
                    <a:lumOff val="15000"/>
                  </a:schemeClr>
                </a:solidFill>
                <a:effectLst/>
                <a:uLnTx/>
                <a:uFillTx/>
                <a:ea typeface="+mn-ea"/>
                <a:cs typeface="+mn-cs"/>
              </a:rPr>
              <a:t>et hors zone euro </a:t>
            </a:r>
            <a:r>
              <a:rPr kumimoji="0" lang="fr-FR" sz="1200" b="0" i="0" u="none" strike="noStrike" kern="1200" cap="none" spc="0" normalizeH="0" baseline="0" noProof="0" dirty="0">
                <a:ln>
                  <a:noFill/>
                </a:ln>
                <a:solidFill>
                  <a:schemeClr val="tx1">
                    <a:lumMod val="85000"/>
                    <a:lumOff val="15000"/>
                  </a:schemeClr>
                </a:solidFill>
                <a:effectLst/>
                <a:uLnTx/>
                <a:uFillTx/>
                <a:ea typeface="+mn-ea"/>
                <a:cs typeface="+mn-cs"/>
              </a:rPr>
              <a:t>avec </a:t>
            </a:r>
            <a:r>
              <a:rPr kumimoji="0" lang="fr-FR" sz="1200" b="1" i="0" u="none" strike="noStrike" kern="1200" cap="none" spc="0" normalizeH="0" baseline="0" noProof="0" dirty="0">
                <a:ln>
                  <a:noFill/>
                </a:ln>
                <a:solidFill>
                  <a:schemeClr val="tx1">
                    <a:lumMod val="85000"/>
                    <a:lumOff val="15000"/>
                  </a:schemeClr>
                </a:solidFill>
                <a:effectLst/>
                <a:uLnTx/>
                <a:uFillTx/>
                <a:ea typeface="+mn-ea"/>
                <a:cs typeface="Open Sans Light"/>
              </a:rPr>
              <a:t>Europe Méditerranée </a:t>
            </a:r>
            <a:r>
              <a:rPr kumimoji="0" lang="fr-FR" sz="1200" b="0" i="0" u="none" strike="noStrike" kern="1200" cap="none" spc="0" normalizeH="0" baseline="0" noProof="0" dirty="0">
                <a:ln>
                  <a:noFill/>
                </a:ln>
                <a:solidFill>
                  <a:schemeClr val="tx1">
                    <a:lumMod val="85000"/>
                    <a:lumOff val="15000"/>
                  </a:schemeClr>
                </a:solidFill>
                <a:effectLst/>
                <a:uLnTx/>
                <a:uFillTx/>
                <a:ea typeface="+mn-ea"/>
                <a:cs typeface="+mn-cs"/>
              </a:rPr>
              <a:t>présent en Ukraine, en Pologne, en Turquie, au Maroc, en Algérie au Kosovo et à travers une participation dans une banque en Chine (Bank of Nanjing).</a:t>
            </a:r>
            <a:endParaRPr kumimoji="0" lang="fr-FR" sz="1200" b="1" i="0" u="none" strike="noStrike" kern="1200" cap="none" spc="0" normalizeH="0" baseline="0" noProof="0" dirty="0">
              <a:ln>
                <a:noFill/>
              </a:ln>
              <a:solidFill>
                <a:schemeClr val="tx1">
                  <a:lumMod val="85000"/>
                  <a:lumOff val="15000"/>
                </a:schemeClr>
              </a:solidFill>
              <a:effectLst/>
              <a:uLnTx/>
              <a:uFillTx/>
              <a:ea typeface="+mn-ea"/>
              <a:cs typeface="+mn-cs"/>
            </a:endParaRPr>
          </a:p>
          <a:p>
            <a:pPr marL="0" marR="0" lvl="0" indent="0" algn="l" defTabSz="1213121" rtl="0" eaLnBrk="1" fontAlgn="auto" latinLnBrk="0" hangingPunct="1">
              <a:lnSpc>
                <a:spcPct val="100000"/>
              </a:lnSpc>
              <a:spcBef>
                <a:spcPts val="0"/>
              </a:spcBef>
              <a:spcAft>
                <a:spcPts val="600"/>
              </a:spcAft>
              <a:buClrTx/>
              <a:buSzTx/>
              <a:buFontTx/>
              <a:buNone/>
              <a:tabLst/>
              <a:defRPr/>
            </a:pPr>
            <a:r>
              <a:rPr kumimoji="0" lang="fr-FR" sz="1200" b="1" i="0" u="none" strike="noStrike" kern="1200" cap="none" spc="0" normalizeH="0" baseline="0" noProof="0" dirty="0">
                <a:ln>
                  <a:noFill/>
                </a:ln>
                <a:solidFill>
                  <a:schemeClr val="tx1">
                    <a:lumMod val="85000"/>
                    <a:lumOff val="15000"/>
                  </a:schemeClr>
                </a:solidFill>
                <a:effectLst/>
                <a:uLnTx/>
                <a:uFillTx/>
                <a:ea typeface="+mn-ea"/>
                <a:cs typeface="+mn-cs"/>
              </a:rPr>
              <a:t>CPBS regroupe également des métiers spécialisés :</a:t>
            </a:r>
          </a:p>
          <a:p>
            <a:pPr marL="174625" marR="0" lvl="0" indent="-174625" algn="l" defTabSz="1213121" rtl="0" eaLnBrk="1" fontAlgn="auto" latinLnBrk="0" hangingPunct="1">
              <a:lnSpc>
                <a:spcPct val="100000"/>
              </a:lnSpc>
              <a:spcBef>
                <a:spcPts val="0"/>
              </a:spcBef>
              <a:spcAft>
                <a:spcPts val="0"/>
              </a:spcAft>
              <a:buClr>
                <a:srgbClr val="52CDC5"/>
              </a:buClr>
              <a:buSzTx/>
              <a:buFont typeface="Wingdings" panose="05000000000000000000" pitchFamily="2" charset="2"/>
              <a:buChar char="§"/>
              <a:tabLst/>
              <a:defRPr/>
            </a:pPr>
            <a:r>
              <a:rPr kumimoji="0" lang="fr-FR" sz="1200" b="0" i="0" u="none" strike="noStrike" kern="1200" cap="none" spc="0" normalizeH="0" baseline="0" noProof="0" dirty="0">
                <a:ln>
                  <a:noFill/>
                </a:ln>
                <a:solidFill>
                  <a:schemeClr val="tx1">
                    <a:lumMod val="85000"/>
                    <a:lumOff val="15000"/>
                  </a:schemeClr>
                </a:solidFill>
                <a:effectLst/>
                <a:uLnTx/>
                <a:uFillTx/>
                <a:ea typeface="+mn-ea"/>
                <a:cs typeface="+mn-cs"/>
              </a:rPr>
              <a:t>dans la location de véhicules d’entreprise avec services avec </a:t>
            </a:r>
            <a:r>
              <a:rPr kumimoji="0" lang="fr-FR" sz="1200" b="1" i="0" u="none" strike="noStrike" kern="1200" cap="none" spc="0" normalizeH="0" baseline="0" noProof="0" dirty="0">
                <a:ln>
                  <a:noFill/>
                </a:ln>
                <a:solidFill>
                  <a:schemeClr val="tx1">
                    <a:lumMod val="85000"/>
                    <a:lumOff val="15000"/>
                  </a:schemeClr>
                </a:solidFill>
                <a:effectLst/>
                <a:uLnTx/>
                <a:uFillTx/>
                <a:ea typeface="+mn-ea"/>
                <a:cs typeface="Open Sans Light"/>
              </a:rPr>
              <a:t>Arval ; </a:t>
            </a:r>
          </a:p>
          <a:p>
            <a:pPr marL="174625" marR="0" lvl="0" indent="-174625" algn="l" defTabSz="1213121" rtl="0" eaLnBrk="1" fontAlgn="auto" latinLnBrk="0" hangingPunct="1">
              <a:lnSpc>
                <a:spcPct val="100000"/>
              </a:lnSpc>
              <a:spcBef>
                <a:spcPts val="0"/>
              </a:spcBef>
              <a:spcAft>
                <a:spcPts val="0"/>
              </a:spcAft>
              <a:buClr>
                <a:srgbClr val="52CDC5"/>
              </a:buClr>
              <a:buSzTx/>
              <a:buFont typeface="Wingdings" panose="05000000000000000000" pitchFamily="2" charset="2"/>
              <a:buChar char="§"/>
              <a:tabLst/>
              <a:defRPr/>
            </a:pPr>
            <a:r>
              <a:rPr kumimoji="0" lang="fr-FR" sz="1200" b="0" i="0" u="none" strike="noStrike" kern="1200" cap="none" spc="0" normalizeH="0" baseline="0" noProof="0" dirty="0">
                <a:ln>
                  <a:noFill/>
                </a:ln>
                <a:solidFill>
                  <a:schemeClr val="tx1">
                    <a:lumMod val="85000"/>
                    <a:lumOff val="15000"/>
                  </a:schemeClr>
                </a:solidFill>
                <a:effectLst/>
                <a:uLnTx/>
                <a:uFillTx/>
                <a:ea typeface="+mn-ea"/>
                <a:cs typeface="+mn-cs"/>
              </a:rPr>
              <a:t>dans les solutions locatives et de financement avec </a:t>
            </a:r>
          </a:p>
          <a:p>
            <a:pPr marL="174625" marR="0" lvl="0" indent="-174625" algn="l" defTabSz="1213121" rtl="0" eaLnBrk="1" fontAlgn="auto" latinLnBrk="0" hangingPunct="1">
              <a:lnSpc>
                <a:spcPct val="100000"/>
              </a:lnSpc>
              <a:spcBef>
                <a:spcPts val="0"/>
              </a:spcBef>
              <a:spcAft>
                <a:spcPts val="0"/>
              </a:spcAft>
              <a:buClr>
                <a:srgbClr val="52CDC5"/>
              </a:buClr>
              <a:buSzTx/>
              <a:buFont typeface="Wingdings" panose="05000000000000000000" pitchFamily="2" charset="2"/>
              <a:buChar char="§"/>
              <a:tabLst/>
              <a:defRPr/>
            </a:pPr>
            <a:r>
              <a:rPr kumimoji="0" lang="fr-FR" sz="1200" b="1" i="0" u="none" strike="noStrike" kern="1200" cap="none" spc="0" normalizeH="0" baseline="0" noProof="0" dirty="0">
                <a:ln>
                  <a:noFill/>
                </a:ln>
                <a:solidFill>
                  <a:schemeClr val="tx1">
                    <a:lumMod val="85000"/>
                    <a:lumOff val="15000"/>
                  </a:schemeClr>
                </a:solidFill>
                <a:effectLst/>
                <a:uLnTx/>
                <a:uFillTx/>
                <a:ea typeface="+mn-ea"/>
                <a:cs typeface="Open Sans Light"/>
              </a:rPr>
              <a:t>BNP Paribas Leasing Solutions ;</a:t>
            </a:r>
          </a:p>
          <a:p>
            <a:pPr marL="174625" marR="0" lvl="0" indent="-174625" algn="l" defTabSz="1213121" rtl="0" eaLnBrk="1" fontAlgn="auto" latinLnBrk="0" hangingPunct="1">
              <a:lnSpc>
                <a:spcPct val="100000"/>
              </a:lnSpc>
              <a:spcBef>
                <a:spcPts val="0"/>
              </a:spcBef>
              <a:spcAft>
                <a:spcPts val="0"/>
              </a:spcAft>
              <a:buClr>
                <a:srgbClr val="52CDC5"/>
              </a:buClr>
              <a:buSzTx/>
              <a:buFont typeface="Wingdings" panose="05000000000000000000" pitchFamily="2" charset="2"/>
              <a:buChar char="§"/>
              <a:tabLst/>
              <a:defRPr/>
            </a:pPr>
            <a:r>
              <a:rPr kumimoji="0" lang="fr-FR" sz="1200" b="0" i="0" u="none" strike="noStrike" kern="1200" cap="none" spc="0" normalizeH="0" baseline="0" noProof="0" dirty="0">
                <a:ln>
                  <a:noFill/>
                </a:ln>
                <a:solidFill>
                  <a:schemeClr val="tx1">
                    <a:lumMod val="85000"/>
                    <a:lumOff val="15000"/>
                  </a:schemeClr>
                </a:solidFill>
                <a:effectLst/>
                <a:uLnTx/>
                <a:uFillTx/>
                <a:ea typeface="+mn-ea"/>
                <a:cs typeface="+mn-cs"/>
              </a:rPr>
              <a:t>dans les solutions de crédits aux particuliers avec </a:t>
            </a:r>
          </a:p>
          <a:p>
            <a:pPr marL="174625" marR="0" lvl="0" indent="-174625" algn="l" defTabSz="1213121" rtl="0" eaLnBrk="1" fontAlgn="auto" latinLnBrk="0" hangingPunct="1">
              <a:lnSpc>
                <a:spcPct val="100000"/>
              </a:lnSpc>
              <a:spcBef>
                <a:spcPts val="0"/>
              </a:spcBef>
              <a:spcAft>
                <a:spcPts val="0"/>
              </a:spcAft>
              <a:buClr>
                <a:srgbClr val="52CDC5"/>
              </a:buClr>
              <a:buSzTx/>
              <a:buFont typeface="Wingdings" panose="05000000000000000000" pitchFamily="2" charset="2"/>
              <a:buChar char="§"/>
              <a:tabLst/>
              <a:defRPr/>
            </a:pPr>
            <a:r>
              <a:rPr kumimoji="0" lang="fr-FR" sz="1200" b="1" i="0" u="none" strike="noStrike" kern="1200" cap="none" spc="0" normalizeH="0" baseline="0" noProof="0" dirty="0">
                <a:ln>
                  <a:noFill/>
                </a:ln>
                <a:solidFill>
                  <a:schemeClr val="tx1">
                    <a:lumMod val="85000"/>
                    <a:lumOff val="15000"/>
                  </a:schemeClr>
                </a:solidFill>
                <a:effectLst/>
                <a:uLnTx/>
                <a:uFillTx/>
                <a:ea typeface="+mn-ea"/>
                <a:cs typeface="Open Sans Light"/>
              </a:rPr>
              <a:t>BNP Paribas Personal Finance ;</a:t>
            </a:r>
          </a:p>
          <a:p>
            <a:pPr marL="174625" marR="0" lvl="0" indent="-174625" algn="l" defTabSz="1213121" rtl="0" eaLnBrk="1" fontAlgn="auto" latinLnBrk="0" hangingPunct="1">
              <a:lnSpc>
                <a:spcPct val="100000"/>
              </a:lnSpc>
              <a:spcBef>
                <a:spcPts val="0"/>
              </a:spcBef>
              <a:spcAft>
                <a:spcPts val="0"/>
              </a:spcAft>
              <a:buClr>
                <a:srgbClr val="52CDC5"/>
              </a:buClr>
              <a:buSzTx/>
              <a:buFont typeface="Wingdings" panose="05000000000000000000" pitchFamily="2" charset="2"/>
              <a:buChar char="§"/>
              <a:tabLst/>
              <a:defRPr/>
            </a:pPr>
            <a:r>
              <a:rPr kumimoji="0" lang="fr-FR" sz="1200" b="0" i="0" u="none" strike="noStrike" kern="1200" cap="none" spc="0" normalizeH="0" baseline="0" noProof="0" dirty="0">
                <a:ln>
                  <a:noFill/>
                </a:ln>
                <a:solidFill>
                  <a:schemeClr val="tx1">
                    <a:lumMod val="85000"/>
                    <a:lumOff val="15000"/>
                  </a:schemeClr>
                </a:solidFill>
                <a:effectLst/>
                <a:uLnTx/>
                <a:uFillTx/>
                <a:ea typeface="+mn-ea"/>
                <a:cs typeface="+mn-cs"/>
              </a:rPr>
              <a:t>dans l’épargne et le courtage en ligne avec </a:t>
            </a:r>
            <a:br>
              <a:rPr kumimoji="0" lang="fr-FR" sz="1200" b="0" i="0" u="none" strike="noStrike" kern="1200" cap="none" spc="0" normalizeH="0" baseline="0" noProof="0" dirty="0">
                <a:ln>
                  <a:noFill/>
                </a:ln>
                <a:solidFill>
                  <a:schemeClr val="tx1">
                    <a:lumMod val="85000"/>
                    <a:lumOff val="15000"/>
                  </a:schemeClr>
                </a:solidFill>
                <a:effectLst/>
                <a:uLnTx/>
                <a:uFillTx/>
                <a:ea typeface="+mn-ea"/>
                <a:cs typeface="+mn-cs"/>
              </a:rPr>
            </a:br>
            <a:r>
              <a:rPr kumimoji="0" lang="fr-FR" sz="1200" b="1" i="0" u="none" strike="noStrike" kern="1200" cap="none" spc="0" normalizeH="0" baseline="0" noProof="0" dirty="0">
                <a:ln>
                  <a:noFill/>
                </a:ln>
                <a:solidFill>
                  <a:schemeClr val="tx1">
                    <a:lumMod val="85000"/>
                    <a:lumOff val="15000"/>
                  </a:schemeClr>
                </a:solidFill>
                <a:effectLst/>
                <a:uLnTx/>
                <a:uFillTx/>
                <a:ea typeface="+mn-ea"/>
                <a:cs typeface="Open Sans Light"/>
              </a:rPr>
              <a:t>BNP Paribas Personal Investors ;</a:t>
            </a:r>
          </a:p>
          <a:p>
            <a:pPr marL="174625" marR="0" lvl="0" indent="-174625" algn="l" defTabSz="1213121" rtl="0" eaLnBrk="1" fontAlgn="auto" latinLnBrk="0" hangingPunct="1">
              <a:lnSpc>
                <a:spcPct val="100000"/>
              </a:lnSpc>
              <a:spcBef>
                <a:spcPts val="0"/>
              </a:spcBef>
              <a:spcAft>
                <a:spcPts val="0"/>
              </a:spcAft>
              <a:buClr>
                <a:srgbClr val="52CDC5"/>
              </a:buClr>
              <a:buSzTx/>
              <a:buFont typeface="Wingdings" panose="05000000000000000000" pitchFamily="2" charset="2"/>
              <a:buChar char="§"/>
              <a:tabLst/>
              <a:defRPr/>
            </a:pPr>
            <a:r>
              <a:rPr kumimoji="0" lang="fr-FR" sz="1200" b="0" i="0" u="none" strike="noStrike" kern="1200" cap="none" spc="0" normalizeH="0" baseline="0" noProof="0" dirty="0">
                <a:ln>
                  <a:noFill/>
                </a:ln>
                <a:solidFill>
                  <a:schemeClr val="tx1">
                    <a:lumMod val="85000"/>
                    <a:lumOff val="15000"/>
                  </a:schemeClr>
                </a:solidFill>
                <a:effectLst/>
                <a:uLnTx/>
                <a:uFillTx/>
                <a:ea typeface="+mn-ea"/>
                <a:cs typeface="+mn-cs"/>
              </a:rPr>
              <a:t>et dans les services bancaires innovants </a:t>
            </a:r>
            <a:br>
              <a:rPr kumimoji="0" lang="fr-FR" sz="1200" b="0" i="0" u="none" strike="noStrike" kern="1200" cap="none" spc="0" normalizeH="0" baseline="0" noProof="0" dirty="0">
                <a:ln>
                  <a:noFill/>
                </a:ln>
                <a:solidFill>
                  <a:schemeClr val="tx1">
                    <a:lumMod val="85000"/>
                    <a:lumOff val="15000"/>
                  </a:schemeClr>
                </a:solidFill>
                <a:effectLst/>
                <a:uLnTx/>
                <a:uFillTx/>
                <a:ea typeface="+mn-ea"/>
                <a:cs typeface="+mn-cs"/>
              </a:rPr>
            </a:br>
            <a:r>
              <a:rPr kumimoji="0" lang="fr-FR" sz="1200" b="1" i="0" u="none" strike="noStrike" kern="1200" cap="none" spc="0" normalizeH="0" baseline="0" noProof="0" dirty="0">
                <a:ln>
                  <a:noFill/>
                </a:ln>
                <a:solidFill>
                  <a:schemeClr val="tx1">
                    <a:lumMod val="85000"/>
                    <a:lumOff val="15000"/>
                  </a:schemeClr>
                </a:solidFill>
                <a:effectLst/>
                <a:uLnTx/>
                <a:uFillTx/>
                <a:ea typeface="+mn-ea"/>
                <a:cs typeface="Open Sans Light"/>
              </a:rPr>
              <a:t>Nickel, FLOA et Lyf.</a:t>
            </a:r>
            <a:endParaRPr kumimoji="0" lang="en-US" sz="1200" b="1" i="0" u="none" strike="noStrike" kern="1200" cap="none" spc="0" normalizeH="0" baseline="0" noProof="0" dirty="0">
              <a:ln>
                <a:noFill/>
              </a:ln>
              <a:solidFill>
                <a:schemeClr val="tx1">
                  <a:lumMod val="85000"/>
                  <a:lumOff val="15000"/>
                </a:schemeClr>
              </a:solidFill>
              <a:effectLst/>
              <a:uLnTx/>
              <a:uFillTx/>
              <a:ea typeface="+mn-ea"/>
              <a:cs typeface="+mn-cs"/>
            </a:endParaRPr>
          </a:p>
        </p:txBody>
      </p:sp>
      <p:sp>
        <p:nvSpPr>
          <p:cNvPr id="7" name="TextBox 6">
            <a:extLst>
              <a:ext uri="{FF2B5EF4-FFF2-40B4-BE49-F238E27FC236}">
                <a16:creationId xmlns:a16="http://schemas.microsoft.com/office/drawing/2014/main" id="{C3880C60-722C-62E6-80F1-776F25377F6D}"/>
              </a:ext>
            </a:extLst>
          </p:cNvPr>
          <p:cNvSpPr txBox="1"/>
          <p:nvPr/>
        </p:nvSpPr>
        <p:spPr>
          <a:xfrm>
            <a:off x="462465" y="5598"/>
            <a:ext cx="10960278" cy="713460"/>
          </a:xfrm>
          <a:prstGeom prst="rect">
            <a:avLst/>
          </a:prstGeom>
        </p:spPr>
        <p:txBody>
          <a:bodyPr wrap="square" lIns="36000" tIns="0" rIns="36000" bIns="0" rtlCol="0" anchor="b">
            <a:noAutofit/>
          </a:bodyPr>
          <a:lstStyle/>
          <a:p>
            <a:r>
              <a:rPr lang="fr-FR" sz="2400" b="1" cap="all" dirty="0">
                <a:solidFill>
                  <a:srgbClr val="52CDC5"/>
                </a:solidFill>
                <a:ea typeface="+mj-ea"/>
                <a:cs typeface="+mj-cs"/>
              </a:rPr>
              <a:t>COMMERCIAL, PERSONAL BANKING &amp; SERVICES</a:t>
            </a:r>
          </a:p>
        </p:txBody>
      </p:sp>
      <p:sp>
        <p:nvSpPr>
          <p:cNvPr id="14" name="Rectangle 13">
            <a:hlinkClick r:id="rId7"/>
            <a:extLst>
              <a:ext uri="{FF2B5EF4-FFF2-40B4-BE49-F238E27FC236}">
                <a16:creationId xmlns:a16="http://schemas.microsoft.com/office/drawing/2014/main" id="{FCA91266-A892-164B-5449-3961EB527B3D}"/>
              </a:ext>
            </a:extLst>
          </p:cNvPr>
          <p:cNvSpPr/>
          <p:nvPr/>
        </p:nvSpPr>
        <p:spPr>
          <a:xfrm>
            <a:off x="7499239" y="5459065"/>
            <a:ext cx="1733635" cy="463377"/>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en-GB" sz="1400">
              <a:solidFill>
                <a:schemeClr val="tx1"/>
              </a:solidFill>
            </a:endParaRPr>
          </a:p>
        </p:txBody>
      </p:sp>
      <p:sp>
        <p:nvSpPr>
          <p:cNvPr id="15" name="Rectangle 14">
            <a:hlinkClick r:id="rId8"/>
            <a:extLst>
              <a:ext uri="{FF2B5EF4-FFF2-40B4-BE49-F238E27FC236}">
                <a16:creationId xmlns:a16="http://schemas.microsoft.com/office/drawing/2014/main" id="{88965C65-559F-B95B-736A-C2DDF3C2AFE1}"/>
              </a:ext>
            </a:extLst>
          </p:cNvPr>
          <p:cNvSpPr/>
          <p:nvPr/>
        </p:nvSpPr>
        <p:spPr>
          <a:xfrm>
            <a:off x="7537342" y="5622462"/>
            <a:ext cx="1687657" cy="299980"/>
          </a:xfrm>
          <a:prstGeom prst="rect">
            <a:avLst/>
          </a:prstGeom>
          <a:solidFill>
            <a:schemeClr val="bg1">
              <a:alpha val="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12" name="Rectangle 11">
            <a:extLst>
              <a:ext uri="{FF2B5EF4-FFF2-40B4-BE49-F238E27FC236}">
                <a16:creationId xmlns:a16="http://schemas.microsoft.com/office/drawing/2014/main" id="{193B25B5-34D0-20C4-4EC0-EBCA8C0F6970}"/>
              </a:ext>
            </a:extLst>
          </p:cNvPr>
          <p:cNvSpPr/>
          <p:nvPr/>
        </p:nvSpPr>
        <p:spPr>
          <a:xfrm>
            <a:off x="6096000" y="5475708"/>
            <a:ext cx="2684821" cy="415498"/>
          </a:xfrm>
          <a:prstGeom prst="rect">
            <a:avLst/>
          </a:prstGeom>
        </p:spPr>
        <p:txBody>
          <a:bodyPr wrap="square">
            <a:noAutofit/>
          </a:bodyPr>
          <a:lstStyle/>
          <a:p>
            <a:pPr algn="r"/>
            <a:r>
              <a:rPr lang="fr-FR" sz="1044" b="1" u="sng" dirty="0">
                <a:latin typeface="BNPP Sans Light" panose="02000503020000020004" pitchFamily="50" charset="0"/>
                <a:hlinkClick r:id="rId9">
                  <a:extLst>
                    <a:ext uri="{A12FA001-AC4F-418D-AE19-62706E023703}">
                      <ahyp:hlinkClr xmlns:ahyp="http://schemas.microsoft.com/office/drawing/2018/hyperlinkcolor" val="tx"/>
                    </a:ext>
                  </a:extLst>
                </a:hlinkClick>
              </a:rPr>
              <a:t>En savoir plus sur </a:t>
            </a:r>
          </a:p>
          <a:p>
            <a:pPr algn="r"/>
            <a:r>
              <a:rPr lang="fr-FR" sz="1044" b="1" u="sng" dirty="0">
                <a:latin typeface="BNPP Sans Light" panose="02000503020000020004" pitchFamily="50" charset="0"/>
                <a:hlinkClick r:id="rId9">
                  <a:extLst>
                    <a:ext uri="{A12FA001-AC4F-418D-AE19-62706E023703}">
                      <ahyp:hlinkClr xmlns:ahyp="http://schemas.microsoft.com/office/drawing/2018/hyperlinkcolor" val="tx"/>
                    </a:ext>
                  </a:extLst>
                </a:hlinkClick>
              </a:rPr>
              <a:t>Commercial, Personal Banking &amp; Services</a:t>
            </a:r>
            <a:endParaRPr lang="fr-FR" sz="1044" b="1" u="sng" dirty="0">
              <a:latin typeface="BNPP Sans Light" panose="02000503020000020004" pitchFamily="50" charset="0"/>
            </a:endParaRPr>
          </a:p>
        </p:txBody>
      </p:sp>
      <p:pic>
        <p:nvPicPr>
          <p:cNvPr id="17" name="Graphic 132">
            <a:extLst>
              <a:ext uri="{FF2B5EF4-FFF2-40B4-BE49-F238E27FC236}">
                <a16:creationId xmlns:a16="http://schemas.microsoft.com/office/drawing/2014/main" id="{30DB4013-5EC1-E0EB-D20F-2364EC1141E7}"/>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762944" y="5534128"/>
            <a:ext cx="296862" cy="296862"/>
          </a:xfrm>
          <a:prstGeom prst="rect">
            <a:avLst/>
          </a:prstGeom>
        </p:spPr>
      </p:pic>
      <p:cxnSp>
        <p:nvCxnSpPr>
          <p:cNvPr id="5" name="Straight Connector 4">
            <a:extLst>
              <a:ext uri="{FF2B5EF4-FFF2-40B4-BE49-F238E27FC236}">
                <a16:creationId xmlns:a16="http://schemas.microsoft.com/office/drawing/2014/main" id="{A8BAB593-6162-4A26-5B34-C123FEDEA83C}"/>
              </a:ext>
            </a:extLst>
          </p:cNvPr>
          <p:cNvCxnSpPr/>
          <p:nvPr/>
        </p:nvCxnSpPr>
        <p:spPr>
          <a:xfrm>
            <a:off x="-16909" y="1047538"/>
            <a:ext cx="1290428"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7F02D9E-6827-81C4-3E3D-1A4F92F657DE}"/>
              </a:ext>
            </a:extLst>
          </p:cNvPr>
          <p:cNvSpPr/>
          <p:nvPr/>
        </p:nvSpPr>
        <p:spPr>
          <a:xfrm>
            <a:off x="10363200" y="-595086"/>
            <a:ext cx="1828800" cy="413657"/>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Slide17</a:t>
            </a:r>
          </a:p>
        </p:txBody>
      </p:sp>
      <p:sp>
        <p:nvSpPr>
          <p:cNvPr id="13" name="Rectangle 12">
            <a:extLst>
              <a:ext uri="{FF2B5EF4-FFF2-40B4-BE49-F238E27FC236}">
                <a16:creationId xmlns:a16="http://schemas.microsoft.com/office/drawing/2014/main" id="{96CA1833-7702-5D80-B8E3-C4DD557BAC4D}"/>
              </a:ext>
            </a:extLst>
          </p:cNvPr>
          <p:cNvSpPr/>
          <p:nvPr>
            <p:custDataLst>
              <p:tags r:id="rId2"/>
            </p:custDataLst>
          </p:nvPr>
        </p:nvSpPr>
        <p:spPr>
          <a:xfrm>
            <a:off x="0" y="-317500"/>
            <a:ext cx="1270000" cy="2540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r>
              <a:rPr lang="en-GB" sz="1200" b="1">
                <a:solidFill>
                  <a:srgbClr val="C02A26"/>
                </a:solidFill>
              </a:rPr>
              <a:t>~374 KB / 6,615 KB</a:t>
            </a:r>
          </a:p>
        </p:txBody>
      </p:sp>
    </p:spTree>
    <p:extLst>
      <p:ext uri="{BB962C8B-B14F-4D97-AF65-F5344CB8AC3E}">
        <p14:creationId xmlns:p14="http://schemas.microsoft.com/office/powerpoint/2010/main" val="1974021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E16CECAE-9935-B27D-C36F-FE7FFA8D3817}"/>
              </a:ext>
            </a:extLst>
          </p:cNvPr>
          <p:cNvGraphicFramePr>
            <a:graphicFrameLocks noChangeAspect="1"/>
          </p:cNvGraphicFramePr>
          <p:nvPr>
            <p:custDataLst>
              <p:tags r:id="rId1"/>
            </p:custDataLst>
            <p:extLst>
              <p:ext uri="{D42A27DB-BD31-4B8C-83A1-F6EECF244321}">
                <p14:modId xmlns:p14="http://schemas.microsoft.com/office/powerpoint/2010/main" val="30273466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think-cell data - do not delete" hidden="1">
                        <a:extLst>
                          <a:ext uri="{FF2B5EF4-FFF2-40B4-BE49-F238E27FC236}">
                            <a16:creationId xmlns:a16="http://schemas.microsoft.com/office/drawing/2014/main" id="{E16CECAE-9935-B27D-C36F-FE7FFA8D381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ZoneTexte 19">
            <a:extLst>
              <a:ext uri="{FF2B5EF4-FFF2-40B4-BE49-F238E27FC236}">
                <a16:creationId xmlns:a16="http://schemas.microsoft.com/office/drawing/2014/main" id="{1EBDFD10-E92B-19FD-33C2-7F2AB63DBAEB}"/>
              </a:ext>
            </a:extLst>
          </p:cNvPr>
          <p:cNvSpPr txBox="1"/>
          <p:nvPr/>
        </p:nvSpPr>
        <p:spPr>
          <a:xfrm>
            <a:off x="4366261" y="1759206"/>
            <a:ext cx="7346314" cy="3154405"/>
          </a:xfrm>
          <a:prstGeom prst="rect">
            <a:avLst/>
          </a:prstGeom>
          <a:noFill/>
        </p:spPr>
        <p:txBody>
          <a:bodyPr wrap="square" lIns="91139" tIns="45569" rIns="91139" bIns="45569" numCol="1" spcCol="365760" rtlCol="0">
            <a:spAutoFit/>
          </a:bodyPr>
          <a:lstStyle/>
          <a:p>
            <a:pPr lvl="0">
              <a:spcAft>
                <a:spcPts val="1200"/>
              </a:spcAft>
              <a:buClr>
                <a:srgbClr val="00915A"/>
              </a:buClr>
            </a:pPr>
            <a:r>
              <a:rPr lang="fr-FR" sz="1400" b="1" dirty="0"/>
              <a:t>Investment &amp; Protection Services (IPS) </a:t>
            </a:r>
            <a:r>
              <a:rPr lang="fr-FR" sz="1400" dirty="0"/>
              <a:t>regroupe quatre lignes de métier :</a:t>
            </a:r>
          </a:p>
          <a:p>
            <a:pPr marL="169863" lvl="0" indent="-169863">
              <a:spcAft>
                <a:spcPts val="600"/>
              </a:spcAft>
              <a:buClr>
                <a:srgbClr val="52CDC5"/>
              </a:buClr>
              <a:buFont typeface="Wingdings" panose="05000000000000000000" pitchFamily="2" charset="2"/>
              <a:buChar char="§"/>
            </a:pPr>
            <a:r>
              <a:rPr lang="fr-FR" sz="1400" b="1" dirty="0">
                <a:solidFill>
                  <a:srgbClr val="52CDC5"/>
                </a:solidFill>
                <a:cs typeface="Open Sans Light"/>
              </a:rPr>
              <a:t>BNP Paribas Cardif </a:t>
            </a:r>
            <a:r>
              <a:rPr lang="fr-FR" sz="1400" dirty="0">
                <a:solidFill>
                  <a:srgbClr val="000000"/>
                </a:solidFill>
              </a:rPr>
              <a:t>qui propose des solutions d’épargne et de protection ;</a:t>
            </a:r>
            <a:endParaRPr lang="fr-FR" sz="1400" b="1" dirty="0">
              <a:solidFill>
                <a:srgbClr val="00915A"/>
              </a:solidFill>
              <a:cs typeface="Open Sans Light"/>
            </a:endParaRPr>
          </a:p>
          <a:p>
            <a:pPr marL="169863" indent="-169863">
              <a:spcAft>
                <a:spcPts val="600"/>
              </a:spcAft>
              <a:buClr>
                <a:srgbClr val="52CDC5"/>
              </a:buClr>
              <a:buFont typeface="Wingdings" panose="05000000000000000000" pitchFamily="2" charset="2"/>
              <a:buChar char="§"/>
            </a:pPr>
            <a:r>
              <a:rPr lang="fr-FR" sz="1400" b="1" dirty="0">
                <a:solidFill>
                  <a:srgbClr val="52CDC5"/>
                </a:solidFill>
                <a:cs typeface="Open Sans Light"/>
              </a:rPr>
              <a:t>BNP Paribas Wealth Management, </a:t>
            </a:r>
            <a:r>
              <a:rPr lang="fr-FR" sz="1400" dirty="0">
                <a:solidFill>
                  <a:srgbClr val="000000"/>
                </a:solidFill>
              </a:rPr>
              <a:t>banque privée de référence mondiale ; </a:t>
            </a:r>
          </a:p>
          <a:p>
            <a:pPr marL="169863" lvl="0" indent="-169863">
              <a:spcAft>
                <a:spcPts val="600"/>
              </a:spcAft>
              <a:buClr>
                <a:srgbClr val="52CDC5"/>
              </a:buClr>
              <a:buFont typeface="Wingdings" panose="05000000000000000000" pitchFamily="2" charset="2"/>
              <a:buChar char="§"/>
            </a:pPr>
            <a:r>
              <a:rPr lang="fr-FR" sz="1400" b="1" dirty="0">
                <a:solidFill>
                  <a:srgbClr val="52CDC5"/>
                </a:solidFill>
                <a:cs typeface="Open Sans Light"/>
              </a:rPr>
              <a:t>BNP Paribas Asset Management, </a:t>
            </a:r>
            <a:r>
              <a:rPr lang="fr-FR" sz="1400" dirty="0">
                <a:solidFill>
                  <a:srgbClr val="000000"/>
                </a:solidFill>
              </a:rPr>
              <a:t>spécialiste de la gestion d’actifs ;</a:t>
            </a:r>
          </a:p>
          <a:p>
            <a:pPr marL="169863" lvl="0" indent="-169863">
              <a:spcAft>
                <a:spcPts val="1200"/>
              </a:spcAft>
              <a:buClr>
                <a:srgbClr val="52CDC5"/>
              </a:buClr>
              <a:buFont typeface="Wingdings" panose="05000000000000000000" pitchFamily="2" charset="2"/>
              <a:buChar char="§"/>
            </a:pPr>
            <a:r>
              <a:rPr lang="fr-FR" sz="1400" b="1" dirty="0">
                <a:solidFill>
                  <a:srgbClr val="52CDC5"/>
                </a:solidFill>
                <a:cs typeface="Open Sans Light"/>
              </a:rPr>
              <a:t>BNP Paribas Real Estate </a:t>
            </a:r>
            <a:r>
              <a:rPr lang="fr-FR" sz="1400" dirty="0">
                <a:solidFill>
                  <a:srgbClr val="000000"/>
                </a:solidFill>
              </a:rPr>
              <a:t>pour les services immobiliers.</a:t>
            </a:r>
          </a:p>
          <a:p>
            <a:pPr>
              <a:spcAft>
                <a:spcPts val="1200"/>
              </a:spcAft>
              <a:buClr>
                <a:srgbClr val="00915A"/>
              </a:buClr>
            </a:pPr>
            <a:r>
              <a:rPr lang="fr-FR" sz="1400" dirty="0"/>
              <a:t>Ils conçoivent des produits financiers innovants et durables à destination des clients particuliers, professionnels, entreprises et institutionnels, pour les accompagner dans l’ensemble de leurs projets, et dans leur volonté d’exercer un impact positif. </a:t>
            </a:r>
            <a:endParaRPr lang="fr-FR" sz="1400" dirty="0">
              <a:solidFill>
                <a:srgbClr val="000000"/>
              </a:solidFill>
            </a:endParaRPr>
          </a:p>
          <a:p>
            <a:pPr>
              <a:spcAft>
                <a:spcPts val="600"/>
              </a:spcAft>
              <a:buClr>
                <a:srgbClr val="00915A"/>
              </a:buClr>
            </a:pPr>
            <a:r>
              <a:rPr lang="fr-FR" sz="1400" dirty="0"/>
              <a:t>En intégrant les critères environnementaux, sociaux et de gouvernance dans tous ses processus opérationnels, IPS contribue à placer le Groupe parmi les leaders mondiaux de la finance durable.</a:t>
            </a:r>
            <a:endParaRPr lang="fr-FR" sz="1400" dirty="0">
              <a:solidFill>
                <a:srgbClr val="000000"/>
              </a:solidFill>
            </a:endParaRPr>
          </a:p>
        </p:txBody>
      </p:sp>
      <p:sp>
        <p:nvSpPr>
          <p:cNvPr id="12" name="Rectangle 11">
            <a:extLst>
              <a:ext uri="{FF2B5EF4-FFF2-40B4-BE49-F238E27FC236}">
                <a16:creationId xmlns:a16="http://schemas.microsoft.com/office/drawing/2014/main" id="{193B25B5-34D0-20C4-4EC0-EBCA8C0F6970}"/>
              </a:ext>
            </a:extLst>
          </p:cNvPr>
          <p:cNvSpPr/>
          <p:nvPr/>
        </p:nvSpPr>
        <p:spPr>
          <a:xfrm>
            <a:off x="4663123" y="5550273"/>
            <a:ext cx="2296970" cy="415498"/>
          </a:xfrm>
          <a:prstGeom prst="rect">
            <a:avLst/>
          </a:prstGeom>
        </p:spPr>
        <p:txBody>
          <a:bodyPr wrap="square">
            <a:spAutoFit/>
          </a:bodyPr>
          <a:lstStyle/>
          <a:p>
            <a:r>
              <a:rPr lang="fr-FR" sz="1050" b="1" u="sng">
                <a:latin typeface="BNPP Sans Light" panose="02000503020000020004" pitchFamily="50" charset="0"/>
                <a:hlinkClick r:id="rId6">
                  <a:extLst>
                    <a:ext uri="{A12FA001-AC4F-418D-AE19-62706E023703}">
                      <ahyp:hlinkClr xmlns:ahyp="http://schemas.microsoft.com/office/drawing/2018/hyperlinkcolor" val="tx"/>
                    </a:ext>
                  </a:extLst>
                </a:hlinkClick>
              </a:rPr>
              <a:t>En savoir plus sur </a:t>
            </a:r>
          </a:p>
          <a:p>
            <a:r>
              <a:rPr lang="fr-FR" sz="1050" b="1" u="sng">
                <a:latin typeface="BNPP Sans Light" panose="02000503020000020004" pitchFamily="50" charset="0"/>
                <a:hlinkClick r:id="rId6">
                  <a:extLst>
                    <a:ext uri="{A12FA001-AC4F-418D-AE19-62706E023703}">
                      <ahyp:hlinkClr xmlns:ahyp="http://schemas.microsoft.com/office/drawing/2018/hyperlinkcolor" val="tx"/>
                    </a:ext>
                  </a:extLst>
                </a:hlinkClick>
              </a:rPr>
              <a:t>Investment &amp; Protection Services</a:t>
            </a:r>
            <a:endParaRPr lang="fr-FR" sz="1050" b="1" u="sng">
              <a:latin typeface="BNPP Sans Light" panose="02000503020000020004" pitchFamily="50" charset="0"/>
            </a:endParaRPr>
          </a:p>
        </p:txBody>
      </p:sp>
      <p:pic>
        <p:nvPicPr>
          <p:cNvPr id="13" name="Graphic 12">
            <a:extLst>
              <a:ext uri="{FF2B5EF4-FFF2-40B4-BE49-F238E27FC236}">
                <a16:creationId xmlns:a16="http://schemas.microsoft.com/office/drawing/2014/main" id="{D0532467-B6B2-A08E-BDDE-0AE00E0E0BCE}"/>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366261" y="5608694"/>
            <a:ext cx="296862" cy="296862"/>
          </a:xfrm>
          <a:prstGeom prst="rect">
            <a:avLst/>
          </a:prstGeom>
        </p:spPr>
      </p:pic>
      <p:sp>
        <p:nvSpPr>
          <p:cNvPr id="9" name="TextBox 8">
            <a:extLst>
              <a:ext uri="{FF2B5EF4-FFF2-40B4-BE49-F238E27FC236}">
                <a16:creationId xmlns:a16="http://schemas.microsoft.com/office/drawing/2014/main" id="{49C4084B-FEE5-A351-53F9-B3A1CBDC4B73}"/>
              </a:ext>
            </a:extLst>
          </p:cNvPr>
          <p:cNvSpPr txBox="1"/>
          <p:nvPr/>
        </p:nvSpPr>
        <p:spPr>
          <a:xfrm>
            <a:off x="462465" y="5597"/>
            <a:ext cx="10960278" cy="713460"/>
          </a:xfrm>
          <a:prstGeom prst="rect">
            <a:avLst/>
          </a:prstGeom>
        </p:spPr>
        <p:txBody>
          <a:bodyPr wrap="square" lIns="36000" tIns="0" rIns="36000" bIns="0" rtlCol="0" anchor="b">
            <a:noAutofit/>
          </a:bodyPr>
          <a:lstStyle/>
          <a:p>
            <a:r>
              <a:rPr lang="fr-FR" sz="2400" b="1" cap="all">
                <a:solidFill>
                  <a:srgbClr val="52CDC5"/>
                </a:solidFill>
                <a:ea typeface="+mj-ea"/>
                <a:cs typeface="+mj-cs"/>
              </a:rPr>
              <a:t>INVESTMENT &amp; PROTECTION SERVICEs</a:t>
            </a:r>
          </a:p>
        </p:txBody>
      </p:sp>
      <p:cxnSp>
        <p:nvCxnSpPr>
          <p:cNvPr id="10" name="Straight Connector 9">
            <a:extLst>
              <a:ext uri="{FF2B5EF4-FFF2-40B4-BE49-F238E27FC236}">
                <a16:creationId xmlns:a16="http://schemas.microsoft.com/office/drawing/2014/main" id="{9982E8A1-E11D-50C8-DFB0-7CF95F5BC220}"/>
              </a:ext>
            </a:extLst>
          </p:cNvPr>
          <p:cNvCxnSpPr/>
          <p:nvPr/>
        </p:nvCxnSpPr>
        <p:spPr>
          <a:xfrm>
            <a:off x="-16909" y="1047538"/>
            <a:ext cx="1290428"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3CD56473-7AE6-0BCB-2FA7-DCA52B0BB38C}"/>
              </a:ext>
            </a:extLst>
          </p:cNvPr>
          <p:cNvSpPr/>
          <p:nvPr>
            <p:custDataLst>
              <p:tags r:id="rId2"/>
            </p:custDataLst>
          </p:nvPr>
        </p:nvSpPr>
        <p:spPr>
          <a:xfrm>
            <a:off x="0" y="-317500"/>
            <a:ext cx="1270000" cy="2540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r>
              <a:rPr lang="en-GB" sz="1200" b="1">
                <a:solidFill>
                  <a:srgbClr val="C02A26"/>
                </a:solidFill>
              </a:rPr>
              <a:t>~275 KB / 6,615 KB</a:t>
            </a:r>
          </a:p>
        </p:txBody>
      </p:sp>
      <p:pic>
        <p:nvPicPr>
          <p:cNvPr id="4" name="Image 3">
            <a:extLst>
              <a:ext uri="{FF2B5EF4-FFF2-40B4-BE49-F238E27FC236}">
                <a16:creationId xmlns:a16="http://schemas.microsoft.com/office/drawing/2014/main" id="{77827116-A8CD-4F2B-4DE8-B19C24BC1F8D}"/>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l="5260" t="19380"/>
          <a:stretch/>
        </p:blipFill>
        <p:spPr>
          <a:xfrm>
            <a:off x="479425" y="1334622"/>
            <a:ext cx="3648723" cy="4692957"/>
          </a:xfrm>
          <a:prstGeom prst="rect">
            <a:avLst/>
          </a:prstGeom>
        </p:spPr>
      </p:pic>
    </p:spTree>
    <p:extLst>
      <p:ext uri="{BB962C8B-B14F-4D97-AF65-F5344CB8AC3E}">
        <p14:creationId xmlns:p14="http://schemas.microsoft.com/office/powerpoint/2010/main" val="2145555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68E9B948-C718-877D-BB2F-317CB8725E4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think-cell data - do not delete" hidden="1">
                        <a:extLst>
                          <a:ext uri="{FF2B5EF4-FFF2-40B4-BE49-F238E27FC236}">
                            <a16:creationId xmlns:a16="http://schemas.microsoft.com/office/drawing/2014/main" id="{68E9B948-C718-877D-BB2F-317CB8725E4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Titre 7">
            <a:extLst>
              <a:ext uri="{FF2B5EF4-FFF2-40B4-BE49-F238E27FC236}">
                <a16:creationId xmlns:a16="http://schemas.microsoft.com/office/drawing/2014/main" id="{54D1F7B1-F611-E180-AB7F-E9F2D7440164}"/>
              </a:ext>
            </a:extLst>
          </p:cNvPr>
          <p:cNvSpPr txBox="1">
            <a:spLocks/>
          </p:cNvSpPr>
          <p:nvPr/>
        </p:nvSpPr>
        <p:spPr>
          <a:xfrm>
            <a:off x="515381" y="2514904"/>
            <a:ext cx="11161239" cy="1828193"/>
          </a:xfrm>
          <a:prstGeom prst="rect">
            <a:avLst/>
          </a:prstGeom>
          <a:noFill/>
          <a:effectLst/>
        </p:spPr>
        <p:txBody>
          <a:bodyPr vert="horz" wrap="square" lIns="36000" tIns="0" rIns="36000" bIns="0" rtlCol="0" anchor="b">
            <a:spAutoFit/>
          </a:bodyPr>
          <a:lstStyle>
            <a:lvl1pPr marL="0" algn="ctr" defTabSz="914400" rtl="0" eaLnBrk="1" latinLnBrk="0" hangingPunct="1">
              <a:lnSpc>
                <a:spcPct val="90000"/>
              </a:lnSpc>
              <a:spcBef>
                <a:spcPts val="0"/>
              </a:spcBef>
              <a:buFontTx/>
              <a:buNone/>
              <a:defRPr sz="7400" b="0" kern="1200" cap="all" baseline="0">
                <a:ln>
                  <a:solidFill>
                    <a:schemeClr val="accent1"/>
                  </a:solidFill>
                </a:ln>
                <a:noFill/>
                <a:latin typeface="+mj-lt"/>
                <a:ea typeface="+mj-ea"/>
                <a:cs typeface="+mj-cs"/>
              </a:defRPr>
            </a:lvl1pPr>
          </a:lstStyle>
          <a:p>
            <a:r>
              <a:rPr lang="fr-FR" sz="6600" b="1" spc="600" dirty="0">
                <a:ln w="28575">
                  <a:solidFill>
                    <a:srgbClr val="398D98"/>
                  </a:solidFill>
                </a:ln>
              </a:rPr>
              <a:t>NOTRE PLAN </a:t>
            </a:r>
            <a:br>
              <a:rPr lang="fr-FR" sz="6600" b="1" spc="600" dirty="0">
                <a:ln w="28575">
                  <a:solidFill>
                    <a:srgbClr val="398D98"/>
                  </a:solidFill>
                </a:ln>
              </a:rPr>
            </a:br>
            <a:r>
              <a:rPr lang="fr-FR" sz="6600" b="1" spc="600" dirty="0">
                <a:ln w="28575">
                  <a:solidFill>
                    <a:srgbClr val="398D98"/>
                  </a:solidFill>
                </a:ln>
              </a:rPr>
              <a:t>STRATÉGIQUE GTS 2025</a:t>
            </a:r>
          </a:p>
        </p:txBody>
      </p:sp>
      <p:sp>
        <p:nvSpPr>
          <p:cNvPr id="5" name="Rectangle 4">
            <a:extLst>
              <a:ext uri="{FF2B5EF4-FFF2-40B4-BE49-F238E27FC236}">
                <a16:creationId xmlns:a16="http://schemas.microsoft.com/office/drawing/2014/main" id="{4E0217B6-510B-0166-DCD3-811987B6E4BA}"/>
              </a:ext>
            </a:extLst>
          </p:cNvPr>
          <p:cNvSpPr/>
          <p:nvPr/>
        </p:nvSpPr>
        <p:spPr>
          <a:xfrm>
            <a:off x="10363200" y="-595086"/>
            <a:ext cx="1828800" cy="413657"/>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Slide19 _ V1</a:t>
            </a:r>
          </a:p>
        </p:txBody>
      </p:sp>
      <p:sp>
        <p:nvSpPr>
          <p:cNvPr id="10" name="Rectangle 9">
            <a:extLst>
              <a:ext uri="{FF2B5EF4-FFF2-40B4-BE49-F238E27FC236}">
                <a16:creationId xmlns:a16="http://schemas.microsoft.com/office/drawing/2014/main" id="{CE43AFB3-BC9F-1E5D-6036-67598425CCC5}"/>
              </a:ext>
            </a:extLst>
          </p:cNvPr>
          <p:cNvSpPr/>
          <p:nvPr>
            <p:custDataLst>
              <p:tags r:id="rId2"/>
            </p:custDataLst>
          </p:nvPr>
        </p:nvSpPr>
        <p:spPr>
          <a:xfrm>
            <a:off x="0" y="-317500"/>
            <a:ext cx="1270000" cy="2540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r>
              <a:rPr lang="en-GB" sz="1200" b="1">
                <a:solidFill>
                  <a:srgbClr val="C02A26"/>
                </a:solidFill>
              </a:rPr>
              <a:t>~3 KB / 6,615 KB</a:t>
            </a:r>
          </a:p>
        </p:txBody>
      </p:sp>
    </p:spTree>
    <p:extLst>
      <p:ext uri="{BB962C8B-B14F-4D97-AF65-F5344CB8AC3E}">
        <p14:creationId xmlns:p14="http://schemas.microsoft.com/office/powerpoint/2010/main" val="1403622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FD84322E-F15A-D5E6-6EF8-8495D8173AB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28" name="think-cell data - do not delete" hidden="1">
                        <a:extLst>
                          <a:ext uri="{FF2B5EF4-FFF2-40B4-BE49-F238E27FC236}">
                            <a16:creationId xmlns:a16="http://schemas.microsoft.com/office/drawing/2014/main" id="{FD84322E-F15A-D5E6-6EF8-8495D8173AB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5" name="TextBox 14">
            <a:extLst>
              <a:ext uri="{FF2B5EF4-FFF2-40B4-BE49-F238E27FC236}">
                <a16:creationId xmlns:a16="http://schemas.microsoft.com/office/drawing/2014/main" id="{00261A71-832C-7D74-B546-9C25DDF026F6}"/>
              </a:ext>
            </a:extLst>
          </p:cNvPr>
          <p:cNvSpPr txBox="1"/>
          <p:nvPr/>
        </p:nvSpPr>
        <p:spPr>
          <a:xfrm>
            <a:off x="435832" y="3595"/>
            <a:ext cx="10960278" cy="713460"/>
          </a:xfrm>
          <a:prstGeom prst="rect">
            <a:avLst/>
          </a:prstGeom>
        </p:spPr>
        <p:txBody>
          <a:bodyPr wrap="square" lIns="36000" tIns="0" rIns="36000" b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1" i="0" u="none" strike="noStrike" kern="1200" cap="all" spc="0" normalizeH="0" baseline="0" noProof="0">
                <a:ln>
                  <a:noFill/>
                </a:ln>
                <a:solidFill>
                  <a:srgbClr val="00915A"/>
                </a:solidFill>
                <a:effectLst/>
                <a:uLnTx/>
                <a:uFillTx/>
                <a:latin typeface="BNPP Sans Light"/>
                <a:ea typeface="+mn-ea"/>
                <a:cs typeface="+mn-cs"/>
              </a:rPr>
              <a:t>SOMMAIRE</a:t>
            </a:r>
          </a:p>
        </p:txBody>
      </p:sp>
      <p:cxnSp>
        <p:nvCxnSpPr>
          <p:cNvPr id="3" name="Straight Connector 2">
            <a:extLst>
              <a:ext uri="{FF2B5EF4-FFF2-40B4-BE49-F238E27FC236}">
                <a16:creationId xmlns:a16="http://schemas.microsoft.com/office/drawing/2014/main" id="{0F770FDB-56E6-1981-78EC-41B9920E8C2D}"/>
              </a:ext>
            </a:extLst>
          </p:cNvPr>
          <p:cNvCxnSpPr/>
          <p:nvPr/>
        </p:nvCxnSpPr>
        <p:spPr>
          <a:xfrm>
            <a:off x="-16909" y="1047538"/>
            <a:ext cx="1290428"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CAEBE326-73F4-0C6A-D630-355AF352DE74}"/>
              </a:ext>
            </a:extLst>
          </p:cNvPr>
          <p:cNvSpPr/>
          <p:nvPr/>
        </p:nvSpPr>
        <p:spPr>
          <a:xfrm>
            <a:off x="10363200" y="-595086"/>
            <a:ext cx="1828800" cy="413657"/>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BNPP Sans Light"/>
                <a:ea typeface="+mn-ea"/>
                <a:cs typeface="+mn-cs"/>
              </a:rPr>
              <a:t>Slide2</a:t>
            </a:r>
          </a:p>
        </p:txBody>
      </p:sp>
      <p:sp>
        <p:nvSpPr>
          <p:cNvPr id="9" name="Rectangle 8">
            <a:extLst>
              <a:ext uri="{FF2B5EF4-FFF2-40B4-BE49-F238E27FC236}">
                <a16:creationId xmlns:a16="http://schemas.microsoft.com/office/drawing/2014/main" id="{B2D61080-5EBF-882A-A330-070C38F67503}"/>
              </a:ext>
            </a:extLst>
          </p:cNvPr>
          <p:cNvSpPr/>
          <p:nvPr>
            <p:custDataLst>
              <p:tags r:id="rId2"/>
            </p:custDataLst>
          </p:nvPr>
        </p:nvSpPr>
        <p:spPr>
          <a:xfrm>
            <a:off x="0" y="-317500"/>
            <a:ext cx="1270000" cy="2540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C02A26"/>
                </a:solidFill>
                <a:effectLst/>
                <a:uLnTx/>
                <a:uFillTx/>
                <a:latin typeface="BNPP Sans Light"/>
                <a:ea typeface="+mn-ea"/>
                <a:cs typeface="+mn-cs"/>
              </a:rPr>
              <a:t>~488 KB / 6,615 KB</a:t>
            </a:r>
          </a:p>
        </p:txBody>
      </p:sp>
      <p:grpSp>
        <p:nvGrpSpPr>
          <p:cNvPr id="42" name="Group 41">
            <a:extLst>
              <a:ext uri="{FF2B5EF4-FFF2-40B4-BE49-F238E27FC236}">
                <a16:creationId xmlns:a16="http://schemas.microsoft.com/office/drawing/2014/main" id="{17A2A3F6-A397-9661-E243-C676587ED394}"/>
              </a:ext>
            </a:extLst>
          </p:cNvPr>
          <p:cNvGrpSpPr/>
          <p:nvPr/>
        </p:nvGrpSpPr>
        <p:grpSpPr>
          <a:xfrm>
            <a:off x="534473" y="1229991"/>
            <a:ext cx="7037691" cy="4622594"/>
            <a:chOff x="534473" y="1327734"/>
            <a:chExt cx="7037691" cy="4622594"/>
          </a:xfrm>
        </p:grpSpPr>
        <p:grpSp>
          <p:nvGrpSpPr>
            <p:cNvPr id="2" name="Group 1">
              <a:extLst>
                <a:ext uri="{FF2B5EF4-FFF2-40B4-BE49-F238E27FC236}">
                  <a16:creationId xmlns:a16="http://schemas.microsoft.com/office/drawing/2014/main" id="{CBD268E0-75D5-BF9C-00A4-5939EEDEF3EF}"/>
                </a:ext>
              </a:extLst>
            </p:cNvPr>
            <p:cNvGrpSpPr/>
            <p:nvPr/>
          </p:nvGrpSpPr>
          <p:grpSpPr>
            <a:xfrm>
              <a:off x="534473" y="1327734"/>
              <a:ext cx="7037691" cy="461666"/>
              <a:chOff x="534473" y="1449397"/>
              <a:chExt cx="7037691" cy="461666"/>
            </a:xfrm>
          </p:grpSpPr>
          <p:sp>
            <p:nvSpPr>
              <p:cNvPr id="31" name="Espace réservé du texte 3">
                <a:extLst>
                  <a:ext uri="{FF2B5EF4-FFF2-40B4-BE49-F238E27FC236}">
                    <a16:creationId xmlns:a16="http://schemas.microsoft.com/office/drawing/2014/main" id="{CD882A59-046D-4A61-9233-7A6C85ED6CA6}"/>
                  </a:ext>
                </a:extLst>
              </p:cNvPr>
              <p:cNvSpPr txBox="1">
                <a:spLocks/>
              </p:cNvSpPr>
              <p:nvPr/>
            </p:nvSpPr>
            <p:spPr>
              <a:xfrm>
                <a:off x="1454437" y="1492777"/>
                <a:ext cx="6117727" cy="374906"/>
              </a:xfrm>
              <a:prstGeom prst="rect">
                <a:avLst/>
              </a:prstGeom>
            </p:spPr>
            <p:txBody>
              <a:bodyPr lIns="0" tIns="0" rIns="0" bIns="0" anchor="ctr">
                <a:noAutofit/>
              </a:bodyPr>
              <a:lstStyle>
                <a:lvl1pPr marL="0" indent="0" algn="l" defTabSz="914400" rtl="0" eaLnBrk="1" latinLnBrk="0" hangingPunct="1">
                  <a:lnSpc>
                    <a:spcPct val="100000"/>
                  </a:lnSpc>
                  <a:spcBef>
                    <a:spcPts val="0"/>
                  </a:spcBef>
                  <a:spcAft>
                    <a:spcPts val="1200"/>
                  </a:spcAft>
                  <a:buFontTx/>
                  <a:buNone/>
                  <a:defRPr sz="2200" kern="1200">
                    <a:solidFill>
                      <a:schemeClr val="accent1"/>
                    </a:solidFill>
                    <a:latin typeface="+mn-lt"/>
                    <a:ea typeface="+mn-ea"/>
                    <a:cs typeface="+mn-cs"/>
                  </a:defRPr>
                </a:lvl1pPr>
                <a:lvl2pPr marL="0" indent="0" algn="l" defTabSz="914400" rtl="0" eaLnBrk="1" latinLnBrk="0" hangingPunct="1">
                  <a:lnSpc>
                    <a:spcPct val="100000"/>
                  </a:lnSpc>
                  <a:spcBef>
                    <a:spcPts val="0"/>
                  </a:spcBef>
                  <a:buFontTx/>
                  <a:buNone/>
                  <a:defRPr sz="2000" kern="1200">
                    <a:solidFill>
                      <a:schemeClr val="tx2"/>
                    </a:solidFill>
                    <a:latin typeface="+mn-lt"/>
                    <a:ea typeface="+mn-ea"/>
                    <a:cs typeface="+mn-cs"/>
                  </a:defRPr>
                </a:lvl2pPr>
                <a:lvl3pPr marL="0" indent="0" algn="l" defTabSz="914400" rtl="0" eaLnBrk="1" latinLnBrk="0" hangingPunct="1">
                  <a:lnSpc>
                    <a:spcPct val="100000"/>
                  </a:lnSpc>
                  <a:spcBef>
                    <a:spcPts val="0"/>
                  </a:spcBef>
                  <a:buFontTx/>
                  <a:buNone/>
                  <a:defRPr sz="1700" kern="1200">
                    <a:solidFill>
                      <a:schemeClr val="accent4"/>
                    </a:solidFill>
                    <a:latin typeface="+mn-lt"/>
                    <a:ea typeface="+mn-ea"/>
                    <a:cs typeface="+mn-cs"/>
                  </a:defRPr>
                </a:lvl3pPr>
                <a:lvl4pPr marL="0" indent="0" algn="l" defTabSz="914400" rtl="0" eaLnBrk="1" latinLnBrk="0" hangingPunct="1">
                  <a:lnSpc>
                    <a:spcPct val="100000"/>
                  </a:lnSpc>
                  <a:spcBef>
                    <a:spcPts val="0"/>
                  </a:spcBef>
                  <a:buFontTx/>
                  <a:buNone/>
                  <a:defRPr sz="1250" kern="1200">
                    <a:solidFill>
                      <a:schemeClr val="tx2"/>
                    </a:solidFill>
                    <a:latin typeface="+mn-lt"/>
                    <a:ea typeface="+mn-ea"/>
                    <a:cs typeface="+mn-cs"/>
                  </a:defRPr>
                </a:lvl4pPr>
                <a:lvl5pPr marL="180000" indent="-180000" algn="l" defTabSz="914400" rtl="0" eaLnBrk="1" latinLnBrk="0" hangingPunct="1">
                  <a:lnSpc>
                    <a:spcPct val="100000"/>
                  </a:lnSpc>
                  <a:spcBef>
                    <a:spcPts val="0"/>
                  </a:spcBef>
                  <a:buClr>
                    <a:schemeClr val="accent1"/>
                  </a:buClr>
                  <a:buFont typeface="Wingdings" panose="05000000000000000000" pitchFamily="2" charset="2"/>
                  <a:buChar char=""/>
                  <a:defRPr sz="125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1200"/>
                  </a:spcAft>
                  <a:buClrTx/>
                  <a:buSzTx/>
                  <a:buFontTx/>
                  <a:buNone/>
                  <a:tabLst/>
                  <a:defRPr/>
                </a:pPr>
                <a:r>
                  <a:rPr lang="fr-FR" sz="2000" b="1" dirty="0">
                    <a:solidFill>
                      <a:srgbClr val="3C3C3C"/>
                    </a:solidFill>
                    <a:latin typeface="BNPP Sans Light"/>
                  </a:rPr>
                  <a:t>Enterprise Présentation</a:t>
                </a:r>
                <a:endParaRPr kumimoji="0" lang="fr-FR" sz="2000" b="1" i="0" u="none" strike="noStrike" kern="1200" cap="none" spc="0" normalizeH="0" baseline="0" noProof="0" dirty="0">
                  <a:ln>
                    <a:noFill/>
                  </a:ln>
                  <a:solidFill>
                    <a:srgbClr val="3C3C3C"/>
                  </a:solidFill>
                  <a:effectLst/>
                  <a:uLnTx/>
                  <a:uFillTx/>
                  <a:latin typeface="BNPP Sans Light"/>
                  <a:ea typeface="+mn-ea"/>
                  <a:cs typeface="+mn-cs"/>
                </a:endParaRPr>
              </a:p>
            </p:txBody>
          </p:sp>
          <p:cxnSp>
            <p:nvCxnSpPr>
              <p:cNvPr id="17" name="Connecteur droit 4">
                <a:extLst>
                  <a:ext uri="{FF2B5EF4-FFF2-40B4-BE49-F238E27FC236}">
                    <a16:creationId xmlns:a16="http://schemas.microsoft.com/office/drawing/2014/main" id="{91F32430-721A-0FD0-37AD-5F72434DEE45}"/>
                  </a:ext>
                </a:extLst>
              </p:cNvPr>
              <p:cNvCxnSpPr/>
              <p:nvPr/>
            </p:nvCxnSpPr>
            <p:spPr>
              <a:xfrm>
                <a:off x="1273519" y="1449397"/>
                <a:ext cx="0" cy="46166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3" name="Espace réservé du texte 5">
                <a:extLst>
                  <a:ext uri="{FF2B5EF4-FFF2-40B4-BE49-F238E27FC236}">
                    <a16:creationId xmlns:a16="http://schemas.microsoft.com/office/drawing/2014/main" id="{66BB0111-3751-0487-E962-E3E23BF24B41}"/>
                  </a:ext>
                </a:extLst>
              </p:cNvPr>
              <p:cNvSpPr txBox="1">
                <a:spLocks/>
              </p:cNvSpPr>
              <p:nvPr/>
            </p:nvSpPr>
            <p:spPr>
              <a:xfrm>
                <a:off x="534473" y="1449397"/>
                <a:ext cx="648587" cy="461665"/>
              </a:xfrm>
              <a:prstGeom prst="rect">
                <a:avLst/>
              </a:prstGeom>
            </p:spPr>
            <p:txBody>
              <a:bodyPr wrap="square" lIns="0" tIns="0" rIns="0" bIns="0" anchor="ctr">
                <a:spAutoFit/>
              </a:bodyPr>
              <a:lstStyle>
                <a:lvl1pPr marL="0" indent="0" algn="l" defTabSz="914400" rtl="0" eaLnBrk="1" latinLnBrk="0" hangingPunct="1">
                  <a:lnSpc>
                    <a:spcPct val="100000"/>
                  </a:lnSpc>
                  <a:spcBef>
                    <a:spcPts val="0"/>
                  </a:spcBef>
                  <a:spcAft>
                    <a:spcPts val="1200"/>
                  </a:spcAft>
                  <a:buFontTx/>
                  <a:buNone/>
                  <a:defRPr sz="2200" kern="1200">
                    <a:solidFill>
                      <a:schemeClr val="accent1"/>
                    </a:solidFill>
                    <a:latin typeface="+mn-lt"/>
                    <a:ea typeface="+mn-ea"/>
                    <a:cs typeface="+mn-cs"/>
                  </a:defRPr>
                </a:lvl1pPr>
                <a:lvl2pPr marL="0" indent="0" algn="l" defTabSz="914400" rtl="0" eaLnBrk="1" latinLnBrk="0" hangingPunct="1">
                  <a:lnSpc>
                    <a:spcPct val="100000"/>
                  </a:lnSpc>
                  <a:spcBef>
                    <a:spcPts val="0"/>
                  </a:spcBef>
                  <a:buFontTx/>
                  <a:buNone/>
                  <a:defRPr sz="2000" kern="1200">
                    <a:solidFill>
                      <a:schemeClr val="tx2"/>
                    </a:solidFill>
                    <a:latin typeface="+mn-lt"/>
                    <a:ea typeface="+mn-ea"/>
                    <a:cs typeface="+mn-cs"/>
                  </a:defRPr>
                </a:lvl2pPr>
                <a:lvl3pPr marL="0" indent="0" algn="l" defTabSz="914400" rtl="0" eaLnBrk="1" latinLnBrk="0" hangingPunct="1">
                  <a:lnSpc>
                    <a:spcPct val="100000"/>
                  </a:lnSpc>
                  <a:spcBef>
                    <a:spcPts val="0"/>
                  </a:spcBef>
                  <a:buFontTx/>
                  <a:buNone/>
                  <a:defRPr sz="1700" kern="1200">
                    <a:solidFill>
                      <a:schemeClr val="accent4"/>
                    </a:solidFill>
                    <a:latin typeface="+mn-lt"/>
                    <a:ea typeface="+mn-ea"/>
                    <a:cs typeface="+mn-cs"/>
                  </a:defRPr>
                </a:lvl3pPr>
                <a:lvl4pPr marL="0" indent="0" algn="l" defTabSz="914400" rtl="0" eaLnBrk="1" latinLnBrk="0" hangingPunct="1">
                  <a:lnSpc>
                    <a:spcPct val="100000"/>
                  </a:lnSpc>
                  <a:spcBef>
                    <a:spcPts val="0"/>
                  </a:spcBef>
                  <a:buFontTx/>
                  <a:buNone/>
                  <a:defRPr sz="1250" kern="1200">
                    <a:solidFill>
                      <a:schemeClr val="tx2"/>
                    </a:solidFill>
                    <a:latin typeface="+mn-lt"/>
                    <a:ea typeface="+mn-ea"/>
                    <a:cs typeface="+mn-cs"/>
                  </a:defRPr>
                </a:lvl4pPr>
                <a:lvl5pPr marL="180000" indent="-180000" algn="l" defTabSz="914400" rtl="0" eaLnBrk="1" latinLnBrk="0" hangingPunct="1">
                  <a:lnSpc>
                    <a:spcPct val="100000"/>
                  </a:lnSpc>
                  <a:spcBef>
                    <a:spcPts val="0"/>
                  </a:spcBef>
                  <a:buClr>
                    <a:schemeClr val="accent1"/>
                  </a:buClr>
                  <a:buFont typeface="Wingdings" panose="05000000000000000000" pitchFamily="2" charset="2"/>
                  <a:buChar char=""/>
                  <a:defRPr sz="125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fr-FR" sz="3000" b="1" i="0" u="none" strike="noStrike" kern="1200" cap="none" spc="0" normalizeH="0" baseline="0" noProof="0">
                    <a:ln w="15875">
                      <a:solidFill>
                        <a:srgbClr val="00915A"/>
                      </a:solidFill>
                    </a:ln>
                    <a:noFill/>
                    <a:effectLst/>
                    <a:uLnTx/>
                    <a:uFillTx/>
                    <a:latin typeface="BNPP Sans"/>
                    <a:ea typeface="+mn-ea"/>
                    <a:cs typeface="+mn-cs"/>
                  </a:rPr>
                  <a:t>01</a:t>
                </a:r>
              </a:p>
            </p:txBody>
          </p:sp>
        </p:grpSp>
        <p:grpSp>
          <p:nvGrpSpPr>
            <p:cNvPr id="5" name="Group 4">
              <a:extLst>
                <a:ext uri="{FF2B5EF4-FFF2-40B4-BE49-F238E27FC236}">
                  <a16:creationId xmlns:a16="http://schemas.microsoft.com/office/drawing/2014/main" id="{4041ACFD-8F20-B7BD-5D69-3B2A519F2F70}"/>
                </a:ext>
              </a:extLst>
            </p:cNvPr>
            <p:cNvGrpSpPr/>
            <p:nvPr/>
          </p:nvGrpSpPr>
          <p:grpSpPr>
            <a:xfrm>
              <a:off x="534473" y="1922152"/>
              <a:ext cx="7037691" cy="461665"/>
              <a:chOff x="534473" y="2073392"/>
              <a:chExt cx="7037691" cy="461665"/>
            </a:xfrm>
          </p:grpSpPr>
          <p:sp>
            <p:nvSpPr>
              <p:cNvPr id="36" name="Espace réservé du texte 3">
                <a:extLst>
                  <a:ext uri="{FF2B5EF4-FFF2-40B4-BE49-F238E27FC236}">
                    <a16:creationId xmlns:a16="http://schemas.microsoft.com/office/drawing/2014/main" id="{9AF2A9BB-F766-A935-FDAA-CACD275E5255}"/>
                  </a:ext>
                </a:extLst>
              </p:cNvPr>
              <p:cNvSpPr txBox="1">
                <a:spLocks/>
              </p:cNvSpPr>
              <p:nvPr/>
            </p:nvSpPr>
            <p:spPr>
              <a:xfrm>
                <a:off x="1454437" y="2116772"/>
                <a:ext cx="6117727" cy="374906"/>
              </a:xfrm>
              <a:prstGeom prst="rect">
                <a:avLst/>
              </a:prstGeom>
            </p:spPr>
            <p:txBody>
              <a:bodyPr vert="horz" wrap="square" lIns="0" tIns="0" rIns="0" bIns="0" rtlCol="0" anchor="ctr">
                <a:noAutofit/>
              </a:bodyPr>
              <a:lstStyle>
                <a:lvl1pPr marL="0" indent="0" algn="l" defTabSz="914400" rtl="0" eaLnBrk="1" latinLnBrk="0" hangingPunct="1">
                  <a:lnSpc>
                    <a:spcPct val="100000"/>
                  </a:lnSpc>
                  <a:spcBef>
                    <a:spcPts val="2400"/>
                  </a:spcBef>
                  <a:spcAft>
                    <a:spcPts val="0"/>
                  </a:spcAft>
                  <a:buFontTx/>
                  <a:buNone/>
                  <a:defRPr sz="1200" kern="1200">
                    <a:solidFill>
                      <a:schemeClr val="tx2"/>
                    </a:solidFill>
                    <a:latin typeface="+mn-lt"/>
                    <a:ea typeface="+mn-ea"/>
                    <a:cs typeface="+mn-cs"/>
                  </a:defRPr>
                </a:lvl1pPr>
                <a:lvl2pPr marL="0" indent="0" algn="l" defTabSz="914400" rtl="0" eaLnBrk="1" latinLnBrk="0" hangingPunct="1">
                  <a:lnSpc>
                    <a:spcPct val="100000"/>
                  </a:lnSpc>
                  <a:spcBef>
                    <a:spcPts val="0"/>
                  </a:spcBef>
                  <a:buFontTx/>
                  <a:buNone/>
                  <a:defRPr sz="1200" kern="1200">
                    <a:solidFill>
                      <a:schemeClr val="tx2"/>
                    </a:solidFill>
                    <a:latin typeface="+mn-lt"/>
                    <a:ea typeface="+mn-ea"/>
                    <a:cs typeface="+mn-cs"/>
                  </a:defRPr>
                </a:lvl2pPr>
                <a:lvl3pPr marL="0" indent="0" algn="l" defTabSz="914400" rtl="0" eaLnBrk="1" latinLnBrk="0" hangingPunct="1">
                  <a:lnSpc>
                    <a:spcPct val="100000"/>
                  </a:lnSpc>
                  <a:spcBef>
                    <a:spcPts val="0"/>
                  </a:spcBef>
                  <a:buFontTx/>
                  <a:buNone/>
                  <a:defRPr sz="1200" kern="1200">
                    <a:solidFill>
                      <a:schemeClr val="tx2"/>
                    </a:solidFill>
                    <a:latin typeface="+mn-lt"/>
                    <a:ea typeface="+mn-ea"/>
                    <a:cs typeface="+mn-cs"/>
                  </a:defRPr>
                </a:lvl3pPr>
                <a:lvl4pPr marL="0" indent="0" algn="l" defTabSz="914400" rtl="0" eaLnBrk="1" latinLnBrk="0" hangingPunct="1">
                  <a:lnSpc>
                    <a:spcPct val="100000"/>
                  </a:lnSpc>
                  <a:spcBef>
                    <a:spcPts val="0"/>
                  </a:spcBef>
                  <a:buFontTx/>
                  <a:buNone/>
                  <a:defRPr sz="1200" kern="1200">
                    <a:solidFill>
                      <a:schemeClr val="tx2"/>
                    </a:solidFill>
                    <a:latin typeface="+mn-lt"/>
                    <a:ea typeface="+mn-ea"/>
                    <a:cs typeface="+mn-cs"/>
                  </a:defRPr>
                </a:lvl4pPr>
                <a:lvl5pPr marL="0" indent="0" algn="l" defTabSz="914400" rtl="0" eaLnBrk="1" latinLnBrk="0" hangingPunct="1">
                  <a:lnSpc>
                    <a:spcPct val="100000"/>
                  </a:lnSpc>
                  <a:spcBef>
                    <a:spcPts val="0"/>
                  </a:spcBef>
                  <a:buClr>
                    <a:schemeClr val="accent1"/>
                  </a:buClr>
                  <a:buFontTx/>
                  <a:buNone/>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400"/>
                  </a:spcBef>
                  <a:spcAft>
                    <a:spcPts val="0"/>
                  </a:spcAft>
                  <a:buClrTx/>
                  <a:buSzTx/>
                  <a:buFontTx/>
                  <a:buNone/>
                  <a:tabLst/>
                  <a:defRPr/>
                </a:pPr>
                <a:r>
                  <a:rPr kumimoji="0" lang="fr-FR" sz="2000" b="1" i="0" u="none" strike="noStrike" kern="1200" cap="none" spc="0" normalizeH="0" baseline="0" noProof="0" dirty="0">
                    <a:ln>
                      <a:noFill/>
                    </a:ln>
                    <a:solidFill>
                      <a:srgbClr val="3C3C3C"/>
                    </a:solidFill>
                    <a:effectLst/>
                    <a:uLnTx/>
                    <a:uFillTx/>
                    <a:latin typeface="BNPP Sans Light"/>
                    <a:ea typeface="+mn-ea"/>
                    <a:cs typeface="+mn-cs"/>
                  </a:rPr>
                  <a:t>Un bilan et des performances solides</a:t>
                </a:r>
              </a:p>
            </p:txBody>
          </p:sp>
          <p:cxnSp>
            <p:nvCxnSpPr>
              <p:cNvPr id="18" name="Connecteur droit 5">
                <a:extLst>
                  <a:ext uri="{FF2B5EF4-FFF2-40B4-BE49-F238E27FC236}">
                    <a16:creationId xmlns:a16="http://schemas.microsoft.com/office/drawing/2014/main" id="{EC265132-C7E8-069E-9E10-860D0B5DA0BD}"/>
                  </a:ext>
                </a:extLst>
              </p:cNvPr>
              <p:cNvCxnSpPr/>
              <p:nvPr/>
            </p:nvCxnSpPr>
            <p:spPr>
              <a:xfrm>
                <a:off x="1273519" y="2073392"/>
                <a:ext cx="0" cy="46166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4" name="Espace réservé du texte 5">
                <a:extLst>
                  <a:ext uri="{FF2B5EF4-FFF2-40B4-BE49-F238E27FC236}">
                    <a16:creationId xmlns:a16="http://schemas.microsoft.com/office/drawing/2014/main" id="{B32390F8-FECD-E60A-22B9-1FF4C07DAAA6}"/>
                  </a:ext>
                </a:extLst>
              </p:cNvPr>
              <p:cNvSpPr txBox="1">
                <a:spLocks/>
              </p:cNvSpPr>
              <p:nvPr/>
            </p:nvSpPr>
            <p:spPr>
              <a:xfrm>
                <a:off x="534473" y="2073392"/>
                <a:ext cx="648587" cy="461665"/>
              </a:xfrm>
              <a:prstGeom prst="rect">
                <a:avLst/>
              </a:prstGeom>
            </p:spPr>
            <p:txBody>
              <a:bodyPr wrap="square" lIns="0" tIns="0" rIns="0" bIns="0" anchor="ctr">
                <a:spAutoFit/>
              </a:bodyPr>
              <a:lstStyle>
                <a:lvl1pPr marL="0" indent="0" algn="l" defTabSz="914400" rtl="0" eaLnBrk="1" latinLnBrk="0" hangingPunct="1">
                  <a:lnSpc>
                    <a:spcPct val="100000"/>
                  </a:lnSpc>
                  <a:spcBef>
                    <a:spcPts val="0"/>
                  </a:spcBef>
                  <a:spcAft>
                    <a:spcPts val="1200"/>
                  </a:spcAft>
                  <a:buFontTx/>
                  <a:buNone/>
                  <a:defRPr sz="2200" kern="1200">
                    <a:solidFill>
                      <a:schemeClr val="accent1"/>
                    </a:solidFill>
                    <a:latin typeface="+mn-lt"/>
                    <a:ea typeface="+mn-ea"/>
                    <a:cs typeface="+mn-cs"/>
                  </a:defRPr>
                </a:lvl1pPr>
                <a:lvl2pPr marL="0" indent="0" algn="l" defTabSz="914400" rtl="0" eaLnBrk="1" latinLnBrk="0" hangingPunct="1">
                  <a:lnSpc>
                    <a:spcPct val="100000"/>
                  </a:lnSpc>
                  <a:spcBef>
                    <a:spcPts val="0"/>
                  </a:spcBef>
                  <a:buFontTx/>
                  <a:buNone/>
                  <a:defRPr sz="2000" kern="1200">
                    <a:solidFill>
                      <a:schemeClr val="tx2"/>
                    </a:solidFill>
                    <a:latin typeface="+mn-lt"/>
                    <a:ea typeface="+mn-ea"/>
                    <a:cs typeface="+mn-cs"/>
                  </a:defRPr>
                </a:lvl2pPr>
                <a:lvl3pPr marL="0" indent="0" algn="l" defTabSz="914400" rtl="0" eaLnBrk="1" latinLnBrk="0" hangingPunct="1">
                  <a:lnSpc>
                    <a:spcPct val="100000"/>
                  </a:lnSpc>
                  <a:spcBef>
                    <a:spcPts val="0"/>
                  </a:spcBef>
                  <a:buFontTx/>
                  <a:buNone/>
                  <a:defRPr sz="1700" kern="1200">
                    <a:solidFill>
                      <a:schemeClr val="accent4"/>
                    </a:solidFill>
                    <a:latin typeface="+mn-lt"/>
                    <a:ea typeface="+mn-ea"/>
                    <a:cs typeface="+mn-cs"/>
                  </a:defRPr>
                </a:lvl3pPr>
                <a:lvl4pPr marL="0" indent="0" algn="l" defTabSz="914400" rtl="0" eaLnBrk="1" latinLnBrk="0" hangingPunct="1">
                  <a:lnSpc>
                    <a:spcPct val="100000"/>
                  </a:lnSpc>
                  <a:spcBef>
                    <a:spcPts val="0"/>
                  </a:spcBef>
                  <a:buFontTx/>
                  <a:buNone/>
                  <a:defRPr sz="1250" kern="1200">
                    <a:solidFill>
                      <a:schemeClr val="tx2"/>
                    </a:solidFill>
                    <a:latin typeface="+mn-lt"/>
                    <a:ea typeface="+mn-ea"/>
                    <a:cs typeface="+mn-cs"/>
                  </a:defRPr>
                </a:lvl4pPr>
                <a:lvl5pPr marL="180000" indent="-180000" algn="l" defTabSz="914400" rtl="0" eaLnBrk="1" latinLnBrk="0" hangingPunct="1">
                  <a:lnSpc>
                    <a:spcPct val="100000"/>
                  </a:lnSpc>
                  <a:spcBef>
                    <a:spcPts val="0"/>
                  </a:spcBef>
                  <a:buClr>
                    <a:schemeClr val="accent1"/>
                  </a:buClr>
                  <a:buFont typeface="Wingdings" panose="05000000000000000000" pitchFamily="2" charset="2"/>
                  <a:buChar char=""/>
                  <a:defRPr sz="125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fr-FR" sz="3000" b="1" i="0" u="none" strike="noStrike" kern="1200" cap="none" spc="0" normalizeH="0" baseline="0" noProof="0">
                    <a:ln w="15875">
                      <a:solidFill>
                        <a:srgbClr val="00915A"/>
                      </a:solidFill>
                    </a:ln>
                    <a:noFill/>
                    <a:effectLst/>
                    <a:uLnTx/>
                    <a:uFillTx/>
                    <a:latin typeface="BNPP Sans"/>
                    <a:ea typeface="+mn-ea"/>
                    <a:cs typeface="+mn-cs"/>
                  </a:rPr>
                  <a:t>02</a:t>
                </a:r>
              </a:p>
            </p:txBody>
          </p:sp>
        </p:grpSp>
        <p:grpSp>
          <p:nvGrpSpPr>
            <p:cNvPr id="6" name="Group 5">
              <a:extLst>
                <a:ext uri="{FF2B5EF4-FFF2-40B4-BE49-F238E27FC236}">
                  <a16:creationId xmlns:a16="http://schemas.microsoft.com/office/drawing/2014/main" id="{57436759-5226-BB7C-79F2-58ADBFDECBF8}"/>
                </a:ext>
              </a:extLst>
            </p:cNvPr>
            <p:cNvGrpSpPr/>
            <p:nvPr/>
          </p:nvGrpSpPr>
          <p:grpSpPr>
            <a:xfrm>
              <a:off x="534473" y="2516569"/>
              <a:ext cx="7037691" cy="461665"/>
              <a:chOff x="534473" y="2774330"/>
              <a:chExt cx="7037691" cy="461665"/>
            </a:xfrm>
          </p:grpSpPr>
          <p:sp>
            <p:nvSpPr>
              <p:cNvPr id="37" name="Espace réservé du texte 3">
                <a:extLst>
                  <a:ext uri="{FF2B5EF4-FFF2-40B4-BE49-F238E27FC236}">
                    <a16:creationId xmlns:a16="http://schemas.microsoft.com/office/drawing/2014/main" id="{F1B26792-C5FA-85C7-EEC9-FB27474ACAED}"/>
                  </a:ext>
                </a:extLst>
              </p:cNvPr>
              <p:cNvSpPr txBox="1">
                <a:spLocks/>
              </p:cNvSpPr>
              <p:nvPr/>
            </p:nvSpPr>
            <p:spPr>
              <a:xfrm>
                <a:off x="1454437" y="2817710"/>
                <a:ext cx="6117727" cy="374906"/>
              </a:xfrm>
              <a:prstGeom prst="rect">
                <a:avLst/>
              </a:prstGeom>
            </p:spPr>
            <p:txBody>
              <a:bodyPr vert="horz" wrap="square" lIns="0" tIns="0" rIns="0" bIns="0" rtlCol="0" anchor="ctr">
                <a:noAutofit/>
              </a:bodyPr>
              <a:lstStyle>
                <a:lvl1pPr marL="0" indent="0" algn="l" defTabSz="914400" rtl="0" eaLnBrk="1" latinLnBrk="0" hangingPunct="1">
                  <a:lnSpc>
                    <a:spcPct val="100000"/>
                  </a:lnSpc>
                  <a:spcBef>
                    <a:spcPts val="2400"/>
                  </a:spcBef>
                  <a:spcAft>
                    <a:spcPts val="0"/>
                  </a:spcAft>
                  <a:buFontTx/>
                  <a:buNone/>
                  <a:defRPr sz="1200" kern="1200">
                    <a:solidFill>
                      <a:schemeClr val="tx2"/>
                    </a:solidFill>
                    <a:latin typeface="+mn-lt"/>
                    <a:ea typeface="+mn-ea"/>
                    <a:cs typeface="+mn-cs"/>
                  </a:defRPr>
                </a:lvl1pPr>
                <a:lvl2pPr marL="0" indent="0" algn="l" defTabSz="914400" rtl="0" eaLnBrk="1" latinLnBrk="0" hangingPunct="1">
                  <a:lnSpc>
                    <a:spcPct val="100000"/>
                  </a:lnSpc>
                  <a:spcBef>
                    <a:spcPts val="0"/>
                  </a:spcBef>
                  <a:buFontTx/>
                  <a:buNone/>
                  <a:defRPr sz="1200" kern="1200">
                    <a:solidFill>
                      <a:schemeClr val="tx2"/>
                    </a:solidFill>
                    <a:latin typeface="+mn-lt"/>
                    <a:ea typeface="+mn-ea"/>
                    <a:cs typeface="+mn-cs"/>
                  </a:defRPr>
                </a:lvl2pPr>
                <a:lvl3pPr marL="0" indent="0" algn="l" defTabSz="914400" rtl="0" eaLnBrk="1" latinLnBrk="0" hangingPunct="1">
                  <a:lnSpc>
                    <a:spcPct val="100000"/>
                  </a:lnSpc>
                  <a:spcBef>
                    <a:spcPts val="0"/>
                  </a:spcBef>
                  <a:buFontTx/>
                  <a:buNone/>
                  <a:defRPr sz="1200" kern="1200">
                    <a:solidFill>
                      <a:schemeClr val="tx2"/>
                    </a:solidFill>
                    <a:latin typeface="+mn-lt"/>
                    <a:ea typeface="+mn-ea"/>
                    <a:cs typeface="+mn-cs"/>
                  </a:defRPr>
                </a:lvl3pPr>
                <a:lvl4pPr marL="0" indent="0" algn="l" defTabSz="914400" rtl="0" eaLnBrk="1" latinLnBrk="0" hangingPunct="1">
                  <a:lnSpc>
                    <a:spcPct val="100000"/>
                  </a:lnSpc>
                  <a:spcBef>
                    <a:spcPts val="0"/>
                  </a:spcBef>
                  <a:buFontTx/>
                  <a:buNone/>
                  <a:defRPr sz="1200" kern="1200">
                    <a:solidFill>
                      <a:schemeClr val="tx2"/>
                    </a:solidFill>
                    <a:latin typeface="+mn-lt"/>
                    <a:ea typeface="+mn-ea"/>
                    <a:cs typeface="+mn-cs"/>
                  </a:defRPr>
                </a:lvl4pPr>
                <a:lvl5pPr marL="0" indent="0" algn="l" defTabSz="914400" rtl="0" eaLnBrk="1" latinLnBrk="0" hangingPunct="1">
                  <a:lnSpc>
                    <a:spcPct val="100000"/>
                  </a:lnSpc>
                  <a:spcBef>
                    <a:spcPts val="0"/>
                  </a:spcBef>
                  <a:buClr>
                    <a:schemeClr val="accent1"/>
                  </a:buClr>
                  <a:buFontTx/>
                  <a:buNone/>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400"/>
                  </a:spcBef>
                  <a:spcAft>
                    <a:spcPts val="0"/>
                  </a:spcAft>
                  <a:buClrTx/>
                  <a:buSzTx/>
                  <a:buFontTx/>
                  <a:buNone/>
                  <a:tabLst/>
                  <a:defRPr/>
                </a:pPr>
                <a:r>
                  <a:rPr kumimoji="0" lang="fr-FR" sz="2000" b="1" i="0" u="none" strike="noStrike" kern="1200" cap="none" spc="0" normalizeH="0" baseline="0" noProof="0">
                    <a:ln>
                      <a:noFill/>
                    </a:ln>
                    <a:solidFill>
                      <a:srgbClr val="3C3C3C"/>
                    </a:solidFill>
                    <a:effectLst/>
                    <a:uLnTx/>
                    <a:uFillTx/>
                    <a:latin typeface="BNPP Sans Light"/>
                    <a:ea typeface="+mn-ea"/>
                    <a:cs typeface="+mn-cs"/>
                  </a:rPr>
                  <a:t>Notre modèle diversifié et intégré</a:t>
                </a:r>
              </a:p>
            </p:txBody>
          </p:sp>
          <p:cxnSp>
            <p:nvCxnSpPr>
              <p:cNvPr id="19" name="Connecteur droit 6">
                <a:extLst>
                  <a:ext uri="{FF2B5EF4-FFF2-40B4-BE49-F238E27FC236}">
                    <a16:creationId xmlns:a16="http://schemas.microsoft.com/office/drawing/2014/main" id="{9FEE5926-49AA-AB28-6F11-D580704C49E5}"/>
                  </a:ext>
                </a:extLst>
              </p:cNvPr>
              <p:cNvCxnSpPr/>
              <p:nvPr/>
            </p:nvCxnSpPr>
            <p:spPr>
              <a:xfrm>
                <a:off x="1273519" y="2774330"/>
                <a:ext cx="0" cy="46166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Espace réservé du texte 5">
                <a:extLst>
                  <a:ext uri="{FF2B5EF4-FFF2-40B4-BE49-F238E27FC236}">
                    <a16:creationId xmlns:a16="http://schemas.microsoft.com/office/drawing/2014/main" id="{E4B44DB8-6FB8-76E7-6816-2054092FFC84}"/>
                  </a:ext>
                </a:extLst>
              </p:cNvPr>
              <p:cNvSpPr txBox="1">
                <a:spLocks/>
              </p:cNvSpPr>
              <p:nvPr/>
            </p:nvSpPr>
            <p:spPr>
              <a:xfrm>
                <a:off x="534473" y="2774330"/>
                <a:ext cx="648587" cy="461665"/>
              </a:xfrm>
              <a:prstGeom prst="rect">
                <a:avLst/>
              </a:prstGeom>
            </p:spPr>
            <p:txBody>
              <a:bodyPr wrap="square" lIns="0" tIns="0" rIns="0" bIns="0" anchor="ctr">
                <a:spAutoFit/>
              </a:bodyPr>
              <a:lstStyle>
                <a:lvl1pPr marL="0" indent="0" algn="l" defTabSz="914400" rtl="0" eaLnBrk="1" latinLnBrk="0" hangingPunct="1">
                  <a:lnSpc>
                    <a:spcPct val="100000"/>
                  </a:lnSpc>
                  <a:spcBef>
                    <a:spcPts val="0"/>
                  </a:spcBef>
                  <a:spcAft>
                    <a:spcPts val="1200"/>
                  </a:spcAft>
                  <a:buFontTx/>
                  <a:buNone/>
                  <a:defRPr sz="2200" kern="1200">
                    <a:solidFill>
                      <a:schemeClr val="accent1"/>
                    </a:solidFill>
                    <a:latin typeface="+mn-lt"/>
                    <a:ea typeface="+mn-ea"/>
                    <a:cs typeface="+mn-cs"/>
                  </a:defRPr>
                </a:lvl1pPr>
                <a:lvl2pPr marL="0" indent="0" algn="l" defTabSz="914400" rtl="0" eaLnBrk="1" latinLnBrk="0" hangingPunct="1">
                  <a:lnSpc>
                    <a:spcPct val="100000"/>
                  </a:lnSpc>
                  <a:spcBef>
                    <a:spcPts val="0"/>
                  </a:spcBef>
                  <a:buFontTx/>
                  <a:buNone/>
                  <a:defRPr sz="2000" kern="1200">
                    <a:solidFill>
                      <a:schemeClr val="tx2"/>
                    </a:solidFill>
                    <a:latin typeface="+mn-lt"/>
                    <a:ea typeface="+mn-ea"/>
                    <a:cs typeface="+mn-cs"/>
                  </a:defRPr>
                </a:lvl2pPr>
                <a:lvl3pPr marL="0" indent="0" algn="l" defTabSz="914400" rtl="0" eaLnBrk="1" latinLnBrk="0" hangingPunct="1">
                  <a:lnSpc>
                    <a:spcPct val="100000"/>
                  </a:lnSpc>
                  <a:spcBef>
                    <a:spcPts val="0"/>
                  </a:spcBef>
                  <a:buFontTx/>
                  <a:buNone/>
                  <a:defRPr sz="1700" kern="1200">
                    <a:solidFill>
                      <a:schemeClr val="accent4"/>
                    </a:solidFill>
                    <a:latin typeface="+mn-lt"/>
                    <a:ea typeface="+mn-ea"/>
                    <a:cs typeface="+mn-cs"/>
                  </a:defRPr>
                </a:lvl3pPr>
                <a:lvl4pPr marL="0" indent="0" algn="l" defTabSz="914400" rtl="0" eaLnBrk="1" latinLnBrk="0" hangingPunct="1">
                  <a:lnSpc>
                    <a:spcPct val="100000"/>
                  </a:lnSpc>
                  <a:spcBef>
                    <a:spcPts val="0"/>
                  </a:spcBef>
                  <a:buFontTx/>
                  <a:buNone/>
                  <a:defRPr sz="1250" kern="1200">
                    <a:solidFill>
                      <a:schemeClr val="tx2"/>
                    </a:solidFill>
                    <a:latin typeface="+mn-lt"/>
                    <a:ea typeface="+mn-ea"/>
                    <a:cs typeface="+mn-cs"/>
                  </a:defRPr>
                </a:lvl4pPr>
                <a:lvl5pPr marL="180000" indent="-180000" algn="l" defTabSz="914400" rtl="0" eaLnBrk="1" latinLnBrk="0" hangingPunct="1">
                  <a:lnSpc>
                    <a:spcPct val="100000"/>
                  </a:lnSpc>
                  <a:spcBef>
                    <a:spcPts val="0"/>
                  </a:spcBef>
                  <a:buClr>
                    <a:schemeClr val="accent1"/>
                  </a:buClr>
                  <a:buFont typeface="Wingdings" panose="05000000000000000000" pitchFamily="2" charset="2"/>
                  <a:buChar char=""/>
                  <a:defRPr sz="125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fr-FR" sz="3000" b="1" i="0" u="none" strike="noStrike" kern="1200" cap="none" spc="0" normalizeH="0" baseline="0" noProof="0">
                    <a:ln w="15875">
                      <a:solidFill>
                        <a:srgbClr val="00915A"/>
                      </a:solidFill>
                    </a:ln>
                    <a:noFill/>
                    <a:effectLst/>
                    <a:uLnTx/>
                    <a:uFillTx/>
                    <a:latin typeface="BNPP Sans"/>
                    <a:ea typeface="+mn-ea"/>
                    <a:cs typeface="+mn-cs"/>
                  </a:rPr>
                  <a:t>03</a:t>
                </a:r>
              </a:p>
            </p:txBody>
          </p:sp>
        </p:grpSp>
        <p:grpSp>
          <p:nvGrpSpPr>
            <p:cNvPr id="8" name="Group 7">
              <a:extLst>
                <a:ext uri="{FF2B5EF4-FFF2-40B4-BE49-F238E27FC236}">
                  <a16:creationId xmlns:a16="http://schemas.microsoft.com/office/drawing/2014/main" id="{9F5CA081-4630-7AA8-17A2-A6415BC25D41}"/>
                </a:ext>
              </a:extLst>
            </p:cNvPr>
            <p:cNvGrpSpPr/>
            <p:nvPr/>
          </p:nvGrpSpPr>
          <p:grpSpPr>
            <a:xfrm>
              <a:off x="534473" y="3110986"/>
              <a:ext cx="7037691" cy="461665"/>
              <a:chOff x="534473" y="3475268"/>
              <a:chExt cx="7037691" cy="461665"/>
            </a:xfrm>
          </p:grpSpPr>
          <p:sp>
            <p:nvSpPr>
              <p:cNvPr id="38" name="Espace réservé du texte 3">
                <a:extLst>
                  <a:ext uri="{FF2B5EF4-FFF2-40B4-BE49-F238E27FC236}">
                    <a16:creationId xmlns:a16="http://schemas.microsoft.com/office/drawing/2014/main" id="{BC14C187-CFE7-F3C4-0662-E4D667592C61}"/>
                  </a:ext>
                </a:extLst>
              </p:cNvPr>
              <p:cNvSpPr txBox="1">
                <a:spLocks/>
              </p:cNvSpPr>
              <p:nvPr/>
            </p:nvSpPr>
            <p:spPr>
              <a:xfrm>
                <a:off x="1454437" y="3518648"/>
                <a:ext cx="6117727" cy="374906"/>
              </a:xfrm>
              <a:prstGeom prst="rect">
                <a:avLst/>
              </a:prstGeom>
            </p:spPr>
            <p:txBody>
              <a:bodyPr vert="horz" wrap="square" lIns="0" tIns="0" rIns="0" bIns="0" rtlCol="0" anchor="ctr">
                <a:noAutofit/>
              </a:bodyPr>
              <a:lstStyle>
                <a:lvl1pPr marL="0" indent="0" algn="l" defTabSz="914400" rtl="0" eaLnBrk="1" latinLnBrk="0" hangingPunct="1">
                  <a:lnSpc>
                    <a:spcPct val="100000"/>
                  </a:lnSpc>
                  <a:spcBef>
                    <a:spcPts val="2400"/>
                  </a:spcBef>
                  <a:spcAft>
                    <a:spcPts val="0"/>
                  </a:spcAft>
                  <a:buFontTx/>
                  <a:buNone/>
                  <a:defRPr sz="1200" kern="1200">
                    <a:solidFill>
                      <a:schemeClr val="tx2"/>
                    </a:solidFill>
                    <a:latin typeface="+mn-lt"/>
                    <a:ea typeface="+mn-ea"/>
                    <a:cs typeface="+mn-cs"/>
                  </a:defRPr>
                </a:lvl1pPr>
                <a:lvl2pPr marL="0" indent="0" algn="l" defTabSz="914400" rtl="0" eaLnBrk="1" latinLnBrk="0" hangingPunct="1">
                  <a:lnSpc>
                    <a:spcPct val="100000"/>
                  </a:lnSpc>
                  <a:spcBef>
                    <a:spcPts val="0"/>
                  </a:spcBef>
                  <a:buFontTx/>
                  <a:buNone/>
                  <a:defRPr sz="1200" kern="1200">
                    <a:solidFill>
                      <a:schemeClr val="tx2"/>
                    </a:solidFill>
                    <a:latin typeface="+mn-lt"/>
                    <a:ea typeface="+mn-ea"/>
                    <a:cs typeface="+mn-cs"/>
                  </a:defRPr>
                </a:lvl2pPr>
                <a:lvl3pPr marL="0" indent="0" algn="l" defTabSz="914400" rtl="0" eaLnBrk="1" latinLnBrk="0" hangingPunct="1">
                  <a:lnSpc>
                    <a:spcPct val="100000"/>
                  </a:lnSpc>
                  <a:spcBef>
                    <a:spcPts val="0"/>
                  </a:spcBef>
                  <a:buFontTx/>
                  <a:buNone/>
                  <a:defRPr sz="1200" kern="1200">
                    <a:solidFill>
                      <a:schemeClr val="tx2"/>
                    </a:solidFill>
                    <a:latin typeface="+mn-lt"/>
                    <a:ea typeface="+mn-ea"/>
                    <a:cs typeface="+mn-cs"/>
                  </a:defRPr>
                </a:lvl3pPr>
                <a:lvl4pPr marL="0" indent="0" algn="l" defTabSz="914400" rtl="0" eaLnBrk="1" latinLnBrk="0" hangingPunct="1">
                  <a:lnSpc>
                    <a:spcPct val="100000"/>
                  </a:lnSpc>
                  <a:spcBef>
                    <a:spcPts val="0"/>
                  </a:spcBef>
                  <a:buFontTx/>
                  <a:buNone/>
                  <a:defRPr sz="1200" kern="1200">
                    <a:solidFill>
                      <a:schemeClr val="tx2"/>
                    </a:solidFill>
                    <a:latin typeface="+mn-lt"/>
                    <a:ea typeface="+mn-ea"/>
                    <a:cs typeface="+mn-cs"/>
                  </a:defRPr>
                </a:lvl4pPr>
                <a:lvl5pPr marL="0" indent="0" algn="l" defTabSz="914400" rtl="0" eaLnBrk="1" latinLnBrk="0" hangingPunct="1">
                  <a:lnSpc>
                    <a:spcPct val="100000"/>
                  </a:lnSpc>
                  <a:spcBef>
                    <a:spcPts val="0"/>
                  </a:spcBef>
                  <a:buClr>
                    <a:schemeClr val="accent1"/>
                  </a:buClr>
                  <a:buFontTx/>
                  <a:buNone/>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400"/>
                  </a:spcBef>
                  <a:spcAft>
                    <a:spcPts val="0"/>
                  </a:spcAft>
                  <a:buClrTx/>
                  <a:buSzTx/>
                  <a:buFontTx/>
                  <a:buNone/>
                  <a:tabLst/>
                  <a:defRPr/>
                </a:pPr>
                <a:r>
                  <a:rPr kumimoji="0" lang="fr-FR" sz="2000" b="1" i="0" u="none" strike="noStrike" kern="1200" cap="none" spc="0" normalizeH="0" baseline="0" noProof="0">
                    <a:ln>
                      <a:noFill/>
                    </a:ln>
                    <a:solidFill>
                      <a:srgbClr val="3C3C3C"/>
                    </a:solidFill>
                    <a:effectLst/>
                    <a:uLnTx/>
                    <a:uFillTx/>
                    <a:latin typeface="BNPP Sans Light"/>
                    <a:ea typeface="+mn-ea"/>
                    <a:cs typeface="+mn-cs"/>
                  </a:rPr>
                  <a:t>Nos trois pôles opérationnels</a:t>
                </a:r>
              </a:p>
            </p:txBody>
          </p:sp>
          <p:cxnSp>
            <p:nvCxnSpPr>
              <p:cNvPr id="20" name="Connecteur droit 7">
                <a:extLst>
                  <a:ext uri="{FF2B5EF4-FFF2-40B4-BE49-F238E27FC236}">
                    <a16:creationId xmlns:a16="http://schemas.microsoft.com/office/drawing/2014/main" id="{C59067F4-6605-0E5F-5C14-69CA14D91520}"/>
                  </a:ext>
                </a:extLst>
              </p:cNvPr>
              <p:cNvCxnSpPr/>
              <p:nvPr/>
            </p:nvCxnSpPr>
            <p:spPr>
              <a:xfrm>
                <a:off x="1274034" y="3475268"/>
                <a:ext cx="0" cy="46166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6" name="Espace réservé du texte 5">
                <a:extLst>
                  <a:ext uri="{FF2B5EF4-FFF2-40B4-BE49-F238E27FC236}">
                    <a16:creationId xmlns:a16="http://schemas.microsoft.com/office/drawing/2014/main" id="{CC707EC4-9B40-D837-BC67-D17E0E743744}"/>
                  </a:ext>
                </a:extLst>
              </p:cNvPr>
              <p:cNvSpPr txBox="1">
                <a:spLocks/>
              </p:cNvSpPr>
              <p:nvPr/>
            </p:nvSpPr>
            <p:spPr>
              <a:xfrm>
                <a:off x="534473" y="3475268"/>
                <a:ext cx="648587" cy="461665"/>
              </a:xfrm>
              <a:prstGeom prst="rect">
                <a:avLst/>
              </a:prstGeom>
            </p:spPr>
            <p:txBody>
              <a:bodyPr wrap="square" lIns="0" tIns="0" rIns="0" bIns="0" anchor="ctr">
                <a:spAutoFit/>
              </a:bodyPr>
              <a:lstStyle>
                <a:lvl1pPr marL="0" indent="0" algn="l" defTabSz="914400" rtl="0" eaLnBrk="1" latinLnBrk="0" hangingPunct="1">
                  <a:lnSpc>
                    <a:spcPct val="100000"/>
                  </a:lnSpc>
                  <a:spcBef>
                    <a:spcPts val="0"/>
                  </a:spcBef>
                  <a:spcAft>
                    <a:spcPts val="1200"/>
                  </a:spcAft>
                  <a:buFontTx/>
                  <a:buNone/>
                  <a:defRPr sz="2200" kern="1200">
                    <a:solidFill>
                      <a:schemeClr val="accent1"/>
                    </a:solidFill>
                    <a:latin typeface="+mn-lt"/>
                    <a:ea typeface="+mn-ea"/>
                    <a:cs typeface="+mn-cs"/>
                  </a:defRPr>
                </a:lvl1pPr>
                <a:lvl2pPr marL="0" indent="0" algn="l" defTabSz="914400" rtl="0" eaLnBrk="1" latinLnBrk="0" hangingPunct="1">
                  <a:lnSpc>
                    <a:spcPct val="100000"/>
                  </a:lnSpc>
                  <a:spcBef>
                    <a:spcPts val="0"/>
                  </a:spcBef>
                  <a:buFontTx/>
                  <a:buNone/>
                  <a:defRPr sz="2000" kern="1200">
                    <a:solidFill>
                      <a:schemeClr val="tx2"/>
                    </a:solidFill>
                    <a:latin typeface="+mn-lt"/>
                    <a:ea typeface="+mn-ea"/>
                    <a:cs typeface="+mn-cs"/>
                  </a:defRPr>
                </a:lvl2pPr>
                <a:lvl3pPr marL="0" indent="0" algn="l" defTabSz="914400" rtl="0" eaLnBrk="1" latinLnBrk="0" hangingPunct="1">
                  <a:lnSpc>
                    <a:spcPct val="100000"/>
                  </a:lnSpc>
                  <a:spcBef>
                    <a:spcPts val="0"/>
                  </a:spcBef>
                  <a:buFontTx/>
                  <a:buNone/>
                  <a:defRPr sz="1700" kern="1200">
                    <a:solidFill>
                      <a:schemeClr val="accent4"/>
                    </a:solidFill>
                    <a:latin typeface="+mn-lt"/>
                    <a:ea typeface="+mn-ea"/>
                    <a:cs typeface="+mn-cs"/>
                  </a:defRPr>
                </a:lvl3pPr>
                <a:lvl4pPr marL="0" indent="0" algn="l" defTabSz="914400" rtl="0" eaLnBrk="1" latinLnBrk="0" hangingPunct="1">
                  <a:lnSpc>
                    <a:spcPct val="100000"/>
                  </a:lnSpc>
                  <a:spcBef>
                    <a:spcPts val="0"/>
                  </a:spcBef>
                  <a:buFontTx/>
                  <a:buNone/>
                  <a:defRPr sz="1250" kern="1200">
                    <a:solidFill>
                      <a:schemeClr val="tx2"/>
                    </a:solidFill>
                    <a:latin typeface="+mn-lt"/>
                    <a:ea typeface="+mn-ea"/>
                    <a:cs typeface="+mn-cs"/>
                  </a:defRPr>
                </a:lvl4pPr>
                <a:lvl5pPr marL="180000" indent="-180000" algn="l" defTabSz="914400" rtl="0" eaLnBrk="1" latinLnBrk="0" hangingPunct="1">
                  <a:lnSpc>
                    <a:spcPct val="100000"/>
                  </a:lnSpc>
                  <a:spcBef>
                    <a:spcPts val="0"/>
                  </a:spcBef>
                  <a:buClr>
                    <a:schemeClr val="accent1"/>
                  </a:buClr>
                  <a:buFont typeface="Wingdings" panose="05000000000000000000" pitchFamily="2" charset="2"/>
                  <a:buChar char=""/>
                  <a:defRPr sz="125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fr-FR" sz="3000" b="1" i="0" u="none" strike="noStrike" kern="1200" cap="none" spc="0" normalizeH="0" baseline="0" noProof="0">
                    <a:ln w="15875">
                      <a:solidFill>
                        <a:srgbClr val="00915A"/>
                      </a:solidFill>
                    </a:ln>
                    <a:noFill/>
                    <a:effectLst/>
                    <a:uLnTx/>
                    <a:uFillTx/>
                    <a:latin typeface="BNPP Sans"/>
                    <a:ea typeface="+mn-ea"/>
                    <a:cs typeface="+mn-cs"/>
                  </a:rPr>
                  <a:t>04</a:t>
                </a:r>
              </a:p>
            </p:txBody>
          </p:sp>
        </p:grpSp>
        <p:grpSp>
          <p:nvGrpSpPr>
            <p:cNvPr id="10" name="Group 9">
              <a:extLst>
                <a:ext uri="{FF2B5EF4-FFF2-40B4-BE49-F238E27FC236}">
                  <a16:creationId xmlns:a16="http://schemas.microsoft.com/office/drawing/2014/main" id="{B91D0D44-39F5-2508-89A6-4F37E2E52AC3}"/>
                </a:ext>
              </a:extLst>
            </p:cNvPr>
            <p:cNvGrpSpPr/>
            <p:nvPr/>
          </p:nvGrpSpPr>
          <p:grpSpPr>
            <a:xfrm>
              <a:off x="534473" y="3705403"/>
              <a:ext cx="7037691" cy="461665"/>
              <a:chOff x="534473" y="4176206"/>
              <a:chExt cx="7037691" cy="461665"/>
            </a:xfrm>
          </p:grpSpPr>
          <p:sp>
            <p:nvSpPr>
              <p:cNvPr id="39" name="Espace réservé du texte 3">
                <a:extLst>
                  <a:ext uri="{FF2B5EF4-FFF2-40B4-BE49-F238E27FC236}">
                    <a16:creationId xmlns:a16="http://schemas.microsoft.com/office/drawing/2014/main" id="{568785E9-A5D4-C3C2-0299-89C5E33F239E}"/>
                  </a:ext>
                </a:extLst>
              </p:cNvPr>
              <p:cNvSpPr txBox="1">
                <a:spLocks/>
              </p:cNvSpPr>
              <p:nvPr/>
            </p:nvSpPr>
            <p:spPr>
              <a:xfrm>
                <a:off x="1454437" y="4219585"/>
                <a:ext cx="6117727" cy="374906"/>
              </a:xfrm>
              <a:prstGeom prst="rect">
                <a:avLst/>
              </a:prstGeom>
            </p:spPr>
            <p:txBody>
              <a:bodyPr vert="horz" wrap="square" lIns="0" tIns="0" rIns="0" bIns="0" rtlCol="0" anchor="ctr">
                <a:noAutofit/>
              </a:bodyPr>
              <a:lstStyle>
                <a:lvl1pPr marL="0" indent="0" algn="l" defTabSz="914400" rtl="0" eaLnBrk="1" latinLnBrk="0" hangingPunct="1">
                  <a:lnSpc>
                    <a:spcPct val="100000"/>
                  </a:lnSpc>
                  <a:spcBef>
                    <a:spcPts val="2400"/>
                  </a:spcBef>
                  <a:spcAft>
                    <a:spcPts val="0"/>
                  </a:spcAft>
                  <a:buFontTx/>
                  <a:buNone/>
                  <a:defRPr sz="1200" kern="1200">
                    <a:solidFill>
                      <a:schemeClr val="tx2"/>
                    </a:solidFill>
                    <a:latin typeface="+mn-lt"/>
                    <a:ea typeface="+mn-ea"/>
                    <a:cs typeface="+mn-cs"/>
                  </a:defRPr>
                </a:lvl1pPr>
                <a:lvl2pPr marL="0" indent="0" algn="l" defTabSz="914400" rtl="0" eaLnBrk="1" latinLnBrk="0" hangingPunct="1">
                  <a:lnSpc>
                    <a:spcPct val="100000"/>
                  </a:lnSpc>
                  <a:spcBef>
                    <a:spcPts val="0"/>
                  </a:spcBef>
                  <a:buFontTx/>
                  <a:buNone/>
                  <a:defRPr sz="1200" kern="1200">
                    <a:solidFill>
                      <a:schemeClr val="tx2"/>
                    </a:solidFill>
                    <a:latin typeface="+mn-lt"/>
                    <a:ea typeface="+mn-ea"/>
                    <a:cs typeface="+mn-cs"/>
                  </a:defRPr>
                </a:lvl2pPr>
                <a:lvl3pPr marL="0" indent="0" algn="l" defTabSz="914400" rtl="0" eaLnBrk="1" latinLnBrk="0" hangingPunct="1">
                  <a:lnSpc>
                    <a:spcPct val="100000"/>
                  </a:lnSpc>
                  <a:spcBef>
                    <a:spcPts val="0"/>
                  </a:spcBef>
                  <a:buFontTx/>
                  <a:buNone/>
                  <a:defRPr sz="1200" kern="1200">
                    <a:solidFill>
                      <a:schemeClr val="tx2"/>
                    </a:solidFill>
                    <a:latin typeface="+mn-lt"/>
                    <a:ea typeface="+mn-ea"/>
                    <a:cs typeface="+mn-cs"/>
                  </a:defRPr>
                </a:lvl3pPr>
                <a:lvl4pPr marL="0" indent="0" algn="l" defTabSz="914400" rtl="0" eaLnBrk="1" latinLnBrk="0" hangingPunct="1">
                  <a:lnSpc>
                    <a:spcPct val="100000"/>
                  </a:lnSpc>
                  <a:spcBef>
                    <a:spcPts val="0"/>
                  </a:spcBef>
                  <a:buFontTx/>
                  <a:buNone/>
                  <a:defRPr sz="1200" kern="1200">
                    <a:solidFill>
                      <a:schemeClr val="tx2"/>
                    </a:solidFill>
                    <a:latin typeface="+mn-lt"/>
                    <a:ea typeface="+mn-ea"/>
                    <a:cs typeface="+mn-cs"/>
                  </a:defRPr>
                </a:lvl4pPr>
                <a:lvl5pPr marL="0" indent="0" algn="l" defTabSz="914400" rtl="0" eaLnBrk="1" latinLnBrk="0" hangingPunct="1">
                  <a:lnSpc>
                    <a:spcPct val="100000"/>
                  </a:lnSpc>
                  <a:spcBef>
                    <a:spcPts val="0"/>
                  </a:spcBef>
                  <a:buClr>
                    <a:schemeClr val="accent1"/>
                  </a:buClr>
                  <a:buFontTx/>
                  <a:buNone/>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400"/>
                  </a:spcBef>
                  <a:spcAft>
                    <a:spcPts val="0"/>
                  </a:spcAft>
                  <a:buClrTx/>
                  <a:buSzTx/>
                  <a:buFontTx/>
                  <a:buNone/>
                  <a:tabLst/>
                  <a:defRPr/>
                </a:pPr>
                <a:r>
                  <a:rPr kumimoji="0" lang="fr-FR" sz="2000" b="1" i="0" u="none" strike="noStrike" kern="1200" cap="none" spc="0" normalizeH="0" baseline="0" noProof="0">
                    <a:ln>
                      <a:noFill/>
                    </a:ln>
                    <a:solidFill>
                      <a:srgbClr val="3C3C3C"/>
                    </a:solidFill>
                    <a:effectLst/>
                    <a:uLnTx/>
                    <a:uFillTx/>
                    <a:latin typeface="BNPP Sans Light"/>
                    <a:ea typeface="+mn-ea"/>
                    <a:cs typeface="+mn-cs"/>
                  </a:rPr>
                  <a:t>Notre plan stratégique GTS 2025</a:t>
                </a:r>
              </a:p>
            </p:txBody>
          </p:sp>
          <p:cxnSp>
            <p:nvCxnSpPr>
              <p:cNvPr id="22" name="Connecteur droit 7">
                <a:extLst>
                  <a:ext uri="{FF2B5EF4-FFF2-40B4-BE49-F238E27FC236}">
                    <a16:creationId xmlns:a16="http://schemas.microsoft.com/office/drawing/2014/main" id="{A9E1D919-583F-7E14-935E-7DD458B69BFF}"/>
                  </a:ext>
                </a:extLst>
              </p:cNvPr>
              <p:cNvCxnSpPr/>
              <p:nvPr/>
            </p:nvCxnSpPr>
            <p:spPr>
              <a:xfrm>
                <a:off x="1274034" y="4176206"/>
                <a:ext cx="0" cy="46166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7" name="Espace réservé du texte 5">
                <a:extLst>
                  <a:ext uri="{FF2B5EF4-FFF2-40B4-BE49-F238E27FC236}">
                    <a16:creationId xmlns:a16="http://schemas.microsoft.com/office/drawing/2014/main" id="{455D4AC0-5FAC-A010-0039-09A0A15CBEE2}"/>
                  </a:ext>
                </a:extLst>
              </p:cNvPr>
              <p:cNvSpPr txBox="1">
                <a:spLocks/>
              </p:cNvSpPr>
              <p:nvPr/>
            </p:nvSpPr>
            <p:spPr>
              <a:xfrm>
                <a:off x="534473" y="4176206"/>
                <a:ext cx="648587" cy="461665"/>
              </a:xfrm>
              <a:prstGeom prst="rect">
                <a:avLst/>
              </a:prstGeom>
            </p:spPr>
            <p:txBody>
              <a:bodyPr wrap="square" lIns="0" tIns="0" rIns="0" bIns="0" anchor="ctr">
                <a:spAutoFit/>
              </a:bodyPr>
              <a:lstStyle>
                <a:lvl1pPr marL="0" indent="0" algn="l" defTabSz="914400" rtl="0" eaLnBrk="1" latinLnBrk="0" hangingPunct="1">
                  <a:lnSpc>
                    <a:spcPct val="100000"/>
                  </a:lnSpc>
                  <a:spcBef>
                    <a:spcPts val="0"/>
                  </a:spcBef>
                  <a:spcAft>
                    <a:spcPts val="1200"/>
                  </a:spcAft>
                  <a:buFontTx/>
                  <a:buNone/>
                  <a:defRPr sz="2200" kern="1200">
                    <a:solidFill>
                      <a:schemeClr val="accent1"/>
                    </a:solidFill>
                    <a:latin typeface="+mn-lt"/>
                    <a:ea typeface="+mn-ea"/>
                    <a:cs typeface="+mn-cs"/>
                  </a:defRPr>
                </a:lvl1pPr>
                <a:lvl2pPr marL="0" indent="0" algn="l" defTabSz="914400" rtl="0" eaLnBrk="1" latinLnBrk="0" hangingPunct="1">
                  <a:lnSpc>
                    <a:spcPct val="100000"/>
                  </a:lnSpc>
                  <a:spcBef>
                    <a:spcPts val="0"/>
                  </a:spcBef>
                  <a:buFontTx/>
                  <a:buNone/>
                  <a:defRPr sz="2000" kern="1200">
                    <a:solidFill>
                      <a:schemeClr val="tx2"/>
                    </a:solidFill>
                    <a:latin typeface="+mn-lt"/>
                    <a:ea typeface="+mn-ea"/>
                    <a:cs typeface="+mn-cs"/>
                  </a:defRPr>
                </a:lvl2pPr>
                <a:lvl3pPr marL="0" indent="0" algn="l" defTabSz="914400" rtl="0" eaLnBrk="1" latinLnBrk="0" hangingPunct="1">
                  <a:lnSpc>
                    <a:spcPct val="100000"/>
                  </a:lnSpc>
                  <a:spcBef>
                    <a:spcPts val="0"/>
                  </a:spcBef>
                  <a:buFontTx/>
                  <a:buNone/>
                  <a:defRPr sz="1700" kern="1200">
                    <a:solidFill>
                      <a:schemeClr val="accent4"/>
                    </a:solidFill>
                    <a:latin typeface="+mn-lt"/>
                    <a:ea typeface="+mn-ea"/>
                    <a:cs typeface="+mn-cs"/>
                  </a:defRPr>
                </a:lvl3pPr>
                <a:lvl4pPr marL="0" indent="0" algn="l" defTabSz="914400" rtl="0" eaLnBrk="1" latinLnBrk="0" hangingPunct="1">
                  <a:lnSpc>
                    <a:spcPct val="100000"/>
                  </a:lnSpc>
                  <a:spcBef>
                    <a:spcPts val="0"/>
                  </a:spcBef>
                  <a:buFontTx/>
                  <a:buNone/>
                  <a:defRPr sz="1250" kern="1200">
                    <a:solidFill>
                      <a:schemeClr val="tx2"/>
                    </a:solidFill>
                    <a:latin typeface="+mn-lt"/>
                    <a:ea typeface="+mn-ea"/>
                    <a:cs typeface="+mn-cs"/>
                  </a:defRPr>
                </a:lvl4pPr>
                <a:lvl5pPr marL="180000" indent="-180000" algn="l" defTabSz="914400" rtl="0" eaLnBrk="1" latinLnBrk="0" hangingPunct="1">
                  <a:lnSpc>
                    <a:spcPct val="100000"/>
                  </a:lnSpc>
                  <a:spcBef>
                    <a:spcPts val="0"/>
                  </a:spcBef>
                  <a:buClr>
                    <a:schemeClr val="accent1"/>
                  </a:buClr>
                  <a:buFont typeface="Wingdings" panose="05000000000000000000" pitchFamily="2" charset="2"/>
                  <a:buChar char=""/>
                  <a:defRPr sz="125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fr-FR" sz="3000" b="1" i="0" u="none" strike="noStrike" kern="1200" cap="none" spc="0" normalizeH="0" baseline="0" noProof="0">
                    <a:ln w="15875">
                      <a:solidFill>
                        <a:srgbClr val="00915A"/>
                      </a:solidFill>
                    </a:ln>
                    <a:noFill/>
                    <a:effectLst/>
                    <a:uLnTx/>
                    <a:uFillTx/>
                    <a:latin typeface="BNPP Sans"/>
                    <a:ea typeface="+mn-ea"/>
                    <a:cs typeface="+mn-cs"/>
                  </a:rPr>
                  <a:t>05</a:t>
                </a:r>
              </a:p>
            </p:txBody>
          </p:sp>
        </p:grpSp>
        <p:grpSp>
          <p:nvGrpSpPr>
            <p:cNvPr id="11" name="Group 10">
              <a:extLst>
                <a:ext uri="{FF2B5EF4-FFF2-40B4-BE49-F238E27FC236}">
                  <a16:creationId xmlns:a16="http://schemas.microsoft.com/office/drawing/2014/main" id="{E5D0B5B4-D6D4-145A-CCBB-4CDA0DCEA781}"/>
                </a:ext>
              </a:extLst>
            </p:cNvPr>
            <p:cNvGrpSpPr/>
            <p:nvPr/>
          </p:nvGrpSpPr>
          <p:grpSpPr>
            <a:xfrm>
              <a:off x="534473" y="4299820"/>
              <a:ext cx="7037691" cy="461667"/>
              <a:chOff x="534473" y="4877144"/>
              <a:chExt cx="7037691" cy="461667"/>
            </a:xfrm>
          </p:grpSpPr>
          <p:sp>
            <p:nvSpPr>
              <p:cNvPr id="40" name="Espace réservé du texte 3">
                <a:extLst>
                  <a:ext uri="{FF2B5EF4-FFF2-40B4-BE49-F238E27FC236}">
                    <a16:creationId xmlns:a16="http://schemas.microsoft.com/office/drawing/2014/main" id="{6A4397D8-3ED7-E961-4153-0AC136A5D7B7}"/>
                  </a:ext>
                </a:extLst>
              </p:cNvPr>
              <p:cNvSpPr txBox="1">
                <a:spLocks/>
              </p:cNvSpPr>
              <p:nvPr/>
            </p:nvSpPr>
            <p:spPr>
              <a:xfrm>
                <a:off x="1454437" y="4920524"/>
                <a:ext cx="6117727" cy="374906"/>
              </a:xfrm>
              <a:prstGeom prst="rect">
                <a:avLst/>
              </a:prstGeom>
            </p:spPr>
            <p:txBody>
              <a:bodyPr vert="horz" wrap="square" lIns="0" tIns="0" rIns="0" bIns="0" rtlCol="0" anchor="ctr">
                <a:noAutofit/>
              </a:bodyPr>
              <a:lstStyle>
                <a:lvl1pPr marL="0" indent="0" algn="l" defTabSz="914400" rtl="0" eaLnBrk="1" latinLnBrk="0" hangingPunct="1">
                  <a:lnSpc>
                    <a:spcPct val="100000"/>
                  </a:lnSpc>
                  <a:spcBef>
                    <a:spcPts val="2400"/>
                  </a:spcBef>
                  <a:spcAft>
                    <a:spcPts val="0"/>
                  </a:spcAft>
                  <a:buFontTx/>
                  <a:buNone/>
                  <a:defRPr sz="1200" kern="1200">
                    <a:solidFill>
                      <a:schemeClr val="tx2"/>
                    </a:solidFill>
                    <a:latin typeface="+mn-lt"/>
                    <a:ea typeface="+mn-ea"/>
                    <a:cs typeface="+mn-cs"/>
                  </a:defRPr>
                </a:lvl1pPr>
                <a:lvl2pPr marL="0" indent="0" algn="l" defTabSz="914400" rtl="0" eaLnBrk="1" latinLnBrk="0" hangingPunct="1">
                  <a:lnSpc>
                    <a:spcPct val="100000"/>
                  </a:lnSpc>
                  <a:spcBef>
                    <a:spcPts val="0"/>
                  </a:spcBef>
                  <a:buFontTx/>
                  <a:buNone/>
                  <a:defRPr sz="1200" kern="1200">
                    <a:solidFill>
                      <a:schemeClr val="tx2"/>
                    </a:solidFill>
                    <a:latin typeface="+mn-lt"/>
                    <a:ea typeface="+mn-ea"/>
                    <a:cs typeface="+mn-cs"/>
                  </a:defRPr>
                </a:lvl2pPr>
                <a:lvl3pPr marL="0" indent="0" algn="l" defTabSz="914400" rtl="0" eaLnBrk="1" latinLnBrk="0" hangingPunct="1">
                  <a:lnSpc>
                    <a:spcPct val="100000"/>
                  </a:lnSpc>
                  <a:spcBef>
                    <a:spcPts val="0"/>
                  </a:spcBef>
                  <a:buFontTx/>
                  <a:buNone/>
                  <a:defRPr sz="1200" kern="1200">
                    <a:solidFill>
                      <a:schemeClr val="tx2"/>
                    </a:solidFill>
                    <a:latin typeface="+mn-lt"/>
                    <a:ea typeface="+mn-ea"/>
                    <a:cs typeface="+mn-cs"/>
                  </a:defRPr>
                </a:lvl3pPr>
                <a:lvl4pPr marL="0" indent="0" algn="l" defTabSz="914400" rtl="0" eaLnBrk="1" latinLnBrk="0" hangingPunct="1">
                  <a:lnSpc>
                    <a:spcPct val="100000"/>
                  </a:lnSpc>
                  <a:spcBef>
                    <a:spcPts val="0"/>
                  </a:spcBef>
                  <a:buFontTx/>
                  <a:buNone/>
                  <a:defRPr sz="1200" kern="1200">
                    <a:solidFill>
                      <a:schemeClr val="tx2"/>
                    </a:solidFill>
                    <a:latin typeface="+mn-lt"/>
                    <a:ea typeface="+mn-ea"/>
                    <a:cs typeface="+mn-cs"/>
                  </a:defRPr>
                </a:lvl4pPr>
                <a:lvl5pPr marL="0" indent="0" algn="l" defTabSz="914400" rtl="0" eaLnBrk="1" latinLnBrk="0" hangingPunct="1">
                  <a:lnSpc>
                    <a:spcPct val="100000"/>
                  </a:lnSpc>
                  <a:spcBef>
                    <a:spcPts val="0"/>
                  </a:spcBef>
                  <a:buClr>
                    <a:schemeClr val="accent1"/>
                  </a:buClr>
                  <a:buFontTx/>
                  <a:buNone/>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400"/>
                  </a:spcBef>
                  <a:spcAft>
                    <a:spcPts val="0"/>
                  </a:spcAft>
                  <a:buClrTx/>
                  <a:buSzTx/>
                  <a:buFontTx/>
                  <a:buNone/>
                  <a:tabLst/>
                  <a:defRPr/>
                </a:pPr>
                <a:r>
                  <a:rPr kumimoji="0" lang="fr-FR" sz="2000" b="1" i="0" u="none" strike="noStrike" kern="1200" cap="none" spc="0" normalizeH="0" baseline="0" noProof="0">
                    <a:ln>
                      <a:noFill/>
                    </a:ln>
                    <a:solidFill>
                      <a:srgbClr val="3C3C3C"/>
                    </a:solidFill>
                    <a:effectLst/>
                    <a:uLnTx/>
                    <a:uFillTx/>
                    <a:latin typeface="BNPP Sans Light"/>
                    <a:ea typeface="+mn-ea"/>
                    <a:cs typeface="+mn-cs"/>
                  </a:rPr>
                  <a:t>Nos engagements de mécénat et de sponsoring</a:t>
                </a:r>
              </a:p>
            </p:txBody>
          </p:sp>
          <p:cxnSp>
            <p:nvCxnSpPr>
              <p:cNvPr id="21" name="Connecteur droit 7">
                <a:extLst>
                  <a:ext uri="{FF2B5EF4-FFF2-40B4-BE49-F238E27FC236}">
                    <a16:creationId xmlns:a16="http://schemas.microsoft.com/office/drawing/2014/main" id="{6C061041-1C75-E747-3E9E-9621C6481CBC}"/>
                  </a:ext>
                </a:extLst>
              </p:cNvPr>
              <p:cNvCxnSpPr>
                <a:cxnSpLocks/>
              </p:cNvCxnSpPr>
              <p:nvPr/>
            </p:nvCxnSpPr>
            <p:spPr>
              <a:xfrm>
                <a:off x="1274034" y="4877145"/>
                <a:ext cx="0" cy="46166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9" name="Espace réservé du texte 5">
                <a:extLst>
                  <a:ext uri="{FF2B5EF4-FFF2-40B4-BE49-F238E27FC236}">
                    <a16:creationId xmlns:a16="http://schemas.microsoft.com/office/drawing/2014/main" id="{F59B897C-8BE2-1D03-B399-D7B02EBC1C56}"/>
                  </a:ext>
                </a:extLst>
              </p:cNvPr>
              <p:cNvSpPr txBox="1">
                <a:spLocks/>
              </p:cNvSpPr>
              <p:nvPr/>
            </p:nvSpPr>
            <p:spPr>
              <a:xfrm>
                <a:off x="534473" y="4877144"/>
                <a:ext cx="648587" cy="461665"/>
              </a:xfrm>
              <a:prstGeom prst="rect">
                <a:avLst/>
              </a:prstGeom>
            </p:spPr>
            <p:txBody>
              <a:bodyPr wrap="square" lIns="0" tIns="0" rIns="0" bIns="0" anchor="ctr">
                <a:spAutoFit/>
              </a:bodyPr>
              <a:lstStyle>
                <a:lvl1pPr marL="0" indent="0" algn="l" defTabSz="914400" rtl="0" eaLnBrk="1" latinLnBrk="0" hangingPunct="1">
                  <a:lnSpc>
                    <a:spcPct val="100000"/>
                  </a:lnSpc>
                  <a:spcBef>
                    <a:spcPts val="0"/>
                  </a:spcBef>
                  <a:spcAft>
                    <a:spcPts val="1200"/>
                  </a:spcAft>
                  <a:buFontTx/>
                  <a:buNone/>
                  <a:defRPr sz="2200" kern="1200">
                    <a:solidFill>
                      <a:schemeClr val="accent1"/>
                    </a:solidFill>
                    <a:latin typeface="+mn-lt"/>
                    <a:ea typeface="+mn-ea"/>
                    <a:cs typeface="+mn-cs"/>
                  </a:defRPr>
                </a:lvl1pPr>
                <a:lvl2pPr marL="0" indent="0" algn="l" defTabSz="914400" rtl="0" eaLnBrk="1" latinLnBrk="0" hangingPunct="1">
                  <a:lnSpc>
                    <a:spcPct val="100000"/>
                  </a:lnSpc>
                  <a:spcBef>
                    <a:spcPts val="0"/>
                  </a:spcBef>
                  <a:buFontTx/>
                  <a:buNone/>
                  <a:defRPr sz="2000" kern="1200">
                    <a:solidFill>
                      <a:schemeClr val="tx2"/>
                    </a:solidFill>
                    <a:latin typeface="+mn-lt"/>
                    <a:ea typeface="+mn-ea"/>
                    <a:cs typeface="+mn-cs"/>
                  </a:defRPr>
                </a:lvl2pPr>
                <a:lvl3pPr marL="0" indent="0" algn="l" defTabSz="914400" rtl="0" eaLnBrk="1" latinLnBrk="0" hangingPunct="1">
                  <a:lnSpc>
                    <a:spcPct val="100000"/>
                  </a:lnSpc>
                  <a:spcBef>
                    <a:spcPts val="0"/>
                  </a:spcBef>
                  <a:buFontTx/>
                  <a:buNone/>
                  <a:defRPr sz="1700" kern="1200">
                    <a:solidFill>
                      <a:schemeClr val="accent4"/>
                    </a:solidFill>
                    <a:latin typeface="+mn-lt"/>
                    <a:ea typeface="+mn-ea"/>
                    <a:cs typeface="+mn-cs"/>
                  </a:defRPr>
                </a:lvl3pPr>
                <a:lvl4pPr marL="0" indent="0" algn="l" defTabSz="914400" rtl="0" eaLnBrk="1" latinLnBrk="0" hangingPunct="1">
                  <a:lnSpc>
                    <a:spcPct val="100000"/>
                  </a:lnSpc>
                  <a:spcBef>
                    <a:spcPts val="0"/>
                  </a:spcBef>
                  <a:buFontTx/>
                  <a:buNone/>
                  <a:defRPr sz="1250" kern="1200">
                    <a:solidFill>
                      <a:schemeClr val="tx2"/>
                    </a:solidFill>
                    <a:latin typeface="+mn-lt"/>
                    <a:ea typeface="+mn-ea"/>
                    <a:cs typeface="+mn-cs"/>
                  </a:defRPr>
                </a:lvl4pPr>
                <a:lvl5pPr marL="180000" indent="-180000" algn="l" defTabSz="914400" rtl="0" eaLnBrk="1" latinLnBrk="0" hangingPunct="1">
                  <a:lnSpc>
                    <a:spcPct val="100000"/>
                  </a:lnSpc>
                  <a:spcBef>
                    <a:spcPts val="0"/>
                  </a:spcBef>
                  <a:buClr>
                    <a:schemeClr val="accent1"/>
                  </a:buClr>
                  <a:buFont typeface="Wingdings" panose="05000000000000000000" pitchFamily="2" charset="2"/>
                  <a:buChar char=""/>
                  <a:defRPr sz="125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fr-FR" sz="3000" b="1" i="0" u="none" strike="noStrike" kern="1200" cap="none" spc="0" normalizeH="0" baseline="0" noProof="0">
                    <a:ln w="15875">
                      <a:solidFill>
                        <a:srgbClr val="00915A"/>
                      </a:solidFill>
                    </a:ln>
                    <a:noFill/>
                    <a:effectLst/>
                    <a:uLnTx/>
                    <a:uFillTx/>
                    <a:latin typeface="BNPP Sans"/>
                    <a:ea typeface="+mn-ea"/>
                    <a:cs typeface="+mn-cs"/>
                  </a:rPr>
                  <a:t>06</a:t>
                </a:r>
              </a:p>
            </p:txBody>
          </p:sp>
        </p:grpSp>
        <p:grpSp>
          <p:nvGrpSpPr>
            <p:cNvPr id="12" name="Group 11">
              <a:extLst>
                <a:ext uri="{FF2B5EF4-FFF2-40B4-BE49-F238E27FC236}">
                  <a16:creationId xmlns:a16="http://schemas.microsoft.com/office/drawing/2014/main" id="{87E90B9A-5E19-DEAC-03A6-912F3B181AB7}"/>
                </a:ext>
              </a:extLst>
            </p:cNvPr>
            <p:cNvGrpSpPr/>
            <p:nvPr/>
          </p:nvGrpSpPr>
          <p:grpSpPr>
            <a:xfrm>
              <a:off x="534473" y="4894239"/>
              <a:ext cx="7037691" cy="461667"/>
              <a:chOff x="534473" y="4877144"/>
              <a:chExt cx="7037691" cy="461667"/>
            </a:xfrm>
          </p:grpSpPr>
          <p:sp>
            <p:nvSpPr>
              <p:cNvPr id="13" name="Espace réservé du texte 3">
                <a:extLst>
                  <a:ext uri="{FF2B5EF4-FFF2-40B4-BE49-F238E27FC236}">
                    <a16:creationId xmlns:a16="http://schemas.microsoft.com/office/drawing/2014/main" id="{FC5192D6-2DFA-D1E0-52FA-367C67A78475}"/>
                  </a:ext>
                </a:extLst>
              </p:cNvPr>
              <p:cNvSpPr txBox="1">
                <a:spLocks/>
              </p:cNvSpPr>
              <p:nvPr/>
            </p:nvSpPr>
            <p:spPr>
              <a:xfrm>
                <a:off x="1454437" y="4920524"/>
                <a:ext cx="6117727" cy="374906"/>
              </a:xfrm>
              <a:prstGeom prst="rect">
                <a:avLst/>
              </a:prstGeom>
            </p:spPr>
            <p:txBody>
              <a:bodyPr vert="horz" wrap="square" lIns="0" tIns="0" rIns="0" bIns="0" rtlCol="0" anchor="ctr">
                <a:noAutofit/>
              </a:bodyPr>
              <a:lstStyle>
                <a:lvl1pPr marL="0" indent="0" algn="l" defTabSz="914400" rtl="0" eaLnBrk="1" latinLnBrk="0" hangingPunct="1">
                  <a:lnSpc>
                    <a:spcPct val="100000"/>
                  </a:lnSpc>
                  <a:spcBef>
                    <a:spcPts val="2400"/>
                  </a:spcBef>
                  <a:spcAft>
                    <a:spcPts val="0"/>
                  </a:spcAft>
                  <a:buFontTx/>
                  <a:buNone/>
                  <a:defRPr sz="1200" kern="1200">
                    <a:solidFill>
                      <a:schemeClr val="tx2"/>
                    </a:solidFill>
                    <a:latin typeface="+mn-lt"/>
                    <a:ea typeface="+mn-ea"/>
                    <a:cs typeface="+mn-cs"/>
                  </a:defRPr>
                </a:lvl1pPr>
                <a:lvl2pPr marL="0" indent="0" algn="l" defTabSz="914400" rtl="0" eaLnBrk="1" latinLnBrk="0" hangingPunct="1">
                  <a:lnSpc>
                    <a:spcPct val="100000"/>
                  </a:lnSpc>
                  <a:spcBef>
                    <a:spcPts val="0"/>
                  </a:spcBef>
                  <a:buFontTx/>
                  <a:buNone/>
                  <a:defRPr sz="1200" kern="1200">
                    <a:solidFill>
                      <a:schemeClr val="tx2"/>
                    </a:solidFill>
                    <a:latin typeface="+mn-lt"/>
                    <a:ea typeface="+mn-ea"/>
                    <a:cs typeface="+mn-cs"/>
                  </a:defRPr>
                </a:lvl2pPr>
                <a:lvl3pPr marL="0" indent="0" algn="l" defTabSz="914400" rtl="0" eaLnBrk="1" latinLnBrk="0" hangingPunct="1">
                  <a:lnSpc>
                    <a:spcPct val="100000"/>
                  </a:lnSpc>
                  <a:spcBef>
                    <a:spcPts val="0"/>
                  </a:spcBef>
                  <a:buFontTx/>
                  <a:buNone/>
                  <a:defRPr sz="1200" kern="1200">
                    <a:solidFill>
                      <a:schemeClr val="tx2"/>
                    </a:solidFill>
                    <a:latin typeface="+mn-lt"/>
                    <a:ea typeface="+mn-ea"/>
                    <a:cs typeface="+mn-cs"/>
                  </a:defRPr>
                </a:lvl3pPr>
                <a:lvl4pPr marL="0" indent="0" algn="l" defTabSz="914400" rtl="0" eaLnBrk="1" latinLnBrk="0" hangingPunct="1">
                  <a:lnSpc>
                    <a:spcPct val="100000"/>
                  </a:lnSpc>
                  <a:spcBef>
                    <a:spcPts val="0"/>
                  </a:spcBef>
                  <a:buFontTx/>
                  <a:buNone/>
                  <a:defRPr sz="1200" kern="1200">
                    <a:solidFill>
                      <a:schemeClr val="tx2"/>
                    </a:solidFill>
                    <a:latin typeface="+mn-lt"/>
                    <a:ea typeface="+mn-ea"/>
                    <a:cs typeface="+mn-cs"/>
                  </a:defRPr>
                </a:lvl4pPr>
                <a:lvl5pPr marL="0" indent="0" algn="l" defTabSz="914400" rtl="0" eaLnBrk="1" latinLnBrk="0" hangingPunct="1">
                  <a:lnSpc>
                    <a:spcPct val="100000"/>
                  </a:lnSpc>
                  <a:spcBef>
                    <a:spcPts val="0"/>
                  </a:spcBef>
                  <a:buClr>
                    <a:schemeClr val="accent1"/>
                  </a:buClr>
                  <a:buFontTx/>
                  <a:buNone/>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400"/>
                  </a:spcBef>
                  <a:spcAft>
                    <a:spcPts val="0"/>
                  </a:spcAft>
                  <a:buClrTx/>
                  <a:buSzTx/>
                  <a:buFontTx/>
                  <a:buNone/>
                  <a:tabLst/>
                  <a:defRPr/>
                </a:pPr>
                <a:r>
                  <a:rPr kumimoji="0" lang="fr-FR" sz="2000" b="1" i="0" u="none" strike="noStrike" kern="1200" cap="none" spc="0" normalizeH="0" baseline="0" noProof="0">
                    <a:ln>
                      <a:noFill/>
                    </a:ln>
                    <a:solidFill>
                      <a:srgbClr val="3C3C3C"/>
                    </a:solidFill>
                    <a:effectLst/>
                    <a:uLnTx/>
                    <a:uFillTx/>
                    <a:latin typeface="BNPP Sans Light"/>
                    <a:ea typeface="+mn-ea"/>
                    <a:cs typeface="+mn-cs"/>
                  </a:rPr>
                  <a:t>Notre gouvernance</a:t>
                </a:r>
              </a:p>
            </p:txBody>
          </p:sp>
          <p:cxnSp>
            <p:nvCxnSpPr>
              <p:cNvPr id="14" name="Connecteur droit 7">
                <a:extLst>
                  <a:ext uri="{FF2B5EF4-FFF2-40B4-BE49-F238E27FC236}">
                    <a16:creationId xmlns:a16="http://schemas.microsoft.com/office/drawing/2014/main" id="{4B923A34-8ACD-0C88-FE51-5FC676D5759B}"/>
                  </a:ext>
                </a:extLst>
              </p:cNvPr>
              <p:cNvCxnSpPr>
                <a:cxnSpLocks/>
              </p:cNvCxnSpPr>
              <p:nvPr/>
            </p:nvCxnSpPr>
            <p:spPr>
              <a:xfrm>
                <a:off x="1274034" y="4877145"/>
                <a:ext cx="0" cy="46166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Espace réservé du texte 5">
                <a:extLst>
                  <a:ext uri="{FF2B5EF4-FFF2-40B4-BE49-F238E27FC236}">
                    <a16:creationId xmlns:a16="http://schemas.microsoft.com/office/drawing/2014/main" id="{A58BCA74-5670-310C-8B9D-953DB583B0D8}"/>
                  </a:ext>
                </a:extLst>
              </p:cNvPr>
              <p:cNvSpPr txBox="1">
                <a:spLocks/>
              </p:cNvSpPr>
              <p:nvPr/>
            </p:nvSpPr>
            <p:spPr>
              <a:xfrm>
                <a:off x="534473" y="4877144"/>
                <a:ext cx="648587" cy="461665"/>
              </a:xfrm>
              <a:prstGeom prst="rect">
                <a:avLst/>
              </a:prstGeom>
            </p:spPr>
            <p:txBody>
              <a:bodyPr wrap="square" lIns="0" tIns="0" rIns="0" bIns="0" anchor="ctr">
                <a:spAutoFit/>
              </a:bodyPr>
              <a:lstStyle>
                <a:lvl1pPr marL="0" indent="0" algn="l" defTabSz="914400" rtl="0" eaLnBrk="1" latinLnBrk="0" hangingPunct="1">
                  <a:lnSpc>
                    <a:spcPct val="100000"/>
                  </a:lnSpc>
                  <a:spcBef>
                    <a:spcPts val="0"/>
                  </a:spcBef>
                  <a:spcAft>
                    <a:spcPts val="1200"/>
                  </a:spcAft>
                  <a:buFontTx/>
                  <a:buNone/>
                  <a:defRPr sz="2200" kern="1200">
                    <a:solidFill>
                      <a:schemeClr val="accent1"/>
                    </a:solidFill>
                    <a:latin typeface="+mn-lt"/>
                    <a:ea typeface="+mn-ea"/>
                    <a:cs typeface="+mn-cs"/>
                  </a:defRPr>
                </a:lvl1pPr>
                <a:lvl2pPr marL="0" indent="0" algn="l" defTabSz="914400" rtl="0" eaLnBrk="1" latinLnBrk="0" hangingPunct="1">
                  <a:lnSpc>
                    <a:spcPct val="100000"/>
                  </a:lnSpc>
                  <a:spcBef>
                    <a:spcPts val="0"/>
                  </a:spcBef>
                  <a:buFontTx/>
                  <a:buNone/>
                  <a:defRPr sz="2000" kern="1200">
                    <a:solidFill>
                      <a:schemeClr val="tx2"/>
                    </a:solidFill>
                    <a:latin typeface="+mn-lt"/>
                    <a:ea typeface="+mn-ea"/>
                    <a:cs typeface="+mn-cs"/>
                  </a:defRPr>
                </a:lvl2pPr>
                <a:lvl3pPr marL="0" indent="0" algn="l" defTabSz="914400" rtl="0" eaLnBrk="1" latinLnBrk="0" hangingPunct="1">
                  <a:lnSpc>
                    <a:spcPct val="100000"/>
                  </a:lnSpc>
                  <a:spcBef>
                    <a:spcPts val="0"/>
                  </a:spcBef>
                  <a:buFontTx/>
                  <a:buNone/>
                  <a:defRPr sz="1700" kern="1200">
                    <a:solidFill>
                      <a:schemeClr val="accent4"/>
                    </a:solidFill>
                    <a:latin typeface="+mn-lt"/>
                    <a:ea typeface="+mn-ea"/>
                    <a:cs typeface="+mn-cs"/>
                  </a:defRPr>
                </a:lvl3pPr>
                <a:lvl4pPr marL="0" indent="0" algn="l" defTabSz="914400" rtl="0" eaLnBrk="1" latinLnBrk="0" hangingPunct="1">
                  <a:lnSpc>
                    <a:spcPct val="100000"/>
                  </a:lnSpc>
                  <a:spcBef>
                    <a:spcPts val="0"/>
                  </a:spcBef>
                  <a:buFontTx/>
                  <a:buNone/>
                  <a:defRPr sz="1250" kern="1200">
                    <a:solidFill>
                      <a:schemeClr val="tx2"/>
                    </a:solidFill>
                    <a:latin typeface="+mn-lt"/>
                    <a:ea typeface="+mn-ea"/>
                    <a:cs typeface="+mn-cs"/>
                  </a:defRPr>
                </a:lvl4pPr>
                <a:lvl5pPr marL="180000" indent="-180000" algn="l" defTabSz="914400" rtl="0" eaLnBrk="1" latinLnBrk="0" hangingPunct="1">
                  <a:lnSpc>
                    <a:spcPct val="100000"/>
                  </a:lnSpc>
                  <a:spcBef>
                    <a:spcPts val="0"/>
                  </a:spcBef>
                  <a:buClr>
                    <a:schemeClr val="accent1"/>
                  </a:buClr>
                  <a:buFont typeface="Wingdings" panose="05000000000000000000" pitchFamily="2" charset="2"/>
                  <a:buChar char=""/>
                  <a:defRPr sz="125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fr-FR" sz="3000" b="1" i="0" u="none" strike="noStrike" kern="1200" cap="none" spc="0" normalizeH="0" baseline="0" noProof="0">
                    <a:ln w="15875">
                      <a:solidFill>
                        <a:srgbClr val="00915A"/>
                      </a:solidFill>
                    </a:ln>
                    <a:noFill/>
                    <a:effectLst/>
                    <a:uLnTx/>
                    <a:uFillTx/>
                    <a:latin typeface="BNPP Sans"/>
                    <a:ea typeface="+mn-ea"/>
                    <a:cs typeface="+mn-cs"/>
                  </a:rPr>
                  <a:t>07</a:t>
                </a:r>
              </a:p>
            </p:txBody>
          </p:sp>
        </p:grpSp>
        <p:grpSp>
          <p:nvGrpSpPr>
            <p:cNvPr id="30" name="Group 29">
              <a:extLst>
                <a:ext uri="{FF2B5EF4-FFF2-40B4-BE49-F238E27FC236}">
                  <a16:creationId xmlns:a16="http://schemas.microsoft.com/office/drawing/2014/main" id="{D0EE1DA3-B6C0-F9BD-B0AA-668E5C514F07}"/>
                </a:ext>
              </a:extLst>
            </p:cNvPr>
            <p:cNvGrpSpPr/>
            <p:nvPr/>
          </p:nvGrpSpPr>
          <p:grpSpPr>
            <a:xfrm>
              <a:off x="534473" y="5488661"/>
              <a:ext cx="7037691" cy="461667"/>
              <a:chOff x="534473" y="4877144"/>
              <a:chExt cx="7037691" cy="461667"/>
            </a:xfrm>
          </p:grpSpPr>
          <p:sp>
            <p:nvSpPr>
              <p:cNvPr id="32" name="Espace réservé du texte 3">
                <a:extLst>
                  <a:ext uri="{FF2B5EF4-FFF2-40B4-BE49-F238E27FC236}">
                    <a16:creationId xmlns:a16="http://schemas.microsoft.com/office/drawing/2014/main" id="{E53948E8-189D-8E30-D74A-F2F6C9CCB906}"/>
                  </a:ext>
                </a:extLst>
              </p:cNvPr>
              <p:cNvSpPr txBox="1">
                <a:spLocks/>
              </p:cNvSpPr>
              <p:nvPr/>
            </p:nvSpPr>
            <p:spPr>
              <a:xfrm>
                <a:off x="1454437" y="4920524"/>
                <a:ext cx="6117727" cy="374906"/>
              </a:xfrm>
              <a:prstGeom prst="rect">
                <a:avLst/>
              </a:prstGeom>
            </p:spPr>
            <p:txBody>
              <a:bodyPr vert="horz" wrap="square" lIns="0" tIns="0" rIns="0" bIns="0" rtlCol="0" anchor="ctr">
                <a:noAutofit/>
              </a:bodyPr>
              <a:lstStyle>
                <a:lvl1pPr marL="0" indent="0" algn="l" defTabSz="914400" rtl="0" eaLnBrk="1" latinLnBrk="0" hangingPunct="1">
                  <a:lnSpc>
                    <a:spcPct val="100000"/>
                  </a:lnSpc>
                  <a:spcBef>
                    <a:spcPts val="2400"/>
                  </a:spcBef>
                  <a:spcAft>
                    <a:spcPts val="0"/>
                  </a:spcAft>
                  <a:buFontTx/>
                  <a:buNone/>
                  <a:defRPr sz="1200" kern="1200">
                    <a:solidFill>
                      <a:schemeClr val="tx2"/>
                    </a:solidFill>
                    <a:latin typeface="+mn-lt"/>
                    <a:ea typeface="+mn-ea"/>
                    <a:cs typeface="+mn-cs"/>
                  </a:defRPr>
                </a:lvl1pPr>
                <a:lvl2pPr marL="0" indent="0" algn="l" defTabSz="914400" rtl="0" eaLnBrk="1" latinLnBrk="0" hangingPunct="1">
                  <a:lnSpc>
                    <a:spcPct val="100000"/>
                  </a:lnSpc>
                  <a:spcBef>
                    <a:spcPts val="0"/>
                  </a:spcBef>
                  <a:buFontTx/>
                  <a:buNone/>
                  <a:defRPr sz="1200" kern="1200">
                    <a:solidFill>
                      <a:schemeClr val="tx2"/>
                    </a:solidFill>
                    <a:latin typeface="+mn-lt"/>
                    <a:ea typeface="+mn-ea"/>
                    <a:cs typeface="+mn-cs"/>
                  </a:defRPr>
                </a:lvl2pPr>
                <a:lvl3pPr marL="0" indent="0" algn="l" defTabSz="914400" rtl="0" eaLnBrk="1" latinLnBrk="0" hangingPunct="1">
                  <a:lnSpc>
                    <a:spcPct val="100000"/>
                  </a:lnSpc>
                  <a:spcBef>
                    <a:spcPts val="0"/>
                  </a:spcBef>
                  <a:buFontTx/>
                  <a:buNone/>
                  <a:defRPr sz="1200" kern="1200">
                    <a:solidFill>
                      <a:schemeClr val="tx2"/>
                    </a:solidFill>
                    <a:latin typeface="+mn-lt"/>
                    <a:ea typeface="+mn-ea"/>
                    <a:cs typeface="+mn-cs"/>
                  </a:defRPr>
                </a:lvl3pPr>
                <a:lvl4pPr marL="0" indent="0" algn="l" defTabSz="914400" rtl="0" eaLnBrk="1" latinLnBrk="0" hangingPunct="1">
                  <a:lnSpc>
                    <a:spcPct val="100000"/>
                  </a:lnSpc>
                  <a:spcBef>
                    <a:spcPts val="0"/>
                  </a:spcBef>
                  <a:buFontTx/>
                  <a:buNone/>
                  <a:defRPr sz="1200" kern="1200">
                    <a:solidFill>
                      <a:schemeClr val="tx2"/>
                    </a:solidFill>
                    <a:latin typeface="+mn-lt"/>
                    <a:ea typeface="+mn-ea"/>
                    <a:cs typeface="+mn-cs"/>
                  </a:defRPr>
                </a:lvl4pPr>
                <a:lvl5pPr marL="0" indent="0" algn="l" defTabSz="914400" rtl="0" eaLnBrk="1" latinLnBrk="0" hangingPunct="1">
                  <a:lnSpc>
                    <a:spcPct val="100000"/>
                  </a:lnSpc>
                  <a:spcBef>
                    <a:spcPts val="0"/>
                  </a:spcBef>
                  <a:buClr>
                    <a:schemeClr val="accent1"/>
                  </a:buClr>
                  <a:buFontTx/>
                  <a:buNone/>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eaLnBrk="1" fontAlgn="auto" latinLnBrk="0" hangingPunct="1">
                  <a:lnSpc>
                    <a:spcPct val="100000"/>
                  </a:lnSpc>
                  <a:spcBef>
                    <a:spcPts val="2400"/>
                  </a:spcBef>
                  <a:spcAft>
                    <a:spcPts val="0"/>
                  </a:spcAft>
                  <a:buClrTx/>
                  <a:buSzTx/>
                  <a:buFontTx/>
                  <a:buNone/>
                  <a:tabLst/>
                  <a:defRPr/>
                </a:pPr>
                <a:r>
                  <a:rPr kumimoji="0" lang="fr-FR" sz="2000" b="1" i="0" u="none" strike="noStrike" kern="1200" cap="none" spc="0" normalizeH="0" baseline="0" noProof="0">
                    <a:ln>
                      <a:noFill/>
                    </a:ln>
                    <a:solidFill>
                      <a:srgbClr val="3C3C3C"/>
                    </a:solidFill>
                    <a:effectLst/>
                    <a:uLnTx/>
                    <a:uFillTx/>
                    <a:latin typeface="BNPP Sans Light"/>
                    <a:ea typeface="+mn-ea"/>
                    <a:cs typeface="+mn-cs"/>
                  </a:rPr>
                  <a:t>En savoir plus</a:t>
                </a:r>
              </a:p>
            </p:txBody>
          </p:sp>
          <p:cxnSp>
            <p:nvCxnSpPr>
              <p:cNvPr id="33" name="Connecteur droit 7">
                <a:extLst>
                  <a:ext uri="{FF2B5EF4-FFF2-40B4-BE49-F238E27FC236}">
                    <a16:creationId xmlns:a16="http://schemas.microsoft.com/office/drawing/2014/main" id="{3A6BCA82-6A43-992E-1F34-8E81F0BD6E6E}"/>
                  </a:ext>
                </a:extLst>
              </p:cNvPr>
              <p:cNvCxnSpPr>
                <a:cxnSpLocks/>
              </p:cNvCxnSpPr>
              <p:nvPr/>
            </p:nvCxnSpPr>
            <p:spPr>
              <a:xfrm>
                <a:off x="1274034" y="4877145"/>
                <a:ext cx="0" cy="46166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Espace réservé du texte 5">
                <a:extLst>
                  <a:ext uri="{FF2B5EF4-FFF2-40B4-BE49-F238E27FC236}">
                    <a16:creationId xmlns:a16="http://schemas.microsoft.com/office/drawing/2014/main" id="{0E38F062-55C4-2EAC-34EA-604813914843}"/>
                  </a:ext>
                </a:extLst>
              </p:cNvPr>
              <p:cNvSpPr txBox="1">
                <a:spLocks/>
              </p:cNvSpPr>
              <p:nvPr/>
            </p:nvSpPr>
            <p:spPr>
              <a:xfrm>
                <a:off x="534473" y="4877144"/>
                <a:ext cx="648587" cy="461665"/>
              </a:xfrm>
              <a:prstGeom prst="rect">
                <a:avLst/>
              </a:prstGeom>
            </p:spPr>
            <p:txBody>
              <a:bodyPr wrap="square" lIns="0" tIns="0" rIns="0" bIns="0" anchor="ctr">
                <a:spAutoFit/>
              </a:bodyPr>
              <a:lstStyle>
                <a:lvl1pPr marL="0" indent="0" algn="l" defTabSz="914400" rtl="0" eaLnBrk="1" latinLnBrk="0" hangingPunct="1">
                  <a:lnSpc>
                    <a:spcPct val="100000"/>
                  </a:lnSpc>
                  <a:spcBef>
                    <a:spcPts val="0"/>
                  </a:spcBef>
                  <a:spcAft>
                    <a:spcPts val="1200"/>
                  </a:spcAft>
                  <a:buFontTx/>
                  <a:buNone/>
                  <a:defRPr sz="2200" kern="1200">
                    <a:solidFill>
                      <a:schemeClr val="accent1"/>
                    </a:solidFill>
                    <a:latin typeface="+mn-lt"/>
                    <a:ea typeface="+mn-ea"/>
                    <a:cs typeface="+mn-cs"/>
                  </a:defRPr>
                </a:lvl1pPr>
                <a:lvl2pPr marL="0" indent="0" algn="l" defTabSz="914400" rtl="0" eaLnBrk="1" latinLnBrk="0" hangingPunct="1">
                  <a:lnSpc>
                    <a:spcPct val="100000"/>
                  </a:lnSpc>
                  <a:spcBef>
                    <a:spcPts val="0"/>
                  </a:spcBef>
                  <a:buFontTx/>
                  <a:buNone/>
                  <a:defRPr sz="2000" kern="1200">
                    <a:solidFill>
                      <a:schemeClr val="tx2"/>
                    </a:solidFill>
                    <a:latin typeface="+mn-lt"/>
                    <a:ea typeface="+mn-ea"/>
                    <a:cs typeface="+mn-cs"/>
                  </a:defRPr>
                </a:lvl2pPr>
                <a:lvl3pPr marL="0" indent="0" algn="l" defTabSz="914400" rtl="0" eaLnBrk="1" latinLnBrk="0" hangingPunct="1">
                  <a:lnSpc>
                    <a:spcPct val="100000"/>
                  </a:lnSpc>
                  <a:spcBef>
                    <a:spcPts val="0"/>
                  </a:spcBef>
                  <a:buFontTx/>
                  <a:buNone/>
                  <a:defRPr sz="1700" kern="1200">
                    <a:solidFill>
                      <a:schemeClr val="accent4"/>
                    </a:solidFill>
                    <a:latin typeface="+mn-lt"/>
                    <a:ea typeface="+mn-ea"/>
                    <a:cs typeface="+mn-cs"/>
                  </a:defRPr>
                </a:lvl3pPr>
                <a:lvl4pPr marL="0" indent="0" algn="l" defTabSz="914400" rtl="0" eaLnBrk="1" latinLnBrk="0" hangingPunct="1">
                  <a:lnSpc>
                    <a:spcPct val="100000"/>
                  </a:lnSpc>
                  <a:spcBef>
                    <a:spcPts val="0"/>
                  </a:spcBef>
                  <a:buFontTx/>
                  <a:buNone/>
                  <a:defRPr sz="1250" kern="1200">
                    <a:solidFill>
                      <a:schemeClr val="tx2"/>
                    </a:solidFill>
                    <a:latin typeface="+mn-lt"/>
                    <a:ea typeface="+mn-ea"/>
                    <a:cs typeface="+mn-cs"/>
                  </a:defRPr>
                </a:lvl4pPr>
                <a:lvl5pPr marL="180000" indent="-180000" algn="l" defTabSz="914400" rtl="0" eaLnBrk="1" latinLnBrk="0" hangingPunct="1">
                  <a:lnSpc>
                    <a:spcPct val="100000"/>
                  </a:lnSpc>
                  <a:spcBef>
                    <a:spcPts val="0"/>
                  </a:spcBef>
                  <a:buClr>
                    <a:schemeClr val="accent1"/>
                  </a:buClr>
                  <a:buFont typeface="Wingdings" panose="05000000000000000000" pitchFamily="2" charset="2"/>
                  <a:buChar char=""/>
                  <a:defRPr sz="125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eaLnBrk="1" fontAlgn="auto" latinLnBrk="0" hangingPunct="1">
                  <a:lnSpc>
                    <a:spcPct val="100000"/>
                  </a:lnSpc>
                  <a:spcBef>
                    <a:spcPts val="0"/>
                  </a:spcBef>
                  <a:spcAft>
                    <a:spcPts val="1200"/>
                  </a:spcAft>
                  <a:buClrTx/>
                  <a:buSzTx/>
                  <a:buFontTx/>
                  <a:buNone/>
                  <a:tabLst/>
                  <a:defRPr/>
                </a:pPr>
                <a:r>
                  <a:rPr kumimoji="0" lang="fr-FR" sz="3000" b="1" i="0" u="none" strike="noStrike" kern="1200" cap="none" spc="0" normalizeH="0" baseline="0" noProof="0">
                    <a:ln w="15875">
                      <a:solidFill>
                        <a:srgbClr val="00915A"/>
                      </a:solidFill>
                    </a:ln>
                    <a:noFill/>
                    <a:effectLst/>
                    <a:uLnTx/>
                    <a:uFillTx/>
                    <a:latin typeface="BNPP Sans"/>
                    <a:ea typeface="+mn-ea"/>
                    <a:cs typeface="+mn-cs"/>
                  </a:rPr>
                  <a:t>08</a:t>
                </a:r>
              </a:p>
            </p:txBody>
          </p:sp>
        </p:grpSp>
      </p:grpSp>
      <p:pic>
        <p:nvPicPr>
          <p:cNvPr id="41" name="Image 40" descr="Une image contenant Visage humain, habits, personne, intérieur&#10;&#10;Description générée automatiquement">
            <a:extLst>
              <a:ext uri="{FF2B5EF4-FFF2-40B4-BE49-F238E27FC236}">
                <a16:creationId xmlns:a16="http://schemas.microsoft.com/office/drawing/2014/main" id="{D84B51B9-90A9-DC80-0012-1787ED9327E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167457" y="-8878"/>
            <a:ext cx="4024544" cy="6036817"/>
          </a:xfrm>
          <a:prstGeom prst="rect">
            <a:avLst/>
          </a:prstGeom>
        </p:spPr>
      </p:pic>
    </p:spTree>
    <p:extLst>
      <p:ext uri="{BB962C8B-B14F-4D97-AF65-F5344CB8AC3E}">
        <p14:creationId xmlns:p14="http://schemas.microsoft.com/office/powerpoint/2010/main" val="8970541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E16CECAE-9935-B27D-C36F-FE7FFA8D3817}"/>
              </a:ext>
            </a:extLst>
          </p:cNvPr>
          <p:cNvGraphicFramePr>
            <a:graphicFrameLocks noChangeAspect="1"/>
          </p:cNvGraphicFramePr>
          <p:nvPr>
            <p:custDataLst>
              <p:tags r:id="rId1"/>
            </p:custDataLst>
            <p:extLst>
              <p:ext uri="{D42A27DB-BD31-4B8C-83A1-F6EECF244321}">
                <p14:modId xmlns:p14="http://schemas.microsoft.com/office/powerpoint/2010/main" val="3026788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think-cell data - do not delete" hidden="1">
                        <a:extLst>
                          <a:ext uri="{FF2B5EF4-FFF2-40B4-BE49-F238E27FC236}">
                            <a16:creationId xmlns:a16="http://schemas.microsoft.com/office/drawing/2014/main" id="{E16CECAE-9935-B27D-C36F-FE7FFA8D381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6" name="Rectangle 35">
            <a:extLst>
              <a:ext uri="{FF2B5EF4-FFF2-40B4-BE49-F238E27FC236}">
                <a16:creationId xmlns:a16="http://schemas.microsoft.com/office/drawing/2014/main" id="{0E8D940E-56A3-D44D-BECE-9851C3D9916D}"/>
              </a:ext>
            </a:extLst>
          </p:cNvPr>
          <p:cNvSpPr/>
          <p:nvPr/>
        </p:nvSpPr>
        <p:spPr>
          <a:xfrm>
            <a:off x="479425" y="2340750"/>
            <a:ext cx="2769209" cy="873789"/>
          </a:xfrm>
          <a:prstGeom prst="rect">
            <a:avLst/>
          </a:prstGeom>
          <a:solidFill>
            <a:schemeClr val="accent3">
              <a:lumMod val="20000"/>
              <a:lumOff val="80000"/>
              <a:alpha val="4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96D1FC0A-FAB4-A66F-BD4D-04A9D8D0EB9C}"/>
              </a:ext>
            </a:extLst>
          </p:cNvPr>
          <p:cNvSpPr/>
          <p:nvPr/>
        </p:nvSpPr>
        <p:spPr>
          <a:xfrm>
            <a:off x="479425" y="3297609"/>
            <a:ext cx="2769209" cy="1080754"/>
          </a:xfrm>
          <a:prstGeom prst="rect">
            <a:avLst/>
          </a:prstGeom>
          <a:solidFill>
            <a:schemeClr val="accent3">
              <a:lumMod val="20000"/>
              <a:lumOff val="80000"/>
              <a:alpha val="4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4F420E64-92FB-B2F7-ADB1-EEBE09F47E61}"/>
              </a:ext>
            </a:extLst>
          </p:cNvPr>
          <p:cNvSpPr/>
          <p:nvPr/>
        </p:nvSpPr>
        <p:spPr>
          <a:xfrm>
            <a:off x="479425" y="4479188"/>
            <a:ext cx="2769209" cy="1080754"/>
          </a:xfrm>
          <a:prstGeom prst="rect">
            <a:avLst/>
          </a:prstGeom>
          <a:solidFill>
            <a:schemeClr val="accent3">
              <a:lumMod val="20000"/>
              <a:lumOff val="80000"/>
              <a:alpha val="4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Single Corner Rounded 38">
            <a:extLst>
              <a:ext uri="{FF2B5EF4-FFF2-40B4-BE49-F238E27FC236}">
                <a16:creationId xmlns:a16="http://schemas.microsoft.com/office/drawing/2014/main" id="{295C7B27-1EFC-FDD4-4AB2-967D8DCE9EC7}"/>
              </a:ext>
            </a:extLst>
          </p:cNvPr>
          <p:cNvSpPr/>
          <p:nvPr/>
        </p:nvSpPr>
        <p:spPr>
          <a:xfrm>
            <a:off x="3634277" y="2340750"/>
            <a:ext cx="1339512" cy="1286370"/>
          </a:xfrm>
          <a:prstGeom prst="round1Rect">
            <a:avLst>
              <a:gd name="adj" fmla="val 0"/>
            </a:avLst>
          </a:prstGeom>
          <a:solidFill>
            <a:srgbClr val="398D9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Single Corner Rounded 54">
            <a:extLst>
              <a:ext uri="{FF2B5EF4-FFF2-40B4-BE49-F238E27FC236}">
                <a16:creationId xmlns:a16="http://schemas.microsoft.com/office/drawing/2014/main" id="{73656EA0-C879-DA25-4ADE-80EA50D54ED7}"/>
              </a:ext>
            </a:extLst>
          </p:cNvPr>
          <p:cNvSpPr/>
          <p:nvPr/>
        </p:nvSpPr>
        <p:spPr>
          <a:xfrm>
            <a:off x="7225948" y="2340750"/>
            <a:ext cx="1810101" cy="1286370"/>
          </a:xfrm>
          <a:prstGeom prst="round1Rect">
            <a:avLst>
              <a:gd name="adj" fmla="val 0"/>
            </a:avLst>
          </a:prstGeom>
          <a:solidFill>
            <a:srgbClr val="398D9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Single Corner Rounded 63">
            <a:extLst>
              <a:ext uri="{FF2B5EF4-FFF2-40B4-BE49-F238E27FC236}">
                <a16:creationId xmlns:a16="http://schemas.microsoft.com/office/drawing/2014/main" id="{7EC85798-1310-6FD2-3B91-9B824C70FF65}"/>
              </a:ext>
            </a:extLst>
          </p:cNvPr>
          <p:cNvSpPr/>
          <p:nvPr/>
        </p:nvSpPr>
        <p:spPr>
          <a:xfrm>
            <a:off x="7225948" y="4276616"/>
            <a:ext cx="1810101" cy="1286370"/>
          </a:xfrm>
          <a:prstGeom prst="round1Rect">
            <a:avLst>
              <a:gd name="adj" fmla="val 0"/>
            </a:avLst>
          </a:prstGeom>
          <a:solidFill>
            <a:srgbClr val="398D9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Single Corner Rounded 53">
            <a:extLst>
              <a:ext uri="{FF2B5EF4-FFF2-40B4-BE49-F238E27FC236}">
                <a16:creationId xmlns:a16="http://schemas.microsoft.com/office/drawing/2014/main" id="{355B68BE-2808-98DE-74D7-663E8BD05E12}"/>
              </a:ext>
            </a:extLst>
          </p:cNvPr>
          <p:cNvSpPr/>
          <p:nvPr/>
        </p:nvSpPr>
        <p:spPr>
          <a:xfrm>
            <a:off x="5171022" y="2340750"/>
            <a:ext cx="1857692" cy="1286370"/>
          </a:xfrm>
          <a:prstGeom prst="round1Rect">
            <a:avLst>
              <a:gd name="adj" fmla="val 0"/>
            </a:avLst>
          </a:prstGeom>
          <a:solidFill>
            <a:srgbClr val="398D98">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0" name="TextBox 9">
            <a:extLst>
              <a:ext uri="{FF2B5EF4-FFF2-40B4-BE49-F238E27FC236}">
                <a16:creationId xmlns:a16="http://schemas.microsoft.com/office/drawing/2014/main" id="{664F0B04-188F-FB0F-1A48-BDE70BA7E963}"/>
              </a:ext>
            </a:extLst>
          </p:cNvPr>
          <p:cNvSpPr txBox="1"/>
          <p:nvPr/>
        </p:nvSpPr>
        <p:spPr>
          <a:xfrm>
            <a:off x="475029" y="1287003"/>
            <a:ext cx="6763483" cy="244811"/>
          </a:xfrm>
          <a:prstGeom prst="rect">
            <a:avLst/>
          </a:prstGeom>
          <a:noFill/>
        </p:spPr>
        <p:txBody>
          <a:bodyPr wrap="square" lIns="0" tIns="0" rIns="0" bIns="0">
            <a:spAutoFit/>
          </a:bodyPr>
          <a:lstStyle/>
          <a:p>
            <a:r>
              <a:rPr lang="en-US" sz="1591" spc="597">
                <a:solidFill>
                  <a:srgbClr val="FFFFFF">
                    <a:lumMod val="50000"/>
                  </a:srgbClr>
                </a:solidFill>
                <a:cs typeface="Arial" panose="020B0604020202020204" pitchFamily="34" charset="0"/>
              </a:rPr>
              <a:t>GROWTH</a:t>
            </a:r>
            <a:r>
              <a:rPr lang="fr-FR" sz="1591" spc="597">
                <a:solidFill>
                  <a:srgbClr val="FFFFFF">
                    <a:lumMod val="50000"/>
                  </a:srgbClr>
                </a:solidFill>
                <a:cs typeface="Arial" panose="020B0604020202020204" pitchFamily="34" charset="0"/>
              </a:rPr>
              <a:t> – </a:t>
            </a:r>
            <a:r>
              <a:rPr lang="en-US" sz="1591" spc="597">
                <a:solidFill>
                  <a:srgbClr val="FFFFFF">
                    <a:lumMod val="50000"/>
                  </a:srgbClr>
                </a:solidFill>
                <a:cs typeface="Arial" panose="020B0604020202020204" pitchFamily="34" charset="0"/>
              </a:rPr>
              <a:t>TECHNOLOGY</a:t>
            </a:r>
            <a:r>
              <a:rPr lang="fr-FR" sz="1591" spc="597">
                <a:solidFill>
                  <a:srgbClr val="FFFFFF">
                    <a:lumMod val="50000"/>
                  </a:srgbClr>
                </a:solidFill>
                <a:cs typeface="Arial" panose="020B0604020202020204" pitchFamily="34" charset="0"/>
              </a:rPr>
              <a:t> - </a:t>
            </a:r>
            <a:r>
              <a:rPr lang="en-US" sz="1591" spc="597">
                <a:solidFill>
                  <a:srgbClr val="FFFFFF">
                    <a:lumMod val="50000"/>
                  </a:srgbClr>
                </a:solidFill>
                <a:cs typeface="Arial" panose="020B0604020202020204" pitchFamily="34" charset="0"/>
              </a:rPr>
              <a:t>SUSTAINABILITY</a:t>
            </a:r>
          </a:p>
        </p:txBody>
      </p:sp>
      <p:sp>
        <p:nvSpPr>
          <p:cNvPr id="15" name="object 70">
            <a:extLst>
              <a:ext uri="{FF2B5EF4-FFF2-40B4-BE49-F238E27FC236}">
                <a16:creationId xmlns:a16="http://schemas.microsoft.com/office/drawing/2014/main" id="{84264EA2-5D5F-FF39-E92C-A454DE1287AC}"/>
              </a:ext>
            </a:extLst>
          </p:cNvPr>
          <p:cNvSpPr txBox="1"/>
          <p:nvPr/>
        </p:nvSpPr>
        <p:spPr>
          <a:xfrm>
            <a:off x="607767" y="2369191"/>
            <a:ext cx="2576195" cy="259045"/>
          </a:xfrm>
          <a:prstGeom prst="rect">
            <a:avLst/>
          </a:prstGeom>
        </p:spPr>
        <p:txBody>
          <a:bodyPr vert="horz" wrap="square" lIns="0" tIns="12700" rIns="0" bIns="0" rtlCol="0" anchor="ctr">
            <a:spAutoFit/>
          </a:bodyPr>
          <a:lstStyle/>
          <a:p>
            <a:pPr marL="12700" marR="5080">
              <a:spcBef>
                <a:spcPts val="1420"/>
              </a:spcBef>
            </a:pPr>
            <a:r>
              <a:rPr lang="fr-MA" sz="1600" b="1" spc="20" dirty="0">
                <a:solidFill>
                  <a:srgbClr val="398D98"/>
                </a:solidFill>
                <a:cs typeface="BNPP Sans"/>
              </a:rPr>
              <a:t>GROWTH</a:t>
            </a:r>
            <a:endParaRPr lang="fr-MA" sz="1600" b="1" dirty="0">
              <a:solidFill>
                <a:srgbClr val="398D98"/>
              </a:solidFill>
              <a:cs typeface="BNPP Sans Light"/>
            </a:endParaRPr>
          </a:p>
        </p:txBody>
      </p:sp>
      <p:sp>
        <p:nvSpPr>
          <p:cNvPr id="16" name="object 70">
            <a:extLst>
              <a:ext uri="{FF2B5EF4-FFF2-40B4-BE49-F238E27FC236}">
                <a16:creationId xmlns:a16="http://schemas.microsoft.com/office/drawing/2014/main" id="{7AE374A3-E08E-4367-2152-F78DE6CEF8C1}"/>
              </a:ext>
            </a:extLst>
          </p:cNvPr>
          <p:cNvSpPr txBox="1"/>
          <p:nvPr/>
        </p:nvSpPr>
        <p:spPr>
          <a:xfrm>
            <a:off x="607767" y="2593135"/>
            <a:ext cx="2576195" cy="566822"/>
          </a:xfrm>
          <a:prstGeom prst="rect">
            <a:avLst/>
          </a:prstGeom>
        </p:spPr>
        <p:txBody>
          <a:bodyPr vert="horz" wrap="square" lIns="0" tIns="12700" rIns="0" bIns="0" rtlCol="0" anchor="t">
            <a:spAutoFit/>
          </a:bodyPr>
          <a:lstStyle/>
          <a:p>
            <a:pPr marL="12700" marR="5080">
              <a:spcBef>
                <a:spcPts val="1420"/>
              </a:spcBef>
            </a:pPr>
            <a:r>
              <a:rPr lang="fr-MA" sz="1200" spc="20" dirty="0">
                <a:cs typeface="BNPP Sans"/>
              </a:rPr>
              <a:t>La poursuite d’une croissance en prenant appui sur les positions de leader européen du Groupe.</a:t>
            </a:r>
            <a:endParaRPr lang="fr-MA" sz="1200" dirty="0">
              <a:cs typeface="BNPP Sans Light"/>
            </a:endParaRPr>
          </a:p>
        </p:txBody>
      </p:sp>
      <p:sp>
        <p:nvSpPr>
          <p:cNvPr id="18" name="object 70">
            <a:extLst>
              <a:ext uri="{FF2B5EF4-FFF2-40B4-BE49-F238E27FC236}">
                <a16:creationId xmlns:a16="http://schemas.microsoft.com/office/drawing/2014/main" id="{8C09E9F2-2F2E-9A44-6B11-81E79C71D3FE}"/>
              </a:ext>
            </a:extLst>
          </p:cNvPr>
          <p:cNvSpPr txBox="1"/>
          <p:nvPr/>
        </p:nvSpPr>
        <p:spPr>
          <a:xfrm>
            <a:off x="607767" y="3349915"/>
            <a:ext cx="2576195" cy="259045"/>
          </a:xfrm>
          <a:prstGeom prst="rect">
            <a:avLst/>
          </a:prstGeom>
        </p:spPr>
        <p:txBody>
          <a:bodyPr vert="horz" wrap="square" lIns="0" tIns="12700" rIns="0" bIns="0" rtlCol="0" anchor="ctr">
            <a:spAutoFit/>
          </a:bodyPr>
          <a:lstStyle/>
          <a:p>
            <a:pPr marL="12700" marR="5080">
              <a:spcBef>
                <a:spcPts val="1420"/>
              </a:spcBef>
            </a:pPr>
            <a:r>
              <a:rPr lang="fr-MA" sz="1600" b="1" spc="20">
                <a:solidFill>
                  <a:srgbClr val="398D98"/>
                </a:solidFill>
              </a:rPr>
              <a:t>TECHNOLOGY</a:t>
            </a:r>
          </a:p>
        </p:txBody>
      </p:sp>
      <p:sp>
        <p:nvSpPr>
          <p:cNvPr id="19" name="object 70">
            <a:extLst>
              <a:ext uri="{FF2B5EF4-FFF2-40B4-BE49-F238E27FC236}">
                <a16:creationId xmlns:a16="http://schemas.microsoft.com/office/drawing/2014/main" id="{643C86B2-48BA-7FA6-D3AE-7B9FDFA61463}"/>
              </a:ext>
            </a:extLst>
          </p:cNvPr>
          <p:cNvSpPr txBox="1"/>
          <p:nvPr/>
        </p:nvSpPr>
        <p:spPr>
          <a:xfrm>
            <a:off x="607767" y="3591615"/>
            <a:ext cx="2576195" cy="751488"/>
          </a:xfrm>
          <a:prstGeom prst="rect">
            <a:avLst/>
          </a:prstGeom>
        </p:spPr>
        <p:txBody>
          <a:bodyPr vert="horz" wrap="square" lIns="0" tIns="12700" rIns="0" bIns="0" rtlCol="0" anchor="t">
            <a:spAutoFit/>
          </a:bodyPr>
          <a:lstStyle/>
          <a:p>
            <a:pPr marL="12700" marR="5080">
              <a:spcBef>
                <a:spcPts val="1420"/>
              </a:spcBef>
            </a:pPr>
            <a:r>
              <a:rPr lang="fr-MA" sz="1200" spc="20" dirty="0">
                <a:cs typeface="BNPP Sans"/>
              </a:rPr>
              <a:t>La technologie au profit d’une amélioration continue de l’expérience client/collaborateur et de l’efficacité opérationnelle.</a:t>
            </a:r>
            <a:endParaRPr lang="fr-MA" sz="1200" dirty="0">
              <a:cs typeface="BNPP Sans Light"/>
            </a:endParaRPr>
          </a:p>
        </p:txBody>
      </p:sp>
      <p:sp>
        <p:nvSpPr>
          <p:cNvPr id="20" name="object 70">
            <a:extLst>
              <a:ext uri="{FF2B5EF4-FFF2-40B4-BE49-F238E27FC236}">
                <a16:creationId xmlns:a16="http://schemas.microsoft.com/office/drawing/2014/main" id="{7F16FBBE-7877-7CE2-2076-6985B08CF9E8}"/>
              </a:ext>
            </a:extLst>
          </p:cNvPr>
          <p:cNvSpPr txBox="1"/>
          <p:nvPr/>
        </p:nvSpPr>
        <p:spPr>
          <a:xfrm>
            <a:off x="607767" y="4554326"/>
            <a:ext cx="2576195" cy="259045"/>
          </a:xfrm>
          <a:prstGeom prst="rect">
            <a:avLst/>
          </a:prstGeom>
        </p:spPr>
        <p:txBody>
          <a:bodyPr vert="horz" wrap="square" lIns="0" tIns="12700" rIns="0" bIns="0" rtlCol="0" anchor="ctr">
            <a:spAutoFit/>
          </a:bodyPr>
          <a:lstStyle/>
          <a:p>
            <a:pPr marL="12700" marR="5080">
              <a:spcBef>
                <a:spcPts val="1420"/>
              </a:spcBef>
            </a:pPr>
            <a:r>
              <a:rPr lang="en-US" sz="1600" b="1" spc="20">
                <a:solidFill>
                  <a:srgbClr val="398D98"/>
                </a:solidFill>
              </a:rPr>
              <a:t>SUSTAINABILITY</a:t>
            </a:r>
          </a:p>
        </p:txBody>
      </p:sp>
      <p:sp>
        <p:nvSpPr>
          <p:cNvPr id="21" name="object 70">
            <a:extLst>
              <a:ext uri="{FF2B5EF4-FFF2-40B4-BE49-F238E27FC236}">
                <a16:creationId xmlns:a16="http://schemas.microsoft.com/office/drawing/2014/main" id="{FDBE18EB-777B-A786-FACE-ADE86E0AA8C0}"/>
              </a:ext>
            </a:extLst>
          </p:cNvPr>
          <p:cNvSpPr txBox="1"/>
          <p:nvPr/>
        </p:nvSpPr>
        <p:spPr>
          <a:xfrm>
            <a:off x="607767" y="4796026"/>
            <a:ext cx="2576195" cy="751488"/>
          </a:xfrm>
          <a:prstGeom prst="rect">
            <a:avLst/>
          </a:prstGeom>
        </p:spPr>
        <p:txBody>
          <a:bodyPr vert="horz" wrap="square" lIns="0" tIns="12700" rIns="0" bIns="0" rtlCol="0" anchor="t">
            <a:spAutoFit/>
          </a:bodyPr>
          <a:lstStyle/>
          <a:p>
            <a:pPr marL="12700" marR="5080">
              <a:spcBef>
                <a:spcPts val="1420"/>
              </a:spcBef>
            </a:pPr>
            <a:r>
              <a:rPr lang="fr-MA" sz="1200" spc="20">
                <a:cs typeface="BNPP Sans"/>
              </a:rPr>
              <a:t>L’accélération et la mobilisation de l’ensemble des métiers du Groupe autour des enjeux de la finance durable.</a:t>
            </a:r>
            <a:endParaRPr lang="fr-MA" sz="1200">
              <a:cs typeface="BNPP Sans Light"/>
            </a:endParaRPr>
          </a:p>
        </p:txBody>
      </p:sp>
      <p:sp>
        <p:nvSpPr>
          <p:cNvPr id="42" name="object 70">
            <a:extLst>
              <a:ext uri="{FF2B5EF4-FFF2-40B4-BE49-F238E27FC236}">
                <a16:creationId xmlns:a16="http://schemas.microsoft.com/office/drawing/2014/main" id="{E31A8425-8C3D-0C69-4459-DA01539B49EC}"/>
              </a:ext>
            </a:extLst>
          </p:cNvPr>
          <p:cNvSpPr txBox="1"/>
          <p:nvPr/>
        </p:nvSpPr>
        <p:spPr>
          <a:xfrm>
            <a:off x="3602483" y="2031780"/>
            <a:ext cx="5401771" cy="250068"/>
          </a:xfrm>
          <a:prstGeom prst="rect">
            <a:avLst/>
          </a:prstGeom>
        </p:spPr>
        <p:txBody>
          <a:bodyPr vert="horz" wrap="square" lIns="0" tIns="0" rIns="0" bIns="0" rtlCol="0" anchor="ctr">
            <a:spAutoFit/>
          </a:bodyPr>
          <a:lstStyle/>
          <a:p>
            <a:pPr marL="12700" marR="5080">
              <a:lnSpc>
                <a:spcPct val="75000"/>
              </a:lnSpc>
            </a:pPr>
            <a:r>
              <a:rPr lang="fr-MA" sz="2000" b="1" spc="20">
                <a:cs typeface="BNPP Sans"/>
              </a:rPr>
              <a:t>SERVIES PAR UN MODÈLE PUISSANT</a:t>
            </a:r>
            <a:endParaRPr lang="fr-MA" sz="2000" b="1">
              <a:cs typeface="BNPP Sans Light"/>
            </a:endParaRPr>
          </a:p>
        </p:txBody>
      </p:sp>
      <p:sp>
        <p:nvSpPr>
          <p:cNvPr id="45" name="object 70">
            <a:extLst>
              <a:ext uri="{FF2B5EF4-FFF2-40B4-BE49-F238E27FC236}">
                <a16:creationId xmlns:a16="http://schemas.microsoft.com/office/drawing/2014/main" id="{3FBC5729-E397-401A-D85B-521FAE496DDD}"/>
              </a:ext>
            </a:extLst>
          </p:cNvPr>
          <p:cNvSpPr txBox="1"/>
          <p:nvPr/>
        </p:nvSpPr>
        <p:spPr>
          <a:xfrm>
            <a:off x="3737752" y="2526388"/>
            <a:ext cx="1132562" cy="553998"/>
          </a:xfrm>
          <a:prstGeom prst="rect">
            <a:avLst/>
          </a:prstGeom>
        </p:spPr>
        <p:txBody>
          <a:bodyPr vert="horz" wrap="square" lIns="0" tIns="0" rIns="0" bIns="0" rtlCol="0" anchor="t">
            <a:spAutoFit/>
          </a:bodyPr>
          <a:lstStyle/>
          <a:p>
            <a:pPr marL="12700" marR="5080">
              <a:spcBef>
                <a:spcPts val="1420"/>
              </a:spcBef>
            </a:pPr>
            <a:r>
              <a:rPr lang="fr-MA" sz="1200" spc="20">
                <a:solidFill>
                  <a:schemeClr val="bg1"/>
                </a:solidFill>
                <a:cs typeface="BNPP Sans"/>
              </a:rPr>
              <a:t>Des plateformes métiers leaders en Europe…</a:t>
            </a:r>
            <a:endParaRPr lang="fr-MA" sz="1200">
              <a:solidFill>
                <a:schemeClr val="bg1"/>
              </a:solidFill>
              <a:cs typeface="BNPP Sans Light"/>
            </a:endParaRPr>
          </a:p>
        </p:txBody>
      </p:sp>
      <p:sp>
        <p:nvSpPr>
          <p:cNvPr id="48" name="object 70">
            <a:extLst>
              <a:ext uri="{FF2B5EF4-FFF2-40B4-BE49-F238E27FC236}">
                <a16:creationId xmlns:a16="http://schemas.microsoft.com/office/drawing/2014/main" id="{B47BF237-3A54-EC54-0BC6-1D5E769777C4}"/>
              </a:ext>
            </a:extLst>
          </p:cNvPr>
          <p:cNvSpPr txBox="1"/>
          <p:nvPr/>
        </p:nvSpPr>
        <p:spPr>
          <a:xfrm>
            <a:off x="5188114" y="2526388"/>
            <a:ext cx="1840600" cy="553998"/>
          </a:xfrm>
          <a:prstGeom prst="rect">
            <a:avLst/>
          </a:prstGeom>
        </p:spPr>
        <p:txBody>
          <a:bodyPr vert="horz" wrap="square" lIns="0" tIns="0" rIns="0" bIns="0" rtlCol="0" anchor="t">
            <a:spAutoFit/>
          </a:bodyPr>
          <a:lstStyle/>
          <a:p>
            <a:pPr marL="12700" marR="5080">
              <a:spcBef>
                <a:spcPts val="1420"/>
              </a:spcBef>
            </a:pPr>
            <a:r>
              <a:rPr lang="fr-MA" sz="1200" spc="20" dirty="0">
                <a:solidFill>
                  <a:schemeClr val="bg1"/>
                </a:solidFill>
                <a:cs typeface="BNPP Sans"/>
              </a:rPr>
              <a:t>… stratégiquement alignées pour servir les clients et les partenaires…</a:t>
            </a:r>
            <a:endParaRPr lang="fr-MA" sz="1200" dirty="0">
              <a:solidFill>
                <a:schemeClr val="bg1"/>
              </a:solidFill>
              <a:cs typeface="BNPP Sans Light"/>
            </a:endParaRPr>
          </a:p>
        </p:txBody>
      </p:sp>
      <p:sp>
        <p:nvSpPr>
          <p:cNvPr id="51" name="object 70">
            <a:extLst>
              <a:ext uri="{FF2B5EF4-FFF2-40B4-BE49-F238E27FC236}">
                <a16:creationId xmlns:a16="http://schemas.microsoft.com/office/drawing/2014/main" id="{17649755-0B3E-2209-6C4A-112BF63D2642}"/>
              </a:ext>
            </a:extLst>
          </p:cNvPr>
          <p:cNvSpPr txBox="1"/>
          <p:nvPr/>
        </p:nvSpPr>
        <p:spPr>
          <a:xfrm>
            <a:off x="7337988" y="2526388"/>
            <a:ext cx="1642765" cy="553998"/>
          </a:xfrm>
          <a:prstGeom prst="rect">
            <a:avLst/>
          </a:prstGeom>
        </p:spPr>
        <p:txBody>
          <a:bodyPr vert="horz" wrap="square" lIns="0" tIns="0" rIns="0" bIns="0" rtlCol="0" anchor="t">
            <a:spAutoFit/>
          </a:bodyPr>
          <a:lstStyle/>
          <a:p>
            <a:pPr marL="12700" marR="5080">
              <a:spcBef>
                <a:spcPts val="1420"/>
              </a:spcBef>
            </a:pPr>
            <a:r>
              <a:rPr lang="fr-MA" sz="1200" spc="20" dirty="0">
                <a:solidFill>
                  <a:schemeClr val="bg1"/>
                </a:solidFill>
                <a:cs typeface="BNPP Sans"/>
              </a:rPr>
              <a:t>… avec le plein apport du modèle opérationnel Intégré et transformé.</a:t>
            </a:r>
            <a:endParaRPr lang="fr-MA" sz="1200" dirty="0">
              <a:solidFill>
                <a:schemeClr val="bg1"/>
              </a:solidFill>
              <a:cs typeface="BNPP Sans Light"/>
            </a:endParaRPr>
          </a:p>
        </p:txBody>
      </p:sp>
      <p:sp>
        <p:nvSpPr>
          <p:cNvPr id="57" name="Oval 56">
            <a:extLst>
              <a:ext uri="{FF2B5EF4-FFF2-40B4-BE49-F238E27FC236}">
                <a16:creationId xmlns:a16="http://schemas.microsoft.com/office/drawing/2014/main" id="{6965B116-CC2F-EEA8-02DC-56ABBD6A050D}"/>
              </a:ext>
            </a:extLst>
          </p:cNvPr>
          <p:cNvSpPr/>
          <p:nvPr/>
        </p:nvSpPr>
        <p:spPr>
          <a:xfrm>
            <a:off x="5219988" y="3352801"/>
            <a:ext cx="214524" cy="21452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2DF5569E-7B71-8B95-1E8A-D3FB3648F240}"/>
              </a:ext>
            </a:extLst>
          </p:cNvPr>
          <p:cNvSpPr/>
          <p:nvPr/>
        </p:nvSpPr>
        <p:spPr>
          <a:xfrm>
            <a:off x="4732176" y="3392089"/>
            <a:ext cx="658913" cy="135944"/>
          </a:xfrm>
          <a:prstGeom prst="roundRect">
            <a:avLst>
              <a:gd name="adj" fmla="val 50000"/>
            </a:avLst>
          </a:prstGeom>
          <a:solidFill>
            <a:srgbClr val="398D9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Oval 59">
            <a:extLst>
              <a:ext uri="{FF2B5EF4-FFF2-40B4-BE49-F238E27FC236}">
                <a16:creationId xmlns:a16="http://schemas.microsoft.com/office/drawing/2014/main" id="{BAA12C9E-8179-DBDB-2CC4-D755F1C42075}"/>
              </a:ext>
            </a:extLst>
          </p:cNvPr>
          <p:cNvSpPr/>
          <p:nvPr/>
        </p:nvSpPr>
        <p:spPr>
          <a:xfrm>
            <a:off x="7320250" y="3352801"/>
            <a:ext cx="214524" cy="21452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Rounded Corners 60">
            <a:extLst>
              <a:ext uri="{FF2B5EF4-FFF2-40B4-BE49-F238E27FC236}">
                <a16:creationId xmlns:a16="http://schemas.microsoft.com/office/drawing/2014/main" id="{90D84EB3-1427-770A-4718-8BF9BEEE44D0}"/>
              </a:ext>
            </a:extLst>
          </p:cNvPr>
          <p:cNvSpPr/>
          <p:nvPr/>
        </p:nvSpPr>
        <p:spPr>
          <a:xfrm>
            <a:off x="6832438" y="3392089"/>
            <a:ext cx="658913" cy="135944"/>
          </a:xfrm>
          <a:prstGeom prst="roundRect">
            <a:avLst>
              <a:gd name="adj" fmla="val 50000"/>
            </a:avLst>
          </a:prstGeom>
          <a:solidFill>
            <a:srgbClr val="74AF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Single Corner Rounded 61">
            <a:extLst>
              <a:ext uri="{FF2B5EF4-FFF2-40B4-BE49-F238E27FC236}">
                <a16:creationId xmlns:a16="http://schemas.microsoft.com/office/drawing/2014/main" id="{64452C63-A622-2262-FA9D-CC586BCB275C}"/>
              </a:ext>
            </a:extLst>
          </p:cNvPr>
          <p:cNvSpPr/>
          <p:nvPr/>
        </p:nvSpPr>
        <p:spPr>
          <a:xfrm>
            <a:off x="3634277" y="4276616"/>
            <a:ext cx="1339512" cy="1286370"/>
          </a:xfrm>
          <a:prstGeom prst="round1Rect">
            <a:avLst>
              <a:gd name="adj" fmla="val 0"/>
            </a:avLst>
          </a:prstGeom>
          <a:solidFill>
            <a:srgbClr val="398D9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Single Corner Rounded 62">
            <a:extLst>
              <a:ext uri="{FF2B5EF4-FFF2-40B4-BE49-F238E27FC236}">
                <a16:creationId xmlns:a16="http://schemas.microsoft.com/office/drawing/2014/main" id="{E5DD516D-665D-A894-D00C-FB649C4FCCE7}"/>
              </a:ext>
            </a:extLst>
          </p:cNvPr>
          <p:cNvSpPr/>
          <p:nvPr/>
        </p:nvSpPr>
        <p:spPr>
          <a:xfrm>
            <a:off x="5171022" y="4276616"/>
            <a:ext cx="1857692" cy="1286370"/>
          </a:xfrm>
          <a:prstGeom prst="round1Rect">
            <a:avLst>
              <a:gd name="adj" fmla="val 0"/>
            </a:avLst>
          </a:prstGeom>
          <a:solidFill>
            <a:srgbClr val="398D98">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65" name="object 70">
            <a:extLst>
              <a:ext uri="{FF2B5EF4-FFF2-40B4-BE49-F238E27FC236}">
                <a16:creationId xmlns:a16="http://schemas.microsoft.com/office/drawing/2014/main" id="{AC72D394-3C04-4C10-D9AB-AAF1631F65CF}"/>
              </a:ext>
            </a:extLst>
          </p:cNvPr>
          <p:cNvSpPr txBox="1"/>
          <p:nvPr/>
        </p:nvSpPr>
        <p:spPr>
          <a:xfrm>
            <a:off x="3737752" y="4462254"/>
            <a:ext cx="1132562" cy="738664"/>
          </a:xfrm>
          <a:prstGeom prst="rect">
            <a:avLst/>
          </a:prstGeom>
        </p:spPr>
        <p:txBody>
          <a:bodyPr vert="horz" wrap="square" lIns="0" tIns="0" rIns="0" bIns="0" rtlCol="0" anchor="t">
            <a:spAutoFit/>
          </a:bodyPr>
          <a:lstStyle/>
          <a:p>
            <a:pPr marL="12700" marR="5080">
              <a:spcBef>
                <a:spcPts val="1420"/>
              </a:spcBef>
            </a:pPr>
            <a:r>
              <a:rPr lang="fr-MA" sz="1200" spc="20">
                <a:solidFill>
                  <a:schemeClr val="bg1"/>
                </a:solidFill>
                <a:cs typeface="BNPP Sans"/>
              </a:rPr>
              <a:t>Technologie et industrialisation au cœur de notre modèle</a:t>
            </a:r>
            <a:endParaRPr lang="fr-MA" sz="1200">
              <a:solidFill>
                <a:schemeClr val="bg1"/>
              </a:solidFill>
              <a:cs typeface="BNPP Sans Light"/>
            </a:endParaRPr>
          </a:p>
        </p:txBody>
      </p:sp>
      <p:sp>
        <p:nvSpPr>
          <p:cNvPr id="66" name="object 70">
            <a:extLst>
              <a:ext uri="{FF2B5EF4-FFF2-40B4-BE49-F238E27FC236}">
                <a16:creationId xmlns:a16="http://schemas.microsoft.com/office/drawing/2014/main" id="{B0AF347A-B2E9-BDBF-75B4-0F1061B4330E}"/>
              </a:ext>
            </a:extLst>
          </p:cNvPr>
          <p:cNvSpPr txBox="1"/>
          <p:nvPr/>
        </p:nvSpPr>
        <p:spPr>
          <a:xfrm>
            <a:off x="5259267" y="4462254"/>
            <a:ext cx="1681202" cy="553998"/>
          </a:xfrm>
          <a:prstGeom prst="rect">
            <a:avLst/>
          </a:prstGeom>
        </p:spPr>
        <p:txBody>
          <a:bodyPr vert="horz" wrap="square" lIns="0" tIns="0" rIns="0" bIns="0" rtlCol="0" anchor="t">
            <a:spAutoFit/>
          </a:bodyPr>
          <a:lstStyle/>
          <a:p>
            <a:pPr marL="12700" marR="5080">
              <a:spcBef>
                <a:spcPts val="1420"/>
              </a:spcBef>
            </a:pPr>
            <a:r>
              <a:rPr lang="fr-MA" sz="1200" spc="20">
                <a:solidFill>
                  <a:schemeClr val="bg1"/>
                </a:solidFill>
                <a:cs typeface="BNPP Sans"/>
              </a:rPr>
              <a:t>Déploiement de la finance durable et de la RSE à l’échelle</a:t>
            </a:r>
            <a:endParaRPr lang="fr-MA" sz="1200">
              <a:solidFill>
                <a:schemeClr val="bg1"/>
              </a:solidFill>
              <a:cs typeface="BNPP Sans Light"/>
            </a:endParaRPr>
          </a:p>
        </p:txBody>
      </p:sp>
      <p:sp>
        <p:nvSpPr>
          <p:cNvPr id="67" name="object 70">
            <a:extLst>
              <a:ext uri="{FF2B5EF4-FFF2-40B4-BE49-F238E27FC236}">
                <a16:creationId xmlns:a16="http://schemas.microsoft.com/office/drawing/2014/main" id="{71689371-D7BC-3D18-329F-BE41F92DEB6B}"/>
              </a:ext>
            </a:extLst>
          </p:cNvPr>
          <p:cNvSpPr txBox="1"/>
          <p:nvPr/>
        </p:nvSpPr>
        <p:spPr>
          <a:xfrm>
            <a:off x="7337988" y="4462254"/>
            <a:ext cx="1586021" cy="738664"/>
          </a:xfrm>
          <a:prstGeom prst="rect">
            <a:avLst/>
          </a:prstGeom>
        </p:spPr>
        <p:txBody>
          <a:bodyPr vert="horz" wrap="square" lIns="0" tIns="0" rIns="0" bIns="0" rtlCol="0" anchor="t">
            <a:spAutoFit/>
          </a:bodyPr>
          <a:lstStyle/>
          <a:p>
            <a:pPr marL="12700" marR="5080">
              <a:spcBef>
                <a:spcPts val="1420"/>
              </a:spcBef>
            </a:pPr>
            <a:r>
              <a:rPr lang="fr-MA" sz="1200" spc="20">
                <a:solidFill>
                  <a:schemeClr val="bg1"/>
                </a:solidFill>
                <a:cs typeface="BNPP Sans"/>
              </a:rPr>
              <a:t>Développement du potentiel et de l’engagement des collaborateurs</a:t>
            </a:r>
            <a:endParaRPr lang="fr-MA" sz="1200">
              <a:solidFill>
                <a:schemeClr val="bg1"/>
              </a:solidFill>
              <a:cs typeface="BNPP Sans Light"/>
            </a:endParaRPr>
          </a:p>
        </p:txBody>
      </p:sp>
      <p:sp>
        <p:nvSpPr>
          <p:cNvPr id="69" name="Oval 68">
            <a:extLst>
              <a:ext uri="{FF2B5EF4-FFF2-40B4-BE49-F238E27FC236}">
                <a16:creationId xmlns:a16="http://schemas.microsoft.com/office/drawing/2014/main" id="{93374C85-EC50-11EF-7C80-10C737CA33AB}"/>
              </a:ext>
            </a:extLst>
          </p:cNvPr>
          <p:cNvSpPr/>
          <p:nvPr/>
        </p:nvSpPr>
        <p:spPr>
          <a:xfrm>
            <a:off x="5219988" y="5288667"/>
            <a:ext cx="214524" cy="21452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Rounded Corners 69">
            <a:extLst>
              <a:ext uri="{FF2B5EF4-FFF2-40B4-BE49-F238E27FC236}">
                <a16:creationId xmlns:a16="http://schemas.microsoft.com/office/drawing/2014/main" id="{55C1F8DA-258C-7775-1B89-3D6E56174E94}"/>
              </a:ext>
            </a:extLst>
          </p:cNvPr>
          <p:cNvSpPr/>
          <p:nvPr/>
        </p:nvSpPr>
        <p:spPr>
          <a:xfrm>
            <a:off x="4732176" y="5327955"/>
            <a:ext cx="658913" cy="135944"/>
          </a:xfrm>
          <a:prstGeom prst="roundRect">
            <a:avLst>
              <a:gd name="adj" fmla="val 50000"/>
            </a:avLst>
          </a:prstGeom>
          <a:solidFill>
            <a:srgbClr val="398D9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a:extLst>
              <a:ext uri="{FF2B5EF4-FFF2-40B4-BE49-F238E27FC236}">
                <a16:creationId xmlns:a16="http://schemas.microsoft.com/office/drawing/2014/main" id="{0AC7CF5D-DF18-A2EE-E90E-F22B69FB9EB4}"/>
              </a:ext>
            </a:extLst>
          </p:cNvPr>
          <p:cNvSpPr/>
          <p:nvPr/>
        </p:nvSpPr>
        <p:spPr>
          <a:xfrm>
            <a:off x="7320250" y="5288667"/>
            <a:ext cx="214524" cy="21452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ectangle: Rounded Corners 72">
            <a:extLst>
              <a:ext uri="{FF2B5EF4-FFF2-40B4-BE49-F238E27FC236}">
                <a16:creationId xmlns:a16="http://schemas.microsoft.com/office/drawing/2014/main" id="{3A4125D3-4049-8FEF-5542-C5576F019EE1}"/>
              </a:ext>
            </a:extLst>
          </p:cNvPr>
          <p:cNvSpPr/>
          <p:nvPr/>
        </p:nvSpPr>
        <p:spPr>
          <a:xfrm>
            <a:off x="6832438" y="5327955"/>
            <a:ext cx="658913" cy="135944"/>
          </a:xfrm>
          <a:prstGeom prst="roundRect">
            <a:avLst>
              <a:gd name="adj" fmla="val 50000"/>
            </a:avLst>
          </a:prstGeom>
          <a:solidFill>
            <a:srgbClr val="74AF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object 70">
            <a:extLst>
              <a:ext uri="{FF2B5EF4-FFF2-40B4-BE49-F238E27FC236}">
                <a16:creationId xmlns:a16="http://schemas.microsoft.com/office/drawing/2014/main" id="{1B68E09D-F42E-2AE8-AFFC-C895D10CA019}"/>
              </a:ext>
            </a:extLst>
          </p:cNvPr>
          <p:cNvSpPr txBox="1"/>
          <p:nvPr/>
        </p:nvSpPr>
        <p:spPr>
          <a:xfrm>
            <a:off x="3634278" y="3977618"/>
            <a:ext cx="5401771" cy="250068"/>
          </a:xfrm>
          <a:prstGeom prst="rect">
            <a:avLst/>
          </a:prstGeom>
        </p:spPr>
        <p:txBody>
          <a:bodyPr vert="horz" wrap="square" lIns="0" tIns="0" rIns="0" bIns="0" rtlCol="0" anchor="ctr">
            <a:spAutoFit/>
          </a:bodyPr>
          <a:lstStyle/>
          <a:p>
            <a:pPr marL="12700" marR="5080">
              <a:lnSpc>
                <a:spcPct val="75000"/>
              </a:lnSpc>
            </a:pPr>
            <a:r>
              <a:rPr lang="fr-MA" sz="2000" b="1" spc="20">
                <a:cs typeface="BNPP Sans"/>
              </a:rPr>
              <a:t>ET S’APPUYANT SUR TROIS AXES</a:t>
            </a:r>
            <a:endParaRPr lang="fr-MA" sz="2000" b="1">
              <a:cs typeface="BNPP Sans Light"/>
            </a:endParaRPr>
          </a:p>
        </p:txBody>
      </p:sp>
      <p:sp>
        <p:nvSpPr>
          <p:cNvPr id="76" name="object 70">
            <a:extLst>
              <a:ext uri="{FF2B5EF4-FFF2-40B4-BE49-F238E27FC236}">
                <a16:creationId xmlns:a16="http://schemas.microsoft.com/office/drawing/2014/main" id="{06C81249-DBBD-A218-87AF-B3F744765DE2}"/>
              </a:ext>
            </a:extLst>
          </p:cNvPr>
          <p:cNvSpPr txBox="1"/>
          <p:nvPr/>
        </p:nvSpPr>
        <p:spPr>
          <a:xfrm>
            <a:off x="494540" y="2036396"/>
            <a:ext cx="2869537" cy="250068"/>
          </a:xfrm>
          <a:prstGeom prst="rect">
            <a:avLst/>
          </a:prstGeom>
        </p:spPr>
        <p:txBody>
          <a:bodyPr vert="horz" wrap="square" lIns="0" tIns="0" rIns="0" bIns="0" rtlCol="0" anchor="ctr">
            <a:spAutoFit/>
          </a:bodyPr>
          <a:lstStyle/>
          <a:p>
            <a:pPr marL="12700" marR="5080">
              <a:lnSpc>
                <a:spcPct val="75000"/>
              </a:lnSpc>
            </a:pPr>
            <a:r>
              <a:rPr lang="fr-MA" sz="2000" b="1" spc="20"/>
              <a:t>DES AMBITIONS FORTES</a:t>
            </a:r>
          </a:p>
        </p:txBody>
      </p:sp>
      <p:cxnSp>
        <p:nvCxnSpPr>
          <p:cNvPr id="79" name="Straight Connector 78">
            <a:extLst>
              <a:ext uri="{FF2B5EF4-FFF2-40B4-BE49-F238E27FC236}">
                <a16:creationId xmlns:a16="http://schemas.microsoft.com/office/drawing/2014/main" id="{26EE966C-FAE3-D91A-D293-8E910958E90A}"/>
              </a:ext>
            </a:extLst>
          </p:cNvPr>
          <p:cNvCxnSpPr/>
          <p:nvPr/>
        </p:nvCxnSpPr>
        <p:spPr>
          <a:xfrm>
            <a:off x="3445868" y="2340750"/>
            <a:ext cx="0" cy="3222235"/>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7EC05DF-8EEA-02E8-B027-F0ECD45D75BE}"/>
              </a:ext>
            </a:extLst>
          </p:cNvPr>
          <p:cNvCxnSpPr>
            <a:cxnSpLocks/>
          </p:cNvCxnSpPr>
          <p:nvPr/>
        </p:nvCxnSpPr>
        <p:spPr>
          <a:xfrm>
            <a:off x="9160868" y="2177707"/>
            <a:ext cx="0" cy="3548321"/>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81" name="Isosceles Triangle 80">
            <a:extLst>
              <a:ext uri="{FF2B5EF4-FFF2-40B4-BE49-F238E27FC236}">
                <a16:creationId xmlns:a16="http://schemas.microsoft.com/office/drawing/2014/main" id="{7C9A15E8-E947-19A2-7902-4E22A909F8C4}"/>
              </a:ext>
            </a:extLst>
          </p:cNvPr>
          <p:cNvSpPr/>
          <p:nvPr/>
        </p:nvSpPr>
        <p:spPr>
          <a:xfrm rot="5400000">
            <a:off x="9119857" y="3899384"/>
            <a:ext cx="186995" cy="104971"/>
          </a:xfrm>
          <a:prstGeom prst="triangle">
            <a:avLst/>
          </a:prstGeom>
          <a:solidFill>
            <a:srgbClr val="398D9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74AFB7"/>
              </a:solidFill>
            </a:endParaRPr>
          </a:p>
        </p:txBody>
      </p:sp>
      <p:cxnSp>
        <p:nvCxnSpPr>
          <p:cNvPr id="84" name="Straight Connector 83">
            <a:extLst>
              <a:ext uri="{FF2B5EF4-FFF2-40B4-BE49-F238E27FC236}">
                <a16:creationId xmlns:a16="http://schemas.microsoft.com/office/drawing/2014/main" id="{7AE1BB33-51C0-B9C7-AD30-D05EAC1A64F7}"/>
              </a:ext>
            </a:extLst>
          </p:cNvPr>
          <p:cNvCxnSpPr/>
          <p:nvPr/>
        </p:nvCxnSpPr>
        <p:spPr>
          <a:xfrm flipH="1">
            <a:off x="8931351" y="2177707"/>
            <a:ext cx="229516"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E85ABFC-6947-77E1-7463-9984A0EE6160}"/>
              </a:ext>
            </a:extLst>
          </p:cNvPr>
          <p:cNvCxnSpPr/>
          <p:nvPr/>
        </p:nvCxnSpPr>
        <p:spPr>
          <a:xfrm flipH="1">
            <a:off x="8931351" y="5726028"/>
            <a:ext cx="229516"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93" name="Group 92">
            <a:extLst>
              <a:ext uri="{FF2B5EF4-FFF2-40B4-BE49-F238E27FC236}">
                <a16:creationId xmlns:a16="http://schemas.microsoft.com/office/drawing/2014/main" id="{F3846C4B-26FD-1CF7-2256-D31A4895EB6C}"/>
              </a:ext>
            </a:extLst>
          </p:cNvPr>
          <p:cNvGrpSpPr/>
          <p:nvPr/>
        </p:nvGrpSpPr>
        <p:grpSpPr>
          <a:xfrm>
            <a:off x="9480164" y="2830590"/>
            <a:ext cx="2254637" cy="2237938"/>
            <a:chOff x="9480164" y="3086782"/>
            <a:chExt cx="2254637" cy="2237938"/>
          </a:xfrm>
        </p:grpSpPr>
        <p:sp>
          <p:nvSpPr>
            <p:cNvPr id="89" name="object 70">
              <a:extLst>
                <a:ext uri="{FF2B5EF4-FFF2-40B4-BE49-F238E27FC236}">
                  <a16:creationId xmlns:a16="http://schemas.microsoft.com/office/drawing/2014/main" id="{F7EB1C9E-75AA-1517-030A-E28AD86490F1}"/>
                </a:ext>
              </a:extLst>
            </p:cNvPr>
            <p:cNvSpPr txBox="1"/>
            <p:nvPr/>
          </p:nvSpPr>
          <p:spPr>
            <a:xfrm>
              <a:off x="9480164" y="3086782"/>
              <a:ext cx="2254635" cy="250068"/>
            </a:xfrm>
            <a:prstGeom prst="rect">
              <a:avLst/>
            </a:prstGeom>
          </p:spPr>
          <p:txBody>
            <a:bodyPr vert="horz" wrap="square" lIns="0" tIns="0" rIns="0" bIns="0" rtlCol="0" anchor="ctr">
              <a:spAutoFit/>
            </a:bodyPr>
            <a:lstStyle/>
            <a:p>
              <a:pPr marL="12700" marR="5080">
                <a:lnSpc>
                  <a:spcPct val="75000"/>
                </a:lnSpc>
              </a:pPr>
              <a:r>
                <a:rPr lang="fr-MA" sz="2000" b="1" spc="20"/>
                <a:t>PERMETTANT DE</a:t>
              </a:r>
            </a:p>
          </p:txBody>
        </p:sp>
        <p:sp>
          <p:nvSpPr>
            <p:cNvPr id="90" name="object 70">
              <a:extLst>
                <a:ext uri="{FF2B5EF4-FFF2-40B4-BE49-F238E27FC236}">
                  <a16:creationId xmlns:a16="http://schemas.microsoft.com/office/drawing/2014/main" id="{87A7BA4E-9C44-03DE-DFF1-2DF7A0E659AE}"/>
                </a:ext>
              </a:extLst>
            </p:cNvPr>
            <p:cNvSpPr txBox="1"/>
            <p:nvPr/>
          </p:nvSpPr>
          <p:spPr>
            <a:xfrm>
              <a:off x="9480165" y="3479920"/>
              <a:ext cx="2254636" cy="1844800"/>
            </a:xfrm>
            <a:prstGeom prst="rect">
              <a:avLst/>
            </a:prstGeom>
          </p:spPr>
          <p:txBody>
            <a:bodyPr vert="horz" wrap="square" lIns="0" tIns="0" rIns="0" bIns="0" rtlCol="0" anchor="t">
              <a:spAutoFit/>
            </a:bodyPr>
            <a:lstStyle/>
            <a:p>
              <a:pPr marL="184150" marR="5080" indent="-171450">
                <a:lnSpc>
                  <a:spcPct val="80000"/>
                </a:lnSpc>
                <a:spcAft>
                  <a:spcPts val="1200"/>
                </a:spcAft>
                <a:buClr>
                  <a:srgbClr val="398D98"/>
                </a:buClr>
                <a:buFont typeface="Wingdings" panose="05000000000000000000" pitchFamily="2" charset="2"/>
                <a:buChar char="§"/>
              </a:pPr>
              <a:r>
                <a:rPr lang="fr-MA" sz="1400" spc="20">
                  <a:cs typeface="BNPP Sans"/>
                </a:rPr>
                <a:t>Favoriser une croissance organique.</a:t>
              </a:r>
            </a:p>
            <a:p>
              <a:pPr marL="184150" marR="5080" indent="-171450">
                <a:lnSpc>
                  <a:spcPct val="80000"/>
                </a:lnSpc>
                <a:spcAft>
                  <a:spcPts val="1200"/>
                </a:spcAft>
                <a:buClr>
                  <a:srgbClr val="398D98"/>
                </a:buClr>
                <a:buFont typeface="Wingdings" panose="05000000000000000000" pitchFamily="2" charset="2"/>
                <a:buChar char="§"/>
              </a:pPr>
              <a:r>
                <a:rPr lang="fr-MA" sz="1400" spc="20">
                  <a:cs typeface="BNPP Sans Light"/>
                </a:rPr>
                <a:t>Gagner des parts de marché.</a:t>
              </a:r>
            </a:p>
            <a:p>
              <a:pPr marL="184150" marR="5080" indent="-171450">
                <a:lnSpc>
                  <a:spcPct val="80000"/>
                </a:lnSpc>
                <a:spcAft>
                  <a:spcPts val="1200"/>
                </a:spcAft>
                <a:buClr>
                  <a:srgbClr val="398D98"/>
                </a:buClr>
                <a:buFont typeface="Wingdings" panose="05000000000000000000" pitchFamily="2" charset="2"/>
                <a:buChar char="§"/>
              </a:pPr>
              <a:r>
                <a:rPr lang="fr-MA" sz="1400" spc="20">
                  <a:cs typeface="BNPP Sans Light"/>
                </a:rPr>
                <a:t>Développer de nouvelles opportunités.</a:t>
              </a:r>
            </a:p>
            <a:p>
              <a:pPr marL="184150" marR="5080" indent="-171450">
                <a:lnSpc>
                  <a:spcPct val="80000"/>
                </a:lnSpc>
                <a:spcAft>
                  <a:spcPts val="1200"/>
                </a:spcAft>
                <a:buClr>
                  <a:srgbClr val="398D98"/>
                </a:buClr>
                <a:buFont typeface="Wingdings" panose="05000000000000000000" pitchFamily="2" charset="2"/>
                <a:buChar char="§"/>
              </a:pPr>
              <a:r>
                <a:rPr lang="fr-MA" sz="1400" spc="20">
                  <a:cs typeface="BNPP Sans Light"/>
                </a:rPr>
                <a:t>Générer des économies d’échelle.</a:t>
              </a:r>
              <a:endParaRPr lang="fr-MA" sz="1400">
                <a:cs typeface="BNPP Sans Light"/>
              </a:endParaRPr>
            </a:p>
          </p:txBody>
        </p:sp>
      </p:grpSp>
      <p:sp>
        <p:nvSpPr>
          <p:cNvPr id="97" name="Rectangle 96">
            <a:hlinkClick r:id="rId6"/>
            <a:extLst>
              <a:ext uri="{FF2B5EF4-FFF2-40B4-BE49-F238E27FC236}">
                <a16:creationId xmlns:a16="http://schemas.microsoft.com/office/drawing/2014/main" id="{B98FB98F-D04C-65D3-EB63-5005B621AE23}"/>
              </a:ext>
            </a:extLst>
          </p:cNvPr>
          <p:cNvSpPr/>
          <p:nvPr/>
        </p:nvSpPr>
        <p:spPr>
          <a:xfrm>
            <a:off x="10335685" y="5605180"/>
            <a:ext cx="1733635" cy="463377"/>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en-GB" sz="1400">
              <a:solidFill>
                <a:schemeClr val="tx1"/>
              </a:solidFill>
            </a:endParaRPr>
          </a:p>
        </p:txBody>
      </p:sp>
      <p:pic>
        <p:nvPicPr>
          <p:cNvPr id="98" name="Graphic 97">
            <a:extLst>
              <a:ext uri="{FF2B5EF4-FFF2-40B4-BE49-F238E27FC236}">
                <a16:creationId xmlns:a16="http://schemas.microsoft.com/office/drawing/2014/main" id="{0EA00973-637F-554D-A714-53364C0D0BDF}"/>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1633994" y="5893763"/>
            <a:ext cx="296862" cy="296862"/>
          </a:xfrm>
          <a:prstGeom prst="rect">
            <a:avLst/>
          </a:prstGeom>
        </p:spPr>
      </p:pic>
      <p:sp>
        <p:nvSpPr>
          <p:cNvPr id="99" name="Rectangle 98">
            <a:hlinkClick r:id="rId9"/>
            <a:extLst>
              <a:ext uri="{FF2B5EF4-FFF2-40B4-BE49-F238E27FC236}">
                <a16:creationId xmlns:a16="http://schemas.microsoft.com/office/drawing/2014/main" id="{B9E30182-3CA4-92A3-77C5-787D6CA6547C}"/>
              </a:ext>
            </a:extLst>
          </p:cNvPr>
          <p:cNvSpPr/>
          <p:nvPr/>
        </p:nvSpPr>
        <p:spPr>
          <a:xfrm>
            <a:off x="10373788" y="5768577"/>
            <a:ext cx="1687657" cy="299980"/>
          </a:xfrm>
          <a:prstGeom prst="rect">
            <a:avLst/>
          </a:prstGeom>
          <a:solidFill>
            <a:schemeClr val="bg1">
              <a:alpha val="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100" name="Rectangle 99">
            <a:hlinkClick r:id="rId10"/>
            <a:extLst>
              <a:ext uri="{FF2B5EF4-FFF2-40B4-BE49-F238E27FC236}">
                <a16:creationId xmlns:a16="http://schemas.microsoft.com/office/drawing/2014/main" id="{E35FE7E4-0E93-2F22-C57C-AC6D256F9164}"/>
              </a:ext>
            </a:extLst>
          </p:cNvPr>
          <p:cNvSpPr/>
          <p:nvPr/>
        </p:nvSpPr>
        <p:spPr>
          <a:xfrm>
            <a:off x="9362631" y="5621823"/>
            <a:ext cx="2254636" cy="413703"/>
          </a:xfrm>
          <a:prstGeom prst="rect">
            <a:avLst/>
          </a:prstGeom>
        </p:spPr>
        <p:txBody>
          <a:bodyPr wrap="square">
            <a:spAutoFit/>
          </a:bodyPr>
          <a:lstStyle/>
          <a:p>
            <a:pPr algn="r"/>
            <a:r>
              <a:rPr lang="fr-FR" sz="1044" b="1" u="sng" dirty="0">
                <a:latin typeface="BNPP Sans Light" panose="02000503020000020004" pitchFamily="50" charset="0"/>
              </a:rPr>
              <a:t>En savoir plus sur </a:t>
            </a:r>
          </a:p>
          <a:p>
            <a:pPr algn="r"/>
            <a:r>
              <a:rPr lang="fr-FR" sz="1044" b="1" u="sng" dirty="0">
                <a:latin typeface="BNPP Sans Light" panose="02000503020000020004" pitchFamily="50" charset="0"/>
              </a:rPr>
              <a:t>notre plan stratégique GTS 2025</a:t>
            </a:r>
          </a:p>
        </p:txBody>
      </p:sp>
      <p:pic>
        <p:nvPicPr>
          <p:cNvPr id="101" name="Graphic 132">
            <a:extLst>
              <a:ext uri="{FF2B5EF4-FFF2-40B4-BE49-F238E27FC236}">
                <a16:creationId xmlns:a16="http://schemas.microsoft.com/office/drawing/2014/main" id="{DA340E60-4FF4-DB2D-32D0-7870C1A30AC2}"/>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1599390" y="5680243"/>
            <a:ext cx="296862" cy="296862"/>
          </a:xfrm>
          <a:prstGeom prst="rect">
            <a:avLst/>
          </a:prstGeom>
        </p:spPr>
      </p:pic>
      <p:pic>
        <p:nvPicPr>
          <p:cNvPr id="102" name="Picture 101">
            <a:extLst>
              <a:ext uri="{FF2B5EF4-FFF2-40B4-BE49-F238E27FC236}">
                <a16:creationId xmlns:a16="http://schemas.microsoft.com/office/drawing/2014/main" id="{0C740C0A-596C-EA46-7866-EC8893ECF5DA}"/>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0426045" y="196677"/>
            <a:ext cx="1601227" cy="850861"/>
          </a:xfrm>
          <a:prstGeom prst="rect">
            <a:avLst/>
          </a:prstGeom>
        </p:spPr>
      </p:pic>
      <p:sp>
        <p:nvSpPr>
          <p:cNvPr id="6" name="TextBox 5">
            <a:extLst>
              <a:ext uri="{FF2B5EF4-FFF2-40B4-BE49-F238E27FC236}">
                <a16:creationId xmlns:a16="http://schemas.microsoft.com/office/drawing/2014/main" id="{730BF226-1582-6506-45E6-404A3C49B4D4}"/>
              </a:ext>
            </a:extLst>
          </p:cNvPr>
          <p:cNvSpPr txBox="1"/>
          <p:nvPr/>
        </p:nvSpPr>
        <p:spPr>
          <a:xfrm>
            <a:off x="462465" y="5596"/>
            <a:ext cx="10960278" cy="713460"/>
          </a:xfrm>
          <a:prstGeom prst="rect">
            <a:avLst/>
          </a:prstGeom>
        </p:spPr>
        <p:txBody>
          <a:bodyPr wrap="square" lIns="36000" tIns="0" rIns="36000" bIns="0" rtlCol="0" anchor="b">
            <a:noAutofit/>
          </a:bodyPr>
          <a:lstStyle/>
          <a:p>
            <a:r>
              <a:rPr lang="fr-FR" sz="2400" b="1" cap="all" dirty="0">
                <a:solidFill>
                  <a:srgbClr val="398D98"/>
                </a:solidFill>
                <a:ea typeface="+mj-ea"/>
                <a:cs typeface="+mj-cs"/>
              </a:rPr>
              <a:t>NOTRE Plan stratégique GTS 2025</a:t>
            </a:r>
          </a:p>
        </p:txBody>
      </p:sp>
      <p:cxnSp>
        <p:nvCxnSpPr>
          <p:cNvPr id="7" name="Straight Connector 6">
            <a:extLst>
              <a:ext uri="{FF2B5EF4-FFF2-40B4-BE49-F238E27FC236}">
                <a16:creationId xmlns:a16="http://schemas.microsoft.com/office/drawing/2014/main" id="{F639354F-FE17-99E1-097F-2D7C60A2D7D4}"/>
              </a:ext>
            </a:extLst>
          </p:cNvPr>
          <p:cNvCxnSpPr/>
          <p:nvPr/>
        </p:nvCxnSpPr>
        <p:spPr>
          <a:xfrm>
            <a:off x="-16909" y="1047538"/>
            <a:ext cx="1290428"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B74561EC-3597-E087-9688-76CCE132D511}"/>
              </a:ext>
            </a:extLst>
          </p:cNvPr>
          <p:cNvSpPr/>
          <p:nvPr>
            <p:custDataLst>
              <p:tags r:id="rId2"/>
            </p:custDataLst>
          </p:nvPr>
        </p:nvSpPr>
        <p:spPr>
          <a:xfrm>
            <a:off x="0" y="-317500"/>
            <a:ext cx="1270000" cy="2540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r>
              <a:rPr lang="en-GB" sz="1200" b="1">
                <a:solidFill>
                  <a:srgbClr val="C02A26"/>
                </a:solidFill>
              </a:rPr>
              <a:t>~26 KB / 6,615 KB</a:t>
            </a:r>
          </a:p>
        </p:txBody>
      </p:sp>
    </p:spTree>
    <p:extLst>
      <p:ext uri="{BB962C8B-B14F-4D97-AF65-F5344CB8AC3E}">
        <p14:creationId xmlns:p14="http://schemas.microsoft.com/office/powerpoint/2010/main" val="25335548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E16CECAE-9935-B27D-C36F-FE7FFA8D3817}"/>
              </a:ext>
            </a:extLst>
          </p:cNvPr>
          <p:cNvGraphicFramePr>
            <a:graphicFrameLocks noChangeAspect="1"/>
          </p:cNvGraphicFramePr>
          <p:nvPr>
            <p:custDataLst>
              <p:tags r:id="rId1"/>
            </p:custDataLst>
            <p:extLst>
              <p:ext uri="{D42A27DB-BD31-4B8C-83A1-F6EECF244321}">
                <p14:modId xmlns:p14="http://schemas.microsoft.com/office/powerpoint/2010/main" val="911142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think-cell data - do not delete" hidden="1">
                        <a:extLst>
                          <a:ext uri="{FF2B5EF4-FFF2-40B4-BE49-F238E27FC236}">
                            <a16:creationId xmlns:a16="http://schemas.microsoft.com/office/drawing/2014/main" id="{E16CECAE-9935-B27D-C36F-FE7FFA8D381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0" name="Rectangle: Single Corner Rounded 29">
            <a:extLst>
              <a:ext uri="{FF2B5EF4-FFF2-40B4-BE49-F238E27FC236}">
                <a16:creationId xmlns:a16="http://schemas.microsoft.com/office/drawing/2014/main" id="{6C9E3B1E-3655-78F2-49E5-BD232487E37F}"/>
              </a:ext>
            </a:extLst>
          </p:cNvPr>
          <p:cNvSpPr/>
          <p:nvPr/>
        </p:nvSpPr>
        <p:spPr>
          <a:xfrm flipH="1">
            <a:off x="10138409" y="1340835"/>
            <a:ext cx="1596389" cy="743774"/>
          </a:xfrm>
          <a:prstGeom prst="round1Rect">
            <a:avLst>
              <a:gd name="adj" fmla="val 21415"/>
            </a:avLst>
          </a:prstGeom>
          <a:solidFill>
            <a:srgbClr val="398D9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Single Corner Rounded 3">
            <a:extLst>
              <a:ext uri="{FF2B5EF4-FFF2-40B4-BE49-F238E27FC236}">
                <a16:creationId xmlns:a16="http://schemas.microsoft.com/office/drawing/2014/main" id="{123ED33E-11E6-6F64-78F5-D7DAC0F4065E}"/>
              </a:ext>
            </a:extLst>
          </p:cNvPr>
          <p:cNvSpPr/>
          <p:nvPr/>
        </p:nvSpPr>
        <p:spPr>
          <a:xfrm flipH="1">
            <a:off x="3259580" y="1340835"/>
            <a:ext cx="1596389" cy="743774"/>
          </a:xfrm>
          <a:prstGeom prst="round1Rect">
            <a:avLst>
              <a:gd name="adj" fmla="val 21415"/>
            </a:avLst>
          </a:prstGeom>
          <a:solidFill>
            <a:srgbClr val="398D9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bject 70">
            <a:extLst>
              <a:ext uri="{FF2B5EF4-FFF2-40B4-BE49-F238E27FC236}">
                <a16:creationId xmlns:a16="http://schemas.microsoft.com/office/drawing/2014/main" id="{4A816D4B-12FF-32E8-85CC-91E6812ABC6D}"/>
              </a:ext>
            </a:extLst>
          </p:cNvPr>
          <p:cNvSpPr txBox="1"/>
          <p:nvPr/>
        </p:nvSpPr>
        <p:spPr>
          <a:xfrm>
            <a:off x="3382898" y="1497279"/>
            <a:ext cx="1349752" cy="430887"/>
          </a:xfrm>
          <a:prstGeom prst="rect">
            <a:avLst/>
          </a:prstGeom>
        </p:spPr>
        <p:txBody>
          <a:bodyPr vert="horz" wrap="square" lIns="0" tIns="0" rIns="0" bIns="0" rtlCol="0" anchor="t">
            <a:spAutoFit/>
          </a:bodyPr>
          <a:lstStyle/>
          <a:p>
            <a:pPr marL="12700" marR="5080">
              <a:spcBef>
                <a:spcPts val="1420"/>
              </a:spcBef>
            </a:pPr>
            <a:r>
              <a:rPr lang="fr-MA" sz="1400" b="1" spc="20">
                <a:solidFill>
                  <a:schemeClr val="bg1"/>
                </a:solidFill>
                <a:cs typeface="BNPP Sans"/>
              </a:rPr>
              <a:t>EXPÉRIENCE</a:t>
            </a:r>
            <a:br>
              <a:rPr lang="fr-MA" sz="1400" b="1" spc="20">
                <a:solidFill>
                  <a:schemeClr val="bg1"/>
                </a:solidFill>
                <a:cs typeface="BNPP Sans"/>
              </a:rPr>
            </a:br>
            <a:r>
              <a:rPr lang="fr-MA" sz="1400" b="1" spc="20">
                <a:solidFill>
                  <a:schemeClr val="bg1"/>
                </a:solidFill>
                <a:cs typeface="BNPP Sans"/>
              </a:rPr>
              <a:t>CLIENT</a:t>
            </a:r>
            <a:endParaRPr lang="fr-MA" sz="1400" b="1">
              <a:solidFill>
                <a:schemeClr val="bg1"/>
              </a:solidFill>
              <a:cs typeface="BNPP Sans Light"/>
            </a:endParaRPr>
          </a:p>
        </p:txBody>
      </p:sp>
      <p:sp>
        <p:nvSpPr>
          <p:cNvPr id="11" name="Freeform: Shape 10">
            <a:extLst>
              <a:ext uri="{FF2B5EF4-FFF2-40B4-BE49-F238E27FC236}">
                <a16:creationId xmlns:a16="http://schemas.microsoft.com/office/drawing/2014/main" id="{979928CF-BC99-91E0-D2A6-5276CD9C3CD2}"/>
              </a:ext>
            </a:extLst>
          </p:cNvPr>
          <p:cNvSpPr/>
          <p:nvPr/>
        </p:nvSpPr>
        <p:spPr>
          <a:xfrm>
            <a:off x="3259580" y="2039586"/>
            <a:ext cx="1596389" cy="1923701"/>
          </a:xfrm>
          <a:custGeom>
            <a:avLst/>
            <a:gdLst>
              <a:gd name="connsiteX0" fmla="*/ 0 w 1339512"/>
              <a:gd name="connsiteY0" fmla="*/ 0 h 1923701"/>
              <a:gd name="connsiteX1" fmla="*/ 291839 w 1339512"/>
              <a:gd name="connsiteY1" fmla="*/ 0 h 1923701"/>
              <a:gd name="connsiteX2" fmla="*/ 914400 w 1339512"/>
              <a:gd name="connsiteY2" fmla="*/ 0 h 1923701"/>
              <a:gd name="connsiteX3" fmla="*/ 1339512 w 1339512"/>
              <a:gd name="connsiteY3" fmla="*/ 0 h 1923701"/>
              <a:gd name="connsiteX4" fmla="*/ 1339512 w 1339512"/>
              <a:gd name="connsiteY4" fmla="*/ 1631862 h 1923701"/>
              <a:gd name="connsiteX5" fmla="*/ 1047673 w 1339512"/>
              <a:gd name="connsiteY5" fmla="*/ 1923701 h 1923701"/>
              <a:gd name="connsiteX6" fmla="*/ 0 w 1339512"/>
              <a:gd name="connsiteY6" fmla="*/ 1923701 h 1923701"/>
              <a:gd name="connsiteX7" fmla="*/ 0 w 1339512"/>
              <a:gd name="connsiteY7" fmla="*/ 914400 h 1923701"/>
              <a:gd name="connsiteX8" fmla="*/ 0 w 1339512"/>
              <a:gd name="connsiteY8" fmla="*/ 291839 h 192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9512" h="1923701">
                <a:moveTo>
                  <a:pt x="0" y="0"/>
                </a:moveTo>
                <a:lnTo>
                  <a:pt x="291839" y="0"/>
                </a:lnTo>
                <a:lnTo>
                  <a:pt x="914400" y="0"/>
                </a:lnTo>
                <a:lnTo>
                  <a:pt x="1339512" y="0"/>
                </a:lnTo>
                <a:lnTo>
                  <a:pt x="1339512" y="1631862"/>
                </a:lnTo>
                <a:cubicBezTo>
                  <a:pt x="1339512" y="1793040"/>
                  <a:pt x="1208851" y="1923701"/>
                  <a:pt x="1047673" y="1923701"/>
                </a:cubicBezTo>
                <a:lnTo>
                  <a:pt x="0" y="1923701"/>
                </a:lnTo>
                <a:lnTo>
                  <a:pt x="0" y="914400"/>
                </a:lnTo>
                <a:lnTo>
                  <a:pt x="0" y="291839"/>
                </a:lnTo>
                <a:close/>
              </a:path>
            </a:pathLst>
          </a:custGeom>
          <a:solidFill>
            <a:srgbClr val="3B8E99">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en-GB" sz="1400" b="1">
              <a:solidFill>
                <a:srgbClr val="3B8E99"/>
              </a:solidFill>
            </a:endParaRPr>
          </a:p>
        </p:txBody>
      </p:sp>
      <p:sp>
        <p:nvSpPr>
          <p:cNvPr id="7" name="object 70">
            <a:extLst>
              <a:ext uri="{FF2B5EF4-FFF2-40B4-BE49-F238E27FC236}">
                <a16:creationId xmlns:a16="http://schemas.microsoft.com/office/drawing/2014/main" id="{016C9BA1-F91D-50B5-50EC-5F4EE19DDAE9}"/>
              </a:ext>
            </a:extLst>
          </p:cNvPr>
          <p:cNvSpPr txBox="1"/>
          <p:nvPr/>
        </p:nvSpPr>
        <p:spPr>
          <a:xfrm>
            <a:off x="3338539" y="2191123"/>
            <a:ext cx="1438469" cy="1538883"/>
          </a:xfrm>
          <a:prstGeom prst="rect">
            <a:avLst/>
          </a:prstGeom>
        </p:spPr>
        <p:txBody>
          <a:bodyPr vert="horz" wrap="square" lIns="0" tIns="0" rIns="0" bIns="0" rtlCol="0" anchor="t">
            <a:noAutofit/>
          </a:bodyPr>
          <a:lstStyle/>
          <a:p>
            <a:pPr marL="12700" marR="5080">
              <a:spcBef>
                <a:spcPts val="1420"/>
              </a:spcBef>
            </a:pPr>
            <a:r>
              <a:rPr lang="fr-MA" sz="1100" spc="20">
                <a:cs typeface="BNPP Sans"/>
              </a:rPr>
              <a:t>Servir les usages et attentes des clients particuliers, institutionnels et entreprises avec des solutions innovantes et de confiance.</a:t>
            </a:r>
            <a:endParaRPr lang="fr-MA" sz="1100">
              <a:cs typeface="BNPP Sans Light"/>
            </a:endParaRPr>
          </a:p>
        </p:txBody>
      </p:sp>
      <p:sp>
        <p:nvSpPr>
          <p:cNvPr id="12" name="Rectangle: Single Corner Rounded 11">
            <a:extLst>
              <a:ext uri="{FF2B5EF4-FFF2-40B4-BE49-F238E27FC236}">
                <a16:creationId xmlns:a16="http://schemas.microsoft.com/office/drawing/2014/main" id="{B42DDD6E-4072-C0AB-9402-D7E564EBE333}"/>
              </a:ext>
            </a:extLst>
          </p:cNvPr>
          <p:cNvSpPr/>
          <p:nvPr/>
        </p:nvSpPr>
        <p:spPr>
          <a:xfrm flipH="1">
            <a:off x="4979287" y="1340835"/>
            <a:ext cx="1596389" cy="743774"/>
          </a:xfrm>
          <a:prstGeom prst="round1Rect">
            <a:avLst>
              <a:gd name="adj" fmla="val 21415"/>
            </a:avLst>
          </a:prstGeom>
          <a:solidFill>
            <a:srgbClr val="398D9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bject 70">
            <a:extLst>
              <a:ext uri="{FF2B5EF4-FFF2-40B4-BE49-F238E27FC236}">
                <a16:creationId xmlns:a16="http://schemas.microsoft.com/office/drawing/2014/main" id="{10DE6194-AA06-C3E0-DA46-5A6057BBCEBE}"/>
              </a:ext>
            </a:extLst>
          </p:cNvPr>
          <p:cNvSpPr txBox="1"/>
          <p:nvPr/>
        </p:nvSpPr>
        <p:spPr>
          <a:xfrm>
            <a:off x="5102606" y="1497279"/>
            <a:ext cx="1349752" cy="430887"/>
          </a:xfrm>
          <a:prstGeom prst="rect">
            <a:avLst/>
          </a:prstGeom>
        </p:spPr>
        <p:txBody>
          <a:bodyPr vert="horz" wrap="square" lIns="0" tIns="0" rIns="0" bIns="0" rtlCol="0" anchor="t">
            <a:spAutoFit/>
          </a:bodyPr>
          <a:lstStyle/>
          <a:p>
            <a:pPr marL="12700" marR="5080">
              <a:spcBef>
                <a:spcPts val="1420"/>
              </a:spcBef>
            </a:pPr>
            <a:r>
              <a:rPr lang="fr-MA" sz="1400" b="1" spc="20">
                <a:solidFill>
                  <a:schemeClr val="bg1"/>
                </a:solidFill>
                <a:cs typeface="BNPP Sans"/>
              </a:rPr>
              <a:t>LEADERSHIP EUROPÉEN</a:t>
            </a:r>
            <a:endParaRPr lang="fr-MA" sz="1400" b="1">
              <a:solidFill>
                <a:schemeClr val="bg1"/>
              </a:solidFill>
              <a:cs typeface="BNPP Sans Light"/>
            </a:endParaRPr>
          </a:p>
        </p:txBody>
      </p:sp>
      <p:sp>
        <p:nvSpPr>
          <p:cNvPr id="14" name="Freeform: Shape 13">
            <a:extLst>
              <a:ext uri="{FF2B5EF4-FFF2-40B4-BE49-F238E27FC236}">
                <a16:creationId xmlns:a16="http://schemas.microsoft.com/office/drawing/2014/main" id="{CF267633-5E91-15CA-1797-7F9116D65CAB}"/>
              </a:ext>
            </a:extLst>
          </p:cNvPr>
          <p:cNvSpPr/>
          <p:nvPr/>
        </p:nvSpPr>
        <p:spPr>
          <a:xfrm>
            <a:off x="4979287" y="2039586"/>
            <a:ext cx="1596389" cy="1923701"/>
          </a:xfrm>
          <a:custGeom>
            <a:avLst/>
            <a:gdLst>
              <a:gd name="connsiteX0" fmla="*/ 0 w 1339512"/>
              <a:gd name="connsiteY0" fmla="*/ 0 h 1923701"/>
              <a:gd name="connsiteX1" fmla="*/ 291839 w 1339512"/>
              <a:gd name="connsiteY1" fmla="*/ 0 h 1923701"/>
              <a:gd name="connsiteX2" fmla="*/ 914400 w 1339512"/>
              <a:gd name="connsiteY2" fmla="*/ 0 h 1923701"/>
              <a:gd name="connsiteX3" fmla="*/ 1339512 w 1339512"/>
              <a:gd name="connsiteY3" fmla="*/ 0 h 1923701"/>
              <a:gd name="connsiteX4" fmla="*/ 1339512 w 1339512"/>
              <a:gd name="connsiteY4" fmla="*/ 1631862 h 1923701"/>
              <a:gd name="connsiteX5" fmla="*/ 1047673 w 1339512"/>
              <a:gd name="connsiteY5" fmla="*/ 1923701 h 1923701"/>
              <a:gd name="connsiteX6" fmla="*/ 0 w 1339512"/>
              <a:gd name="connsiteY6" fmla="*/ 1923701 h 1923701"/>
              <a:gd name="connsiteX7" fmla="*/ 0 w 1339512"/>
              <a:gd name="connsiteY7" fmla="*/ 914400 h 1923701"/>
              <a:gd name="connsiteX8" fmla="*/ 0 w 1339512"/>
              <a:gd name="connsiteY8" fmla="*/ 291839 h 192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9512" h="1923701">
                <a:moveTo>
                  <a:pt x="0" y="0"/>
                </a:moveTo>
                <a:lnTo>
                  <a:pt x="291839" y="0"/>
                </a:lnTo>
                <a:lnTo>
                  <a:pt x="914400" y="0"/>
                </a:lnTo>
                <a:lnTo>
                  <a:pt x="1339512" y="0"/>
                </a:lnTo>
                <a:lnTo>
                  <a:pt x="1339512" y="1631862"/>
                </a:lnTo>
                <a:cubicBezTo>
                  <a:pt x="1339512" y="1793040"/>
                  <a:pt x="1208851" y="1923701"/>
                  <a:pt x="1047673" y="1923701"/>
                </a:cubicBezTo>
                <a:lnTo>
                  <a:pt x="0" y="1923701"/>
                </a:lnTo>
                <a:lnTo>
                  <a:pt x="0" y="914400"/>
                </a:lnTo>
                <a:lnTo>
                  <a:pt x="0" y="291839"/>
                </a:lnTo>
                <a:close/>
              </a:path>
            </a:pathLst>
          </a:custGeom>
          <a:solidFill>
            <a:srgbClr val="3B8E99">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en-GB" sz="1400" b="1">
              <a:solidFill>
                <a:srgbClr val="3B8E99"/>
              </a:solidFill>
            </a:endParaRPr>
          </a:p>
        </p:txBody>
      </p:sp>
      <p:sp>
        <p:nvSpPr>
          <p:cNvPr id="17" name="object 70">
            <a:extLst>
              <a:ext uri="{FF2B5EF4-FFF2-40B4-BE49-F238E27FC236}">
                <a16:creationId xmlns:a16="http://schemas.microsoft.com/office/drawing/2014/main" id="{B56EC470-DCCF-B76F-7F6A-888D9C890BED}"/>
              </a:ext>
            </a:extLst>
          </p:cNvPr>
          <p:cNvSpPr txBox="1"/>
          <p:nvPr/>
        </p:nvSpPr>
        <p:spPr>
          <a:xfrm>
            <a:off x="5058247" y="2191123"/>
            <a:ext cx="1438469" cy="1538883"/>
          </a:xfrm>
          <a:prstGeom prst="rect">
            <a:avLst/>
          </a:prstGeom>
        </p:spPr>
        <p:txBody>
          <a:bodyPr vert="horz" wrap="square" lIns="0" tIns="0" rIns="0" bIns="0" rtlCol="0" anchor="t">
            <a:noAutofit/>
          </a:bodyPr>
          <a:lstStyle/>
          <a:p>
            <a:pPr marL="12700" marR="5080">
              <a:spcBef>
                <a:spcPts val="1420"/>
              </a:spcBef>
            </a:pPr>
            <a:r>
              <a:rPr lang="fr-MA" sz="1100" spc="20">
                <a:cs typeface="BNPP Sans"/>
              </a:rPr>
              <a:t>Soutenir et faire rayonner l’économie européenne, en accompagnant dans le monde entier les clients institutionnels et entreprises qui en sont le moteur.</a:t>
            </a:r>
            <a:endParaRPr lang="fr-MA" sz="1100">
              <a:cs typeface="BNPP Sans Light"/>
            </a:endParaRPr>
          </a:p>
        </p:txBody>
      </p:sp>
      <p:sp>
        <p:nvSpPr>
          <p:cNvPr id="22" name="Rectangle: Single Corner Rounded 21">
            <a:extLst>
              <a:ext uri="{FF2B5EF4-FFF2-40B4-BE49-F238E27FC236}">
                <a16:creationId xmlns:a16="http://schemas.microsoft.com/office/drawing/2014/main" id="{1ED0F535-D3C7-34CE-487D-0F5C62D939DD}"/>
              </a:ext>
            </a:extLst>
          </p:cNvPr>
          <p:cNvSpPr/>
          <p:nvPr/>
        </p:nvSpPr>
        <p:spPr>
          <a:xfrm flipH="1">
            <a:off x="6698995" y="1340835"/>
            <a:ext cx="1596389" cy="743774"/>
          </a:xfrm>
          <a:prstGeom prst="round1Rect">
            <a:avLst>
              <a:gd name="adj" fmla="val 21415"/>
            </a:avLst>
          </a:prstGeom>
          <a:solidFill>
            <a:srgbClr val="398D9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bject 70">
            <a:extLst>
              <a:ext uri="{FF2B5EF4-FFF2-40B4-BE49-F238E27FC236}">
                <a16:creationId xmlns:a16="http://schemas.microsoft.com/office/drawing/2014/main" id="{666F812A-B764-BB2F-B73E-A01DD99AA3F1}"/>
              </a:ext>
            </a:extLst>
          </p:cNvPr>
          <p:cNvSpPr txBox="1"/>
          <p:nvPr/>
        </p:nvSpPr>
        <p:spPr>
          <a:xfrm>
            <a:off x="6777954" y="1622560"/>
            <a:ext cx="1473070" cy="215444"/>
          </a:xfrm>
          <a:prstGeom prst="rect">
            <a:avLst/>
          </a:prstGeom>
        </p:spPr>
        <p:txBody>
          <a:bodyPr vert="horz" wrap="square" lIns="0" tIns="0" rIns="0" bIns="0" rtlCol="0" anchor="t">
            <a:spAutoFit/>
          </a:bodyPr>
          <a:lstStyle/>
          <a:p>
            <a:pPr marL="12700" marR="5080">
              <a:spcBef>
                <a:spcPts val="1420"/>
              </a:spcBef>
            </a:pPr>
            <a:r>
              <a:rPr lang="fr-MA" sz="1400" b="1" spc="20" dirty="0">
                <a:solidFill>
                  <a:schemeClr val="bg1"/>
                </a:solidFill>
                <a:cs typeface="BNPP Sans"/>
              </a:rPr>
              <a:t>CAPITAL HUMAIN</a:t>
            </a:r>
            <a:endParaRPr lang="fr-MA" sz="1400" b="1" dirty="0">
              <a:solidFill>
                <a:schemeClr val="bg1"/>
              </a:solidFill>
              <a:cs typeface="BNPP Sans Light"/>
            </a:endParaRPr>
          </a:p>
        </p:txBody>
      </p:sp>
      <p:sp>
        <p:nvSpPr>
          <p:cNvPr id="24" name="Freeform: Shape 23">
            <a:extLst>
              <a:ext uri="{FF2B5EF4-FFF2-40B4-BE49-F238E27FC236}">
                <a16:creationId xmlns:a16="http://schemas.microsoft.com/office/drawing/2014/main" id="{3C29B37F-EF53-027E-E62A-F88F579D6769}"/>
              </a:ext>
            </a:extLst>
          </p:cNvPr>
          <p:cNvSpPr/>
          <p:nvPr/>
        </p:nvSpPr>
        <p:spPr>
          <a:xfrm>
            <a:off x="6698995" y="2039586"/>
            <a:ext cx="1596389" cy="1923701"/>
          </a:xfrm>
          <a:custGeom>
            <a:avLst/>
            <a:gdLst>
              <a:gd name="connsiteX0" fmla="*/ 0 w 1339512"/>
              <a:gd name="connsiteY0" fmla="*/ 0 h 1923701"/>
              <a:gd name="connsiteX1" fmla="*/ 291839 w 1339512"/>
              <a:gd name="connsiteY1" fmla="*/ 0 h 1923701"/>
              <a:gd name="connsiteX2" fmla="*/ 914400 w 1339512"/>
              <a:gd name="connsiteY2" fmla="*/ 0 h 1923701"/>
              <a:gd name="connsiteX3" fmla="*/ 1339512 w 1339512"/>
              <a:gd name="connsiteY3" fmla="*/ 0 h 1923701"/>
              <a:gd name="connsiteX4" fmla="*/ 1339512 w 1339512"/>
              <a:gd name="connsiteY4" fmla="*/ 1631862 h 1923701"/>
              <a:gd name="connsiteX5" fmla="*/ 1047673 w 1339512"/>
              <a:gd name="connsiteY5" fmla="*/ 1923701 h 1923701"/>
              <a:gd name="connsiteX6" fmla="*/ 0 w 1339512"/>
              <a:gd name="connsiteY6" fmla="*/ 1923701 h 1923701"/>
              <a:gd name="connsiteX7" fmla="*/ 0 w 1339512"/>
              <a:gd name="connsiteY7" fmla="*/ 914400 h 1923701"/>
              <a:gd name="connsiteX8" fmla="*/ 0 w 1339512"/>
              <a:gd name="connsiteY8" fmla="*/ 291839 h 192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9512" h="1923701">
                <a:moveTo>
                  <a:pt x="0" y="0"/>
                </a:moveTo>
                <a:lnTo>
                  <a:pt x="291839" y="0"/>
                </a:lnTo>
                <a:lnTo>
                  <a:pt x="914400" y="0"/>
                </a:lnTo>
                <a:lnTo>
                  <a:pt x="1339512" y="0"/>
                </a:lnTo>
                <a:lnTo>
                  <a:pt x="1339512" y="1631862"/>
                </a:lnTo>
                <a:cubicBezTo>
                  <a:pt x="1339512" y="1793040"/>
                  <a:pt x="1208851" y="1923701"/>
                  <a:pt x="1047673" y="1923701"/>
                </a:cubicBezTo>
                <a:lnTo>
                  <a:pt x="0" y="1923701"/>
                </a:lnTo>
                <a:lnTo>
                  <a:pt x="0" y="914400"/>
                </a:lnTo>
                <a:lnTo>
                  <a:pt x="0" y="291839"/>
                </a:lnTo>
                <a:close/>
              </a:path>
            </a:pathLst>
          </a:custGeom>
          <a:solidFill>
            <a:srgbClr val="3B8E99">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en-GB" sz="1400" b="1">
              <a:solidFill>
                <a:srgbClr val="3B8E99"/>
              </a:solidFill>
            </a:endParaRPr>
          </a:p>
        </p:txBody>
      </p:sp>
      <p:sp>
        <p:nvSpPr>
          <p:cNvPr id="25" name="object 70">
            <a:extLst>
              <a:ext uri="{FF2B5EF4-FFF2-40B4-BE49-F238E27FC236}">
                <a16:creationId xmlns:a16="http://schemas.microsoft.com/office/drawing/2014/main" id="{6DE57839-374E-B6D5-AE47-770ED29A1F52}"/>
              </a:ext>
            </a:extLst>
          </p:cNvPr>
          <p:cNvSpPr txBox="1"/>
          <p:nvPr/>
        </p:nvSpPr>
        <p:spPr>
          <a:xfrm>
            <a:off x="6777954" y="2191123"/>
            <a:ext cx="1438469" cy="1538883"/>
          </a:xfrm>
          <a:prstGeom prst="rect">
            <a:avLst/>
          </a:prstGeom>
        </p:spPr>
        <p:txBody>
          <a:bodyPr vert="horz" wrap="square" lIns="0" tIns="0" rIns="0" bIns="0" rtlCol="0" anchor="t">
            <a:noAutofit/>
          </a:bodyPr>
          <a:lstStyle/>
          <a:p>
            <a:pPr marL="12700" marR="5080">
              <a:spcBef>
                <a:spcPts val="1420"/>
              </a:spcBef>
            </a:pPr>
            <a:r>
              <a:rPr lang="fr-MA" sz="1100" spc="20">
                <a:cs typeface="BNPP Sans"/>
              </a:rPr>
              <a:t>Développer les talents et optimiser l’expériences collaborateur, au cœur de notre performance collective.</a:t>
            </a:r>
            <a:endParaRPr lang="fr-MA" sz="1100">
              <a:cs typeface="BNPP Sans Light"/>
            </a:endParaRPr>
          </a:p>
        </p:txBody>
      </p:sp>
      <p:sp>
        <p:nvSpPr>
          <p:cNvPr id="26" name="Rectangle: Single Corner Rounded 25">
            <a:extLst>
              <a:ext uri="{FF2B5EF4-FFF2-40B4-BE49-F238E27FC236}">
                <a16:creationId xmlns:a16="http://schemas.microsoft.com/office/drawing/2014/main" id="{6D834C1E-516D-4A19-93E1-0AEB1E4CD811}"/>
              </a:ext>
            </a:extLst>
          </p:cNvPr>
          <p:cNvSpPr/>
          <p:nvPr/>
        </p:nvSpPr>
        <p:spPr>
          <a:xfrm flipH="1">
            <a:off x="8418701" y="1340835"/>
            <a:ext cx="1596389" cy="743774"/>
          </a:xfrm>
          <a:prstGeom prst="round1Rect">
            <a:avLst>
              <a:gd name="adj" fmla="val 21415"/>
            </a:avLst>
          </a:prstGeom>
          <a:solidFill>
            <a:srgbClr val="398D9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bject 70">
            <a:extLst>
              <a:ext uri="{FF2B5EF4-FFF2-40B4-BE49-F238E27FC236}">
                <a16:creationId xmlns:a16="http://schemas.microsoft.com/office/drawing/2014/main" id="{3D2873AC-C132-FCEF-02B5-C3C0CBA9D2D0}"/>
              </a:ext>
            </a:extLst>
          </p:cNvPr>
          <p:cNvSpPr txBox="1"/>
          <p:nvPr/>
        </p:nvSpPr>
        <p:spPr>
          <a:xfrm>
            <a:off x="8497663" y="1605000"/>
            <a:ext cx="1517428" cy="215444"/>
          </a:xfrm>
          <a:prstGeom prst="rect">
            <a:avLst/>
          </a:prstGeom>
        </p:spPr>
        <p:txBody>
          <a:bodyPr vert="horz" wrap="square" lIns="0" tIns="0" rIns="0" bIns="0" rtlCol="0" anchor="t">
            <a:spAutoFit/>
          </a:bodyPr>
          <a:lstStyle/>
          <a:p>
            <a:pPr marL="12700" marR="5080">
              <a:spcBef>
                <a:spcPts val="1420"/>
              </a:spcBef>
            </a:pPr>
            <a:r>
              <a:rPr lang="fr-MA" sz="1400" b="1" spc="20" dirty="0">
                <a:solidFill>
                  <a:schemeClr val="bg1"/>
                </a:solidFill>
                <a:cs typeface="BNPP Sans"/>
              </a:rPr>
              <a:t>ENVIRONNEMENT</a:t>
            </a:r>
            <a:endParaRPr lang="fr-MA" sz="1400" b="1" dirty="0">
              <a:solidFill>
                <a:schemeClr val="bg1"/>
              </a:solidFill>
              <a:cs typeface="BNPP Sans Light"/>
            </a:endParaRPr>
          </a:p>
        </p:txBody>
      </p:sp>
      <p:sp>
        <p:nvSpPr>
          <p:cNvPr id="28" name="Freeform: Shape 27">
            <a:extLst>
              <a:ext uri="{FF2B5EF4-FFF2-40B4-BE49-F238E27FC236}">
                <a16:creationId xmlns:a16="http://schemas.microsoft.com/office/drawing/2014/main" id="{30F304C7-E00F-9E20-B037-85A78E5A7816}"/>
              </a:ext>
            </a:extLst>
          </p:cNvPr>
          <p:cNvSpPr/>
          <p:nvPr/>
        </p:nvSpPr>
        <p:spPr>
          <a:xfrm>
            <a:off x="8418701" y="2039586"/>
            <a:ext cx="1596389" cy="1923701"/>
          </a:xfrm>
          <a:custGeom>
            <a:avLst/>
            <a:gdLst>
              <a:gd name="connsiteX0" fmla="*/ 0 w 1339512"/>
              <a:gd name="connsiteY0" fmla="*/ 0 h 1923701"/>
              <a:gd name="connsiteX1" fmla="*/ 291839 w 1339512"/>
              <a:gd name="connsiteY1" fmla="*/ 0 h 1923701"/>
              <a:gd name="connsiteX2" fmla="*/ 914400 w 1339512"/>
              <a:gd name="connsiteY2" fmla="*/ 0 h 1923701"/>
              <a:gd name="connsiteX3" fmla="*/ 1339512 w 1339512"/>
              <a:gd name="connsiteY3" fmla="*/ 0 h 1923701"/>
              <a:gd name="connsiteX4" fmla="*/ 1339512 w 1339512"/>
              <a:gd name="connsiteY4" fmla="*/ 1631862 h 1923701"/>
              <a:gd name="connsiteX5" fmla="*/ 1047673 w 1339512"/>
              <a:gd name="connsiteY5" fmla="*/ 1923701 h 1923701"/>
              <a:gd name="connsiteX6" fmla="*/ 0 w 1339512"/>
              <a:gd name="connsiteY6" fmla="*/ 1923701 h 1923701"/>
              <a:gd name="connsiteX7" fmla="*/ 0 w 1339512"/>
              <a:gd name="connsiteY7" fmla="*/ 914400 h 1923701"/>
              <a:gd name="connsiteX8" fmla="*/ 0 w 1339512"/>
              <a:gd name="connsiteY8" fmla="*/ 291839 h 192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9512" h="1923701">
                <a:moveTo>
                  <a:pt x="0" y="0"/>
                </a:moveTo>
                <a:lnTo>
                  <a:pt x="291839" y="0"/>
                </a:lnTo>
                <a:lnTo>
                  <a:pt x="914400" y="0"/>
                </a:lnTo>
                <a:lnTo>
                  <a:pt x="1339512" y="0"/>
                </a:lnTo>
                <a:lnTo>
                  <a:pt x="1339512" y="1631862"/>
                </a:lnTo>
                <a:cubicBezTo>
                  <a:pt x="1339512" y="1793040"/>
                  <a:pt x="1208851" y="1923701"/>
                  <a:pt x="1047673" y="1923701"/>
                </a:cubicBezTo>
                <a:lnTo>
                  <a:pt x="0" y="1923701"/>
                </a:lnTo>
                <a:lnTo>
                  <a:pt x="0" y="914400"/>
                </a:lnTo>
                <a:lnTo>
                  <a:pt x="0" y="291839"/>
                </a:lnTo>
                <a:close/>
              </a:path>
            </a:pathLst>
          </a:custGeom>
          <a:solidFill>
            <a:srgbClr val="3B8E99">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en-GB" sz="1400" b="1">
              <a:solidFill>
                <a:srgbClr val="3B8E99"/>
              </a:solidFill>
            </a:endParaRPr>
          </a:p>
        </p:txBody>
      </p:sp>
      <p:sp>
        <p:nvSpPr>
          <p:cNvPr id="29" name="object 70">
            <a:extLst>
              <a:ext uri="{FF2B5EF4-FFF2-40B4-BE49-F238E27FC236}">
                <a16:creationId xmlns:a16="http://schemas.microsoft.com/office/drawing/2014/main" id="{6832D8A8-EF2B-7100-71E8-602E71CF28F6}"/>
              </a:ext>
            </a:extLst>
          </p:cNvPr>
          <p:cNvSpPr txBox="1"/>
          <p:nvPr/>
        </p:nvSpPr>
        <p:spPr>
          <a:xfrm>
            <a:off x="8497662" y="2191123"/>
            <a:ext cx="1438469" cy="1538883"/>
          </a:xfrm>
          <a:prstGeom prst="rect">
            <a:avLst/>
          </a:prstGeom>
        </p:spPr>
        <p:txBody>
          <a:bodyPr vert="horz" wrap="square" lIns="0" tIns="0" rIns="0" bIns="0" rtlCol="0" anchor="t">
            <a:noAutofit/>
          </a:bodyPr>
          <a:lstStyle/>
          <a:p>
            <a:pPr marL="12700" marR="5080">
              <a:spcBef>
                <a:spcPts val="1420"/>
              </a:spcBef>
            </a:pPr>
            <a:r>
              <a:rPr lang="fr-MA" sz="1100" spc="20">
                <a:cs typeface="BNPP Sans"/>
              </a:rPr>
              <a:t>Proposer à nos clients des solutions de finance durable pour accélérer l’action contre le changement climatique et pour la protection de la biodiversité.</a:t>
            </a:r>
            <a:endParaRPr lang="fr-MA" sz="1100">
              <a:cs typeface="BNPP Sans Light"/>
            </a:endParaRPr>
          </a:p>
        </p:txBody>
      </p:sp>
      <p:sp>
        <p:nvSpPr>
          <p:cNvPr id="31" name="object 70">
            <a:extLst>
              <a:ext uri="{FF2B5EF4-FFF2-40B4-BE49-F238E27FC236}">
                <a16:creationId xmlns:a16="http://schemas.microsoft.com/office/drawing/2014/main" id="{9730D244-6731-6894-2C76-B96AF481A813}"/>
              </a:ext>
            </a:extLst>
          </p:cNvPr>
          <p:cNvSpPr txBox="1"/>
          <p:nvPr/>
        </p:nvSpPr>
        <p:spPr>
          <a:xfrm>
            <a:off x="10261728" y="1605000"/>
            <a:ext cx="1349752" cy="215444"/>
          </a:xfrm>
          <a:prstGeom prst="rect">
            <a:avLst/>
          </a:prstGeom>
        </p:spPr>
        <p:txBody>
          <a:bodyPr vert="horz" wrap="square" lIns="0" tIns="0" rIns="0" bIns="0" rtlCol="0" anchor="t">
            <a:spAutoFit/>
          </a:bodyPr>
          <a:lstStyle/>
          <a:p>
            <a:pPr marL="12700" marR="5080">
              <a:spcBef>
                <a:spcPts val="1420"/>
              </a:spcBef>
            </a:pPr>
            <a:r>
              <a:rPr lang="fr-MA" sz="1400" b="1" spc="20">
                <a:solidFill>
                  <a:schemeClr val="bg1"/>
                </a:solidFill>
                <a:cs typeface="BNPP Sans"/>
              </a:rPr>
              <a:t>SOCIÉTÉ</a:t>
            </a:r>
            <a:endParaRPr lang="fr-MA" sz="1400" b="1">
              <a:solidFill>
                <a:schemeClr val="bg1"/>
              </a:solidFill>
              <a:cs typeface="BNPP Sans Light"/>
            </a:endParaRPr>
          </a:p>
        </p:txBody>
      </p:sp>
      <p:sp>
        <p:nvSpPr>
          <p:cNvPr id="32" name="Freeform: Shape 31">
            <a:extLst>
              <a:ext uri="{FF2B5EF4-FFF2-40B4-BE49-F238E27FC236}">
                <a16:creationId xmlns:a16="http://schemas.microsoft.com/office/drawing/2014/main" id="{0EDA5DCC-3DFC-4202-7BD2-1979FBB9A029}"/>
              </a:ext>
            </a:extLst>
          </p:cNvPr>
          <p:cNvSpPr/>
          <p:nvPr/>
        </p:nvSpPr>
        <p:spPr>
          <a:xfrm>
            <a:off x="10138409" y="2039586"/>
            <a:ext cx="1596389" cy="1923701"/>
          </a:xfrm>
          <a:custGeom>
            <a:avLst/>
            <a:gdLst>
              <a:gd name="connsiteX0" fmla="*/ 0 w 1339512"/>
              <a:gd name="connsiteY0" fmla="*/ 0 h 1923701"/>
              <a:gd name="connsiteX1" fmla="*/ 291839 w 1339512"/>
              <a:gd name="connsiteY1" fmla="*/ 0 h 1923701"/>
              <a:gd name="connsiteX2" fmla="*/ 914400 w 1339512"/>
              <a:gd name="connsiteY2" fmla="*/ 0 h 1923701"/>
              <a:gd name="connsiteX3" fmla="*/ 1339512 w 1339512"/>
              <a:gd name="connsiteY3" fmla="*/ 0 h 1923701"/>
              <a:gd name="connsiteX4" fmla="*/ 1339512 w 1339512"/>
              <a:gd name="connsiteY4" fmla="*/ 1631862 h 1923701"/>
              <a:gd name="connsiteX5" fmla="*/ 1047673 w 1339512"/>
              <a:gd name="connsiteY5" fmla="*/ 1923701 h 1923701"/>
              <a:gd name="connsiteX6" fmla="*/ 0 w 1339512"/>
              <a:gd name="connsiteY6" fmla="*/ 1923701 h 1923701"/>
              <a:gd name="connsiteX7" fmla="*/ 0 w 1339512"/>
              <a:gd name="connsiteY7" fmla="*/ 914400 h 1923701"/>
              <a:gd name="connsiteX8" fmla="*/ 0 w 1339512"/>
              <a:gd name="connsiteY8" fmla="*/ 291839 h 192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9512" h="1923701">
                <a:moveTo>
                  <a:pt x="0" y="0"/>
                </a:moveTo>
                <a:lnTo>
                  <a:pt x="291839" y="0"/>
                </a:lnTo>
                <a:lnTo>
                  <a:pt x="914400" y="0"/>
                </a:lnTo>
                <a:lnTo>
                  <a:pt x="1339512" y="0"/>
                </a:lnTo>
                <a:lnTo>
                  <a:pt x="1339512" y="1631862"/>
                </a:lnTo>
                <a:cubicBezTo>
                  <a:pt x="1339512" y="1793040"/>
                  <a:pt x="1208851" y="1923701"/>
                  <a:pt x="1047673" y="1923701"/>
                </a:cubicBezTo>
                <a:lnTo>
                  <a:pt x="0" y="1923701"/>
                </a:lnTo>
                <a:lnTo>
                  <a:pt x="0" y="914400"/>
                </a:lnTo>
                <a:lnTo>
                  <a:pt x="0" y="291839"/>
                </a:lnTo>
                <a:close/>
              </a:path>
            </a:pathLst>
          </a:custGeom>
          <a:solidFill>
            <a:srgbClr val="3B8E99">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en-GB" sz="1400" b="1">
              <a:solidFill>
                <a:srgbClr val="3B8E99"/>
              </a:solidFill>
            </a:endParaRPr>
          </a:p>
        </p:txBody>
      </p:sp>
      <p:sp>
        <p:nvSpPr>
          <p:cNvPr id="33" name="object 70">
            <a:extLst>
              <a:ext uri="{FF2B5EF4-FFF2-40B4-BE49-F238E27FC236}">
                <a16:creationId xmlns:a16="http://schemas.microsoft.com/office/drawing/2014/main" id="{CB94FF78-1AD0-29EE-F688-3AEC5E8221FD}"/>
              </a:ext>
            </a:extLst>
          </p:cNvPr>
          <p:cNvSpPr txBox="1"/>
          <p:nvPr/>
        </p:nvSpPr>
        <p:spPr>
          <a:xfrm>
            <a:off x="10217370" y="2191123"/>
            <a:ext cx="1438469" cy="1538883"/>
          </a:xfrm>
          <a:prstGeom prst="rect">
            <a:avLst/>
          </a:prstGeom>
        </p:spPr>
        <p:txBody>
          <a:bodyPr vert="horz" wrap="square" lIns="0" tIns="0" rIns="0" bIns="0" rtlCol="0" anchor="t">
            <a:noAutofit/>
          </a:bodyPr>
          <a:lstStyle/>
          <a:p>
            <a:pPr marL="12700" marR="5080">
              <a:spcBef>
                <a:spcPts val="1420"/>
              </a:spcBef>
            </a:pPr>
            <a:r>
              <a:rPr lang="fr-MA" sz="1100" spc="20">
                <a:cs typeface="BNPP Sans"/>
              </a:rPr>
              <a:t>Pour une société plus inclusive, agir en faveur de l’accessibilité aux services financiers, de la diversité et de l’égalité des chances.</a:t>
            </a:r>
            <a:endParaRPr lang="fr-MA" sz="1100">
              <a:cs typeface="BNPP Sans Light"/>
            </a:endParaRPr>
          </a:p>
        </p:txBody>
      </p:sp>
      <p:sp>
        <p:nvSpPr>
          <p:cNvPr id="52" name="Text Placeholder 1">
            <a:extLst>
              <a:ext uri="{FF2B5EF4-FFF2-40B4-BE49-F238E27FC236}">
                <a16:creationId xmlns:a16="http://schemas.microsoft.com/office/drawing/2014/main" id="{75827511-9902-4F23-EEA0-6676D698AEAF}"/>
              </a:ext>
            </a:extLst>
          </p:cNvPr>
          <p:cNvSpPr txBox="1">
            <a:spLocks/>
          </p:cNvSpPr>
          <p:nvPr/>
        </p:nvSpPr>
        <p:spPr>
          <a:xfrm>
            <a:off x="9422705" y="5372054"/>
            <a:ext cx="2312094" cy="415498"/>
          </a:xfrm>
          <a:prstGeom prst="rect">
            <a:avLst/>
          </a:prstGeom>
        </p:spPr>
        <p:txBody>
          <a:bodyPr wrap="square" lIns="0" tIns="0" rIns="0" bIns="0">
            <a:spAutoFit/>
          </a:bodyPr>
          <a:lstStyle>
            <a:lvl1pPr marL="0" indent="0" algn="ctr" defTabSz="1087636" rtl="0" eaLnBrk="1" latinLnBrk="0" hangingPunct="1">
              <a:lnSpc>
                <a:spcPct val="13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5pPr>
            <a:lvl6pPr marL="5982000" indent="-543819" algn="l" defTabSz="1087636" rtl="0" eaLnBrk="1" latinLnBrk="0" hangingPunct="1">
              <a:spcBef>
                <a:spcPct val="20000"/>
              </a:spcBef>
              <a:buFont typeface="Arial"/>
              <a:buChar char="•"/>
              <a:defRPr sz="4800" kern="1200">
                <a:solidFill>
                  <a:schemeClr val="tx1"/>
                </a:solidFill>
                <a:latin typeface="+mn-lt"/>
                <a:ea typeface="+mn-ea"/>
                <a:cs typeface="+mn-cs"/>
              </a:defRPr>
            </a:lvl6pPr>
            <a:lvl7pPr marL="7069639" indent="-543819" algn="l" defTabSz="1087636" rtl="0" eaLnBrk="1" latinLnBrk="0" hangingPunct="1">
              <a:spcBef>
                <a:spcPct val="20000"/>
              </a:spcBef>
              <a:buFont typeface="Arial"/>
              <a:buChar char="•"/>
              <a:defRPr sz="4800" kern="1200">
                <a:solidFill>
                  <a:schemeClr val="tx1"/>
                </a:solidFill>
                <a:latin typeface="+mn-lt"/>
                <a:ea typeface="+mn-ea"/>
                <a:cs typeface="+mn-cs"/>
              </a:defRPr>
            </a:lvl7pPr>
            <a:lvl8pPr marL="8157277" indent="-543819" algn="l" defTabSz="1087636" rtl="0" eaLnBrk="1" latinLnBrk="0" hangingPunct="1">
              <a:spcBef>
                <a:spcPct val="20000"/>
              </a:spcBef>
              <a:buFont typeface="Arial"/>
              <a:buChar char="•"/>
              <a:defRPr sz="4800" kern="1200">
                <a:solidFill>
                  <a:schemeClr val="tx1"/>
                </a:solidFill>
                <a:latin typeface="+mn-lt"/>
                <a:ea typeface="+mn-ea"/>
                <a:cs typeface="+mn-cs"/>
              </a:defRPr>
            </a:lvl8pPr>
            <a:lvl9pPr marL="9244913" indent="-543819" algn="l" defTabSz="1087636" rtl="0" eaLnBrk="1" latinLnBrk="0" hangingPunct="1">
              <a:spcBef>
                <a:spcPct val="20000"/>
              </a:spcBef>
              <a:buFont typeface="Arial"/>
              <a:buChar char="•"/>
              <a:defRPr sz="4800" kern="1200">
                <a:solidFill>
                  <a:schemeClr val="tx1"/>
                </a:solidFill>
                <a:latin typeface="+mn-lt"/>
                <a:ea typeface="+mn-ea"/>
                <a:cs typeface="+mn-cs"/>
              </a:defRPr>
            </a:lvl9pPr>
          </a:lstStyle>
          <a:p>
            <a:pPr defTabSz="1085528">
              <a:lnSpc>
                <a:spcPct val="100000"/>
              </a:lnSpc>
              <a:spcBef>
                <a:spcPts val="0"/>
              </a:spcBef>
              <a:defRPr/>
            </a:pPr>
            <a:r>
              <a:rPr lang="fr-FR" sz="1600" b="1" dirty="0">
                <a:solidFill>
                  <a:srgbClr val="398D98"/>
                </a:solidFill>
                <a:latin typeface="+mn-lt"/>
                <a:cs typeface="Open Sans"/>
              </a:rPr>
              <a:t>Jean-Laurent Bonnafé </a:t>
            </a:r>
          </a:p>
          <a:p>
            <a:pPr defTabSz="1085528">
              <a:lnSpc>
                <a:spcPct val="100000"/>
              </a:lnSpc>
              <a:spcBef>
                <a:spcPts val="0"/>
              </a:spcBef>
              <a:defRPr/>
            </a:pPr>
            <a:r>
              <a:rPr lang="fr-FR" sz="1100" i="1" dirty="0">
                <a:solidFill>
                  <a:schemeClr val="tx2">
                    <a:lumMod val="60000"/>
                    <a:lumOff val="40000"/>
                  </a:schemeClr>
                </a:solidFill>
                <a:latin typeface="+mn-lt"/>
                <a:cs typeface="Open Sans"/>
              </a:rPr>
              <a:t>Administrateur Directeur Général</a:t>
            </a:r>
          </a:p>
        </p:txBody>
      </p:sp>
      <p:pic>
        <p:nvPicPr>
          <p:cNvPr id="77" name="Picture 76" descr="BNP Paribas : Jean-Laurent Bonnafé, le banquier le plus puissant d ...">
            <a:extLst>
              <a:ext uri="{FF2B5EF4-FFF2-40B4-BE49-F238E27FC236}">
                <a16:creationId xmlns:a16="http://schemas.microsoft.com/office/drawing/2014/main" id="{35B3AB45-C049-7EDC-967E-BCDBA7750AD6}"/>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l="26552" t="3039" r="22925" b="7143"/>
          <a:stretch>
            <a:fillRect/>
          </a:stretch>
        </p:blipFill>
        <p:spPr bwMode="auto">
          <a:xfrm>
            <a:off x="10015651" y="4143079"/>
            <a:ext cx="1126202" cy="1126202"/>
          </a:xfrm>
          <a:prstGeom prst="rect">
            <a:avLst/>
          </a:prstGeom>
          <a:noFill/>
          <a:ln w="25400">
            <a:solidFill>
              <a:srgbClr val="EEF5F2"/>
            </a:solidFill>
          </a:ln>
          <a:effectLst/>
        </p:spPr>
      </p:pic>
      <p:sp>
        <p:nvSpPr>
          <p:cNvPr id="43" name="object 70">
            <a:extLst>
              <a:ext uri="{FF2B5EF4-FFF2-40B4-BE49-F238E27FC236}">
                <a16:creationId xmlns:a16="http://schemas.microsoft.com/office/drawing/2014/main" id="{4C67FBD7-692F-EAE8-1A40-B51E14930967}"/>
              </a:ext>
            </a:extLst>
          </p:cNvPr>
          <p:cNvSpPr txBox="1"/>
          <p:nvPr/>
        </p:nvSpPr>
        <p:spPr>
          <a:xfrm>
            <a:off x="3723668" y="4294890"/>
            <a:ext cx="5583350" cy="1520929"/>
          </a:xfrm>
          <a:prstGeom prst="rect">
            <a:avLst/>
          </a:prstGeom>
        </p:spPr>
        <p:txBody>
          <a:bodyPr vert="horz" wrap="square" lIns="0" tIns="12700" rIns="0" bIns="0" rtlCol="0" anchor="t">
            <a:spAutoFit/>
          </a:bodyPr>
          <a:lstStyle/>
          <a:p>
            <a:pPr marL="12700" marR="5080" indent="444500">
              <a:spcBef>
                <a:spcPts val="1420"/>
              </a:spcBef>
            </a:pPr>
            <a:r>
              <a:rPr lang="fr-MA" sz="1400" i="1" spc="20" dirty="0">
                <a:cs typeface="BNPP Sans"/>
              </a:rPr>
              <a:t>Grace au talent de nos équipes, à l’innovation technologique    et à la solidité financière de notre Groupe, nous accélérons notre transformation et renforçons notre leadership européen au service de nos clients. Avec cette ambition 2025, en répondant toujours mieux aux nouvelles attentes et en amplifiant notre impact positif sur        la société, nous pouvons réussir la transition collective vers un nouveau modèle d’économie durable.</a:t>
            </a:r>
            <a:endParaRPr lang="fr-MA" sz="1400" i="1" dirty="0">
              <a:cs typeface="BNPP Sans Light"/>
            </a:endParaRPr>
          </a:p>
        </p:txBody>
      </p:sp>
      <p:pic>
        <p:nvPicPr>
          <p:cNvPr id="118" name="Picture 117">
            <a:extLst>
              <a:ext uri="{FF2B5EF4-FFF2-40B4-BE49-F238E27FC236}">
                <a16:creationId xmlns:a16="http://schemas.microsoft.com/office/drawing/2014/main" id="{310B0D9B-3C1A-9E88-3EF9-FF74D9361F7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426045" y="196677"/>
            <a:ext cx="1601227" cy="850861"/>
          </a:xfrm>
          <a:prstGeom prst="rect">
            <a:avLst/>
          </a:prstGeom>
        </p:spPr>
      </p:pic>
      <p:pic>
        <p:nvPicPr>
          <p:cNvPr id="6" name="Graphic 22">
            <a:extLst>
              <a:ext uri="{FF2B5EF4-FFF2-40B4-BE49-F238E27FC236}">
                <a16:creationId xmlns:a16="http://schemas.microsoft.com/office/drawing/2014/main" id="{FF8416FE-B423-D903-B968-627BF11712E4}"/>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flipH="1" flipV="1">
            <a:off x="3859246" y="4107169"/>
            <a:ext cx="322795" cy="297660"/>
          </a:xfrm>
          <a:prstGeom prst="rect">
            <a:avLst/>
          </a:prstGeom>
        </p:spPr>
      </p:pic>
      <p:pic>
        <p:nvPicPr>
          <p:cNvPr id="10" name="Graphic 21">
            <a:extLst>
              <a:ext uri="{FF2B5EF4-FFF2-40B4-BE49-F238E27FC236}">
                <a16:creationId xmlns:a16="http://schemas.microsoft.com/office/drawing/2014/main" id="{6DB9830B-F58D-3F95-CC8E-512FB442E30A}"/>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645745" y="5616292"/>
            <a:ext cx="351355" cy="323995"/>
          </a:xfrm>
          <a:prstGeom prst="rect">
            <a:avLst/>
          </a:prstGeom>
        </p:spPr>
      </p:pic>
      <p:sp>
        <p:nvSpPr>
          <p:cNvPr id="16" name="TextBox 15">
            <a:extLst>
              <a:ext uri="{FF2B5EF4-FFF2-40B4-BE49-F238E27FC236}">
                <a16:creationId xmlns:a16="http://schemas.microsoft.com/office/drawing/2014/main" id="{E69669E1-781D-60F9-D73E-1E37A8104201}"/>
              </a:ext>
            </a:extLst>
          </p:cNvPr>
          <p:cNvSpPr txBox="1"/>
          <p:nvPr/>
        </p:nvSpPr>
        <p:spPr>
          <a:xfrm>
            <a:off x="462465" y="227542"/>
            <a:ext cx="10960278" cy="713460"/>
          </a:xfrm>
          <a:prstGeom prst="rect">
            <a:avLst/>
          </a:prstGeom>
        </p:spPr>
        <p:txBody>
          <a:bodyPr wrap="square" lIns="36000" tIns="0" rIns="36000" bIns="0" rtlCol="0" anchor="b">
            <a:noAutofit/>
          </a:bodyPr>
          <a:lstStyle/>
          <a:p>
            <a:r>
              <a:rPr lang="fr-FR" sz="2400" b="1" cap="all" dirty="0">
                <a:solidFill>
                  <a:srgbClr val="398D98"/>
                </a:solidFill>
                <a:ea typeface="+mj-ea"/>
                <a:cs typeface="+mj-cs"/>
              </a:rPr>
              <a:t>Consolider notre leadership européen pour accélérer </a:t>
            </a:r>
          </a:p>
          <a:p>
            <a:r>
              <a:rPr lang="fr-FR" sz="2400" b="1" cap="all" dirty="0">
                <a:solidFill>
                  <a:srgbClr val="398D98"/>
                </a:solidFill>
                <a:ea typeface="+mj-ea"/>
                <a:cs typeface="+mj-cs"/>
              </a:rPr>
              <a:t>la transition de nos clients vers un économie durable</a:t>
            </a:r>
          </a:p>
        </p:txBody>
      </p:sp>
      <p:cxnSp>
        <p:nvCxnSpPr>
          <p:cNvPr id="18" name="Straight Connector 17">
            <a:extLst>
              <a:ext uri="{FF2B5EF4-FFF2-40B4-BE49-F238E27FC236}">
                <a16:creationId xmlns:a16="http://schemas.microsoft.com/office/drawing/2014/main" id="{8EB9B0E1-C7FB-3932-E175-63AE1FEFFE10}"/>
              </a:ext>
            </a:extLst>
          </p:cNvPr>
          <p:cNvCxnSpPr/>
          <p:nvPr/>
        </p:nvCxnSpPr>
        <p:spPr>
          <a:xfrm>
            <a:off x="-16909" y="1047538"/>
            <a:ext cx="1290428"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716FACA-C029-BCB2-599E-790C5FC7787C}"/>
              </a:ext>
            </a:extLst>
          </p:cNvPr>
          <p:cNvSpPr/>
          <p:nvPr/>
        </p:nvSpPr>
        <p:spPr>
          <a:xfrm>
            <a:off x="0" y="1340835"/>
            <a:ext cx="3120571" cy="4680453"/>
          </a:xfrm>
          <a:prstGeom prst="rect">
            <a:avLst/>
          </a:prstGeom>
          <a:gradFill>
            <a:gsLst>
              <a:gs pos="0">
                <a:srgbClr val="398D98"/>
              </a:gs>
              <a:gs pos="50000">
                <a:srgbClr val="398D98">
                  <a:alpha val="85000"/>
                </a:srgbClr>
              </a:gs>
              <a:gs pos="100000">
                <a:srgbClr val="398D98"/>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fr-FR"/>
          </a:p>
        </p:txBody>
      </p:sp>
      <p:sp>
        <p:nvSpPr>
          <p:cNvPr id="20" name="object 70">
            <a:extLst>
              <a:ext uri="{FF2B5EF4-FFF2-40B4-BE49-F238E27FC236}">
                <a16:creationId xmlns:a16="http://schemas.microsoft.com/office/drawing/2014/main" id="{725E44B0-76C0-5419-7FEA-A04C1D72E629}"/>
              </a:ext>
            </a:extLst>
          </p:cNvPr>
          <p:cNvSpPr txBox="1"/>
          <p:nvPr/>
        </p:nvSpPr>
        <p:spPr>
          <a:xfrm>
            <a:off x="355600" y="2166335"/>
            <a:ext cx="2658676" cy="2589564"/>
          </a:xfrm>
          <a:prstGeom prst="rect">
            <a:avLst/>
          </a:prstGeom>
        </p:spPr>
        <p:txBody>
          <a:bodyPr vert="horz" wrap="square" lIns="0" tIns="0" rIns="0" bIns="0" rtlCol="0" anchor="t">
            <a:noAutofit/>
          </a:bodyPr>
          <a:lstStyle/>
          <a:p>
            <a:pPr marL="12700" marR="5080"/>
            <a:r>
              <a:rPr lang="fr-FR" sz="1400" spc="20">
                <a:solidFill>
                  <a:schemeClr val="bg1"/>
                </a:solidFill>
                <a:cs typeface="BNPP Sans"/>
              </a:rPr>
              <a:t>Solidement positionné, </a:t>
            </a:r>
            <a:br>
              <a:rPr lang="fr-FR" sz="1400" spc="20">
                <a:solidFill>
                  <a:schemeClr val="bg1"/>
                </a:solidFill>
                <a:cs typeface="BNPP Sans"/>
              </a:rPr>
            </a:br>
            <a:r>
              <a:rPr lang="fr-FR" sz="1400" spc="20">
                <a:solidFill>
                  <a:schemeClr val="bg1"/>
                </a:solidFill>
                <a:cs typeface="BNPP Sans"/>
              </a:rPr>
              <a:t>le Groupe entend accélérer sa dynamique de transformation et renforcer ses positions, pour poursuivre sa croissance et construire un nouveau chapitre ambitieux de son développement.</a:t>
            </a:r>
          </a:p>
        </p:txBody>
      </p:sp>
      <p:sp>
        <p:nvSpPr>
          <p:cNvPr id="21" name="Rectangle 20">
            <a:extLst>
              <a:ext uri="{FF2B5EF4-FFF2-40B4-BE49-F238E27FC236}">
                <a16:creationId xmlns:a16="http://schemas.microsoft.com/office/drawing/2014/main" id="{CBB9D878-AAC9-D4B6-2BC3-D04AC35FADA4}"/>
              </a:ext>
            </a:extLst>
          </p:cNvPr>
          <p:cNvSpPr/>
          <p:nvPr/>
        </p:nvSpPr>
        <p:spPr>
          <a:xfrm>
            <a:off x="373936" y="2049195"/>
            <a:ext cx="600429"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sp>
        <p:nvSpPr>
          <p:cNvPr id="34" name="object 70">
            <a:extLst>
              <a:ext uri="{FF2B5EF4-FFF2-40B4-BE49-F238E27FC236}">
                <a16:creationId xmlns:a16="http://schemas.microsoft.com/office/drawing/2014/main" id="{C912B33B-7236-2D97-576C-9DDFC03637F8}"/>
              </a:ext>
            </a:extLst>
          </p:cNvPr>
          <p:cNvSpPr txBox="1"/>
          <p:nvPr/>
        </p:nvSpPr>
        <p:spPr>
          <a:xfrm>
            <a:off x="355600" y="1640944"/>
            <a:ext cx="2658676" cy="369332"/>
          </a:xfrm>
          <a:prstGeom prst="rect">
            <a:avLst/>
          </a:prstGeom>
        </p:spPr>
        <p:txBody>
          <a:bodyPr vert="horz" wrap="square" lIns="0" tIns="0" rIns="0" bIns="0" rtlCol="0" anchor="t">
            <a:spAutoFit/>
          </a:bodyPr>
          <a:lstStyle/>
          <a:p>
            <a:pPr marL="12700" marR="5080">
              <a:spcBef>
                <a:spcPts val="1420"/>
              </a:spcBef>
            </a:pPr>
            <a:r>
              <a:rPr lang="fr-MA" sz="2400" b="1" spc="20">
                <a:solidFill>
                  <a:schemeClr val="bg1"/>
                </a:solidFill>
                <a:cs typeface="BNPP Sans"/>
              </a:rPr>
              <a:t>EN SYNTHÈSE</a:t>
            </a:r>
            <a:endParaRPr lang="fr-MA" sz="2400" b="1">
              <a:solidFill>
                <a:schemeClr val="bg1"/>
              </a:solidFill>
              <a:cs typeface="BNPP Sans Light"/>
            </a:endParaRPr>
          </a:p>
        </p:txBody>
      </p:sp>
      <p:sp>
        <p:nvSpPr>
          <p:cNvPr id="35" name="Rectangle 34">
            <a:extLst>
              <a:ext uri="{FF2B5EF4-FFF2-40B4-BE49-F238E27FC236}">
                <a16:creationId xmlns:a16="http://schemas.microsoft.com/office/drawing/2014/main" id="{E8FFCEDF-DAC1-5FA6-FB65-E5491AB4A680}"/>
              </a:ext>
            </a:extLst>
          </p:cNvPr>
          <p:cNvSpPr/>
          <p:nvPr>
            <p:custDataLst>
              <p:tags r:id="rId2"/>
            </p:custDataLst>
          </p:nvPr>
        </p:nvSpPr>
        <p:spPr>
          <a:xfrm>
            <a:off x="0" y="-317500"/>
            <a:ext cx="1270000" cy="2540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r>
              <a:rPr lang="en-GB" sz="1200" b="1">
                <a:solidFill>
                  <a:srgbClr val="C02A26"/>
                </a:solidFill>
              </a:rPr>
              <a:t>~165 KB / 6,615 KB</a:t>
            </a:r>
          </a:p>
        </p:txBody>
      </p:sp>
    </p:spTree>
    <p:extLst>
      <p:ext uri="{BB962C8B-B14F-4D97-AF65-F5344CB8AC3E}">
        <p14:creationId xmlns:p14="http://schemas.microsoft.com/office/powerpoint/2010/main" val="21904892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E16CECAE-9935-B27D-C36F-FE7FFA8D3817}"/>
              </a:ext>
            </a:extLst>
          </p:cNvPr>
          <p:cNvGraphicFramePr>
            <a:graphicFrameLocks noChangeAspect="1"/>
          </p:cNvGraphicFramePr>
          <p:nvPr>
            <p:custDataLst>
              <p:tags r:id="rId1"/>
            </p:custDataLst>
            <p:extLst>
              <p:ext uri="{D42A27DB-BD31-4B8C-83A1-F6EECF244321}">
                <p14:modId xmlns:p14="http://schemas.microsoft.com/office/powerpoint/2010/main" val="5169294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3" name="think-cell data - do not delete" hidden="1">
                        <a:extLst>
                          <a:ext uri="{FF2B5EF4-FFF2-40B4-BE49-F238E27FC236}">
                            <a16:creationId xmlns:a16="http://schemas.microsoft.com/office/drawing/2014/main" id="{E16CECAE-9935-B27D-C36F-FE7FFA8D381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2" name="Text Placeholder 1">
            <a:extLst>
              <a:ext uri="{FF2B5EF4-FFF2-40B4-BE49-F238E27FC236}">
                <a16:creationId xmlns:a16="http://schemas.microsoft.com/office/drawing/2014/main" id="{75827511-9902-4F23-EEA0-6676D698AEAF}"/>
              </a:ext>
            </a:extLst>
          </p:cNvPr>
          <p:cNvSpPr txBox="1">
            <a:spLocks/>
          </p:cNvSpPr>
          <p:nvPr/>
        </p:nvSpPr>
        <p:spPr>
          <a:xfrm>
            <a:off x="9487242" y="5245293"/>
            <a:ext cx="2321490" cy="584775"/>
          </a:xfrm>
          <a:prstGeom prst="rect">
            <a:avLst/>
          </a:prstGeom>
        </p:spPr>
        <p:txBody>
          <a:bodyPr wrap="square" lIns="0" tIns="0" rIns="0" bIns="0">
            <a:spAutoFit/>
          </a:bodyPr>
          <a:lstStyle>
            <a:lvl1pPr marL="0" indent="0" algn="ctr" defTabSz="1087636" rtl="0" eaLnBrk="1" latinLnBrk="0" hangingPunct="1">
              <a:lnSpc>
                <a:spcPct val="13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5pPr>
            <a:lvl6pPr marL="5982000" indent="-543819" algn="l" defTabSz="1087636" rtl="0" eaLnBrk="1" latinLnBrk="0" hangingPunct="1">
              <a:spcBef>
                <a:spcPct val="20000"/>
              </a:spcBef>
              <a:buFont typeface="Arial"/>
              <a:buChar char="•"/>
              <a:defRPr sz="4800" kern="1200">
                <a:solidFill>
                  <a:schemeClr val="tx1"/>
                </a:solidFill>
                <a:latin typeface="+mn-lt"/>
                <a:ea typeface="+mn-ea"/>
                <a:cs typeface="+mn-cs"/>
              </a:defRPr>
            </a:lvl6pPr>
            <a:lvl7pPr marL="7069639" indent="-543819" algn="l" defTabSz="1087636" rtl="0" eaLnBrk="1" latinLnBrk="0" hangingPunct="1">
              <a:spcBef>
                <a:spcPct val="20000"/>
              </a:spcBef>
              <a:buFont typeface="Arial"/>
              <a:buChar char="•"/>
              <a:defRPr sz="4800" kern="1200">
                <a:solidFill>
                  <a:schemeClr val="tx1"/>
                </a:solidFill>
                <a:latin typeface="+mn-lt"/>
                <a:ea typeface="+mn-ea"/>
                <a:cs typeface="+mn-cs"/>
              </a:defRPr>
            </a:lvl7pPr>
            <a:lvl8pPr marL="8157277" indent="-543819" algn="l" defTabSz="1087636" rtl="0" eaLnBrk="1" latinLnBrk="0" hangingPunct="1">
              <a:spcBef>
                <a:spcPct val="20000"/>
              </a:spcBef>
              <a:buFont typeface="Arial"/>
              <a:buChar char="•"/>
              <a:defRPr sz="4800" kern="1200">
                <a:solidFill>
                  <a:schemeClr val="tx1"/>
                </a:solidFill>
                <a:latin typeface="+mn-lt"/>
                <a:ea typeface="+mn-ea"/>
                <a:cs typeface="+mn-cs"/>
              </a:defRPr>
            </a:lvl8pPr>
            <a:lvl9pPr marL="9244913" indent="-543819" algn="l" defTabSz="1087636" rtl="0" eaLnBrk="1" latinLnBrk="0" hangingPunct="1">
              <a:spcBef>
                <a:spcPct val="20000"/>
              </a:spcBef>
              <a:buFont typeface="Arial"/>
              <a:buChar char="•"/>
              <a:defRPr sz="4800" kern="1200">
                <a:solidFill>
                  <a:schemeClr val="tx1"/>
                </a:solidFill>
                <a:latin typeface="+mn-lt"/>
                <a:ea typeface="+mn-ea"/>
                <a:cs typeface="+mn-cs"/>
              </a:defRPr>
            </a:lvl9pPr>
          </a:lstStyle>
          <a:p>
            <a:pPr defTabSz="1085528">
              <a:lnSpc>
                <a:spcPct val="100000"/>
              </a:lnSpc>
              <a:spcBef>
                <a:spcPts val="0"/>
              </a:spcBef>
              <a:defRPr/>
            </a:pPr>
            <a:r>
              <a:rPr lang="fr-FR" sz="1600" b="1">
                <a:solidFill>
                  <a:srgbClr val="398D98"/>
                </a:solidFill>
                <a:latin typeface="+mn-lt"/>
                <a:cs typeface="Open Sans"/>
              </a:rPr>
              <a:t>Laurent David</a:t>
            </a:r>
          </a:p>
          <a:p>
            <a:pPr defTabSz="1085528">
              <a:lnSpc>
                <a:spcPct val="100000"/>
              </a:lnSpc>
              <a:spcBef>
                <a:spcPts val="0"/>
              </a:spcBef>
              <a:defRPr/>
            </a:pPr>
            <a:r>
              <a:rPr lang="fr-FR" sz="1100" i="1">
                <a:solidFill>
                  <a:schemeClr val="tx2">
                    <a:lumMod val="60000"/>
                    <a:lumOff val="40000"/>
                  </a:schemeClr>
                </a:solidFill>
                <a:latin typeface="+mn-lt"/>
                <a:cs typeface="Open Sans"/>
              </a:rPr>
              <a:t>Directeur Général adjoint,</a:t>
            </a:r>
          </a:p>
          <a:p>
            <a:pPr defTabSz="1085528">
              <a:lnSpc>
                <a:spcPct val="100000"/>
              </a:lnSpc>
              <a:spcBef>
                <a:spcPts val="0"/>
              </a:spcBef>
              <a:defRPr/>
            </a:pPr>
            <a:r>
              <a:rPr lang="fr-FR" sz="1100" i="1">
                <a:solidFill>
                  <a:schemeClr val="tx2">
                    <a:lumMod val="60000"/>
                    <a:lumOff val="40000"/>
                  </a:schemeClr>
                </a:solidFill>
                <a:latin typeface="+mn-lt"/>
                <a:cs typeface="Open Sans"/>
              </a:rPr>
              <a:t>Chief Operating </a:t>
            </a:r>
            <a:r>
              <a:rPr lang="en-US" sz="1100" i="1">
                <a:solidFill>
                  <a:schemeClr val="tx2">
                    <a:lumMod val="60000"/>
                    <a:lumOff val="40000"/>
                  </a:schemeClr>
                </a:solidFill>
                <a:latin typeface="+mn-lt"/>
                <a:cs typeface="Open Sans"/>
              </a:rPr>
              <a:t>officer</a:t>
            </a:r>
          </a:p>
        </p:txBody>
      </p:sp>
      <p:pic>
        <p:nvPicPr>
          <p:cNvPr id="7" name="Picture 6">
            <a:extLst>
              <a:ext uri="{FF2B5EF4-FFF2-40B4-BE49-F238E27FC236}">
                <a16:creationId xmlns:a16="http://schemas.microsoft.com/office/drawing/2014/main" id="{4C114AC1-C154-2165-7107-1964B540149D}"/>
              </a:ext>
            </a:extLst>
          </p:cNvPr>
          <p:cNvPicPr>
            <a:picLocks/>
          </p:cNvPicPr>
          <p:nvPr/>
        </p:nvPicPr>
        <p:blipFill>
          <a:blip r:embed="rId7" cstate="screen">
            <a:extLst>
              <a:ext uri="{28A0092B-C50C-407E-A947-70E740481C1C}">
                <a14:useLocalDpi xmlns:a14="http://schemas.microsoft.com/office/drawing/2010/main"/>
              </a:ext>
            </a:extLst>
          </a:blip>
          <a:stretch>
            <a:fillRect/>
          </a:stretch>
        </p:blipFill>
        <p:spPr>
          <a:xfrm>
            <a:off x="10084885" y="4016318"/>
            <a:ext cx="1126202" cy="1126202"/>
          </a:xfrm>
          <a:prstGeom prst="rect">
            <a:avLst/>
          </a:prstGeom>
          <a:noFill/>
          <a:ln w="25400">
            <a:solidFill>
              <a:srgbClr val="EEF5F2"/>
            </a:solidFill>
          </a:ln>
          <a:effectLst/>
        </p:spPr>
      </p:pic>
      <p:pic>
        <p:nvPicPr>
          <p:cNvPr id="15" name="Picture 14">
            <a:extLst>
              <a:ext uri="{FF2B5EF4-FFF2-40B4-BE49-F238E27FC236}">
                <a16:creationId xmlns:a16="http://schemas.microsoft.com/office/drawing/2014/main" id="{D9E64F8C-1C6E-C804-44EF-940A9037077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426045" y="196677"/>
            <a:ext cx="1601227" cy="850861"/>
          </a:xfrm>
          <a:prstGeom prst="rect">
            <a:avLst/>
          </a:prstGeom>
        </p:spPr>
      </p:pic>
      <p:sp>
        <p:nvSpPr>
          <p:cNvPr id="16" name="object 70">
            <a:extLst>
              <a:ext uri="{FF2B5EF4-FFF2-40B4-BE49-F238E27FC236}">
                <a16:creationId xmlns:a16="http://schemas.microsoft.com/office/drawing/2014/main" id="{C2388210-8681-D424-DE1D-65F21CF1C106}"/>
              </a:ext>
            </a:extLst>
          </p:cNvPr>
          <p:cNvSpPr txBox="1"/>
          <p:nvPr/>
        </p:nvSpPr>
        <p:spPr>
          <a:xfrm>
            <a:off x="3259583" y="1279942"/>
            <a:ext cx="6375526" cy="336289"/>
          </a:xfrm>
          <a:prstGeom prst="rect">
            <a:avLst/>
          </a:prstGeom>
          <a:noFill/>
        </p:spPr>
        <p:txBody>
          <a:bodyPr wrap="square" lIns="90596" tIns="45297" rIns="90596" bIns="45297" rtlCol="0">
            <a:spAutoFit/>
          </a:bodyPr>
          <a:lstStyle>
            <a:defPPr>
              <a:defRPr lang="fr-FR"/>
            </a:defPPr>
            <a:lvl1pPr defTabSz="906059">
              <a:defRPr sz="1591" spc="597">
                <a:solidFill>
                  <a:srgbClr val="FFFFFF">
                    <a:lumMod val="50000"/>
                  </a:srgbClr>
                </a:solidFill>
                <a:cs typeface="Arial" panose="020B0604020202020204" pitchFamily="34" charset="0"/>
              </a:defRPr>
            </a:lvl1pPr>
          </a:lstStyle>
          <a:p>
            <a:r>
              <a:rPr lang="fr-FR" sz="1600" spc="0"/>
              <a:t>SIX LEVIERS VIENDRONT CONTRIBUER À CET OBJECTIF </a:t>
            </a:r>
          </a:p>
        </p:txBody>
      </p:sp>
      <p:sp>
        <p:nvSpPr>
          <p:cNvPr id="39" name="Rectangle: Single Corner Rounded 38">
            <a:extLst>
              <a:ext uri="{FF2B5EF4-FFF2-40B4-BE49-F238E27FC236}">
                <a16:creationId xmlns:a16="http://schemas.microsoft.com/office/drawing/2014/main" id="{295C7B27-1EFC-FDD4-4AB2-967D8DCE9EC7}"/>
              </a:ext>
            </a:extLst>
          </p:cNvPr>
          <p:cNvSpPr/>
          <p:nvPr/>
        </p:nvSpPr>
        <p:spPr>
          <a:xfrm flipH="1">
            <a:off x="3259580" y="1642245"/>
            <a:ext cx="1999147" cy="947816"/>
          </a:xfrm>
          <a:prstGeom prst="round1Rect">
            <a:avLst>
              <a:gd name="adj" fmla="val 14471"/>
            </a:avLst>
          </a:prstGeom>
          <a:solidFill>
            <a:srgbClr val="398D9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55" name="Rectangle: Single Corner Rounded 54">
            <a:extLst>
              <a:ext uri="{FF2B5EF4-FFF2-40B4-BE49-F238E27FC236}">
                <a16:creationId xmlns:a16="http://schemas.microsoft.com/office/drawing/2014/main" id="{73656EA0-C879-DA25-4ADE-80EA50D54ED7}"/>
              </a:ext>
            </a:extLst>
          </p:cNvPr>
          <p:cNvSpPr/>
          <p:nvPr/>
        </p:nvSpPr>
        <p:spPr>
          <a:xfrm flipH="1">
            <a:off x="7488094" y="1642245"/>
            <a:ext cx="1999147" cy="947816"/>
          </a:xfrm>
          <a:prstGeom prst="round1Rect">
            <a:avLst>
              <a:gd name="adj" fmla="val 14471"/>
            </a:avLst>
          </a:prstGeom>
          <a:solidFill>
            <a:srgbClr val="398D9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54" name="Rectangle: Single Corner Rounded 53">
            <a:extLst>
              <a:ext uri="{FF2B5EF4-FFF2-40B4-BE49-F238E27FC236}">
                <a16:creationId xmlns:a16="http://schemas.microsoft.com/office/drawing/2014/main" id="{355B68BE-2808-98DE-74D7-663E8BD05E12}"/>
              </a:ext>
            </a:extLst>
          </p:cNvPr>
          <p:cNvSpPr/>
          <p:nvPr/>
        </p:nvSpPr>
        <p:spPr>
          <a:xfrm flipH="1">
            <a:off x="5373837" y="1642245"/>
            <a:ext cx="1999147" cy="947816"/>
          </a:xfrm>
          <a:prstGeom prst="round1Rect">
            <a:avLst>
              <a:gd name="adj" fmla="val 14471"/>
            </a:avLst>
          </a:prstGeom>
          <a:solidFill>
            <a:srgbClr val="398D9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5" name="object 70">
            <a:extLst>
              <a:ext uri="{FF2B5EF4-FFF2-40B4-BE49-F238E27FC236}">
                <a16:creationId xmlns:a16="http://schemas.microsoft.com/office/drawing/2014/main" id="{3FBC5729-E397-401A-D85B-521FAE496DDD}"/>
              </a:ext>
            </a:extLst>
          </p:cNvPr>
          <p:cNvSpPr txBox="1"/>
          <p:nvPr/>
        </p:nvSpPr>
        <p:spPr>
          <a:xfrm>
            <a:off x="3368888" y="1839154"/>
            <a:ext cx="1752442" cy="553998"/>
          </a:xfrm>
          <a:prstGeom prst="rect">
            <a:avLst/>
          </a:prstGeom>
        </p:spPr>
        <p:txBody>
          <a:bodyPr vert="horz" wrap="square" lIns="0" tIns="0" rIns="0" bIns="0" rtlCol="0" anchor="t">
            <a:spAutoFit/>
          </a:bodyPr>
          <a:lstStyle/>
          <a:p>
            <a:pPr marL="12700" marR="5080"/>
            <a:r>
              <a:rPr lang="fr-FR" sz="1200" spc="20" dirty="0">
                <a:solidFill>
                  <a:schemeClr val="bg1"/>
                </a:solidFill>
                <a:cs typeface="BNPP Sans"/>
              </a:rPr>
              <a:t>Large utilisation de l’</a:t>
            </a:r>
            <a:r>
              <a:rPr lang="fr-FR" sz="1200" b="1" spc="20" dirty="0">
                <a:solidFill>
                  <a:schemeClr val="bg1"/>
                </a:solidFill>
                <a:cs typeface="BNPP Sans"/>
              </a:rPr>
              <a:t>IA</a:t>
            </a:r>
            <a:r>
              <a:rPr lang="fr-FR" sz="1200" spc="20" dirty="0">
                <a:solidFill>
                  <a:schemeClr val="bg1"/>
                </a:solidFill>
                <a:cs typeface="BNPP Sans"/>
              </a:rPr>
              <a:t>, des </a:t>
            </a:r>
            <a:r>
              <a:rPr lang="fr-FR" sz="1200" b="1" spc="20" dirty="0">
                <a:solidFill>
                  <a:schemeClr val="bg1"/>
                </a:solidFill>
                <a:cs typeface="BNPP Sans"/>
              </a:rPr>
              <a:t>données</a:t>
            </a:r>
            <a:r>
              <a:rPr lang="fr-FR" sz="1200" spc="20" dirty="0">
                <a:solidFill>
                  <a:schemeClr val="bg1"/>
                </a:solidFill>
                <a:cs typeface="BNPP Sans"/>
              </a:rPr>
              <a:t> et de la </a:t>
            </a:r>
            <a:r>
              <a:rPr lang="fr-FR" sz="1200" b="1" spc="20" dirty="0">
                <a:solidFill>
                  <a:schemeClr val="bg1"/>
                </a:solidFill>
                <a:cs typeface="BNPP Sans"/>
              </a:rPr>
              <a:t>robotique</a:t>
            </a:r>
            <a:r>
              <a:rPr lang="fr-FR" sz="1200" spc="20" dirty="0">
                <a:solidFill>
                  <a:schemeClr val="bg1"/>
                </a:solidFill>
                <a:cs typeface="BNPP Sans"/>
              </a:rPr>
              <a:t>.</a:t>
            </a:r>
            <a:endParaRPr lang="fr-MA" sz="1200" dirty="0">
              <a:solidFill>
                <a:schemeClr val="bg1"/>
              </a:solidFill>
              <a:cs typeface="BNPP Sans Light"/>
            </a:endParaRPr>
          </a:p>
        </p:txBody>
      </p:sp>
      <p:sp>
        <p:nvSpPr>
          <p:cNvPr id="48" name="object 70">
            <a:extLst>
              <a:ext uri="{FF2B5EF4-FFF2-40B4-BE49-F238E27FC236}">
                <a16:creationId xmlns:a16="http://schemas.microsoft.com/office/drawing/2014/main" id="{B47BF237-3A54-EC54-0BC6-1D5E769777C4}"/>
              </a:ext>
            </a:extLst>
          </p:cNvPr>
          <p:cNvSpPr txBox="1"/>
          <p:nvPr/>
        </p:nvSpPr>
        <p:spPr>
          <a:xfrm>
            <a:off x="5497188" y="1839154"/>
            <a:ext cx="1752442" cy="553998"/>
          </a:xfrm>
          <a:prstGeom prst="rect">
            <a:avLst/>
          </a:prstGeom>
        </p:spPr>
        <p:txBody>
          <a:bodyPr vert="horz" wrap="square" lIns="0" tIns="0" rIns="0" bIns="0" rtlCol="0" anchor="t">
            <a:spAutoFit/>
          </a:bodyPr>
          <a:lstStyle/>
          <a:p>
            <a:pPr marL="12700" marR="5080"/>
            <a:r>
              <a:rPr lang="fr-FR" sz="1200" spc="20">
                <a:solidFill>
                  <a:schemeClr val="bg1"/>
                </a:solidFill>
                <a:cs typeface="BNPP Sans"/>
              </a:rPr>
              <a:t>Fort développement </a:t>
            </a:r>
          </a:p>
          <a:p>
            <a:pPr marL="12700" marR="5080"/>
            <a:r>
              <a:rPr lang="fr-FR" sz="1200" spc="20">
                <a:solidFill>
                  <a:schemeClr val="bg1"/>
                </a:solidFill>
                <a:cs typeface="BNPP Sans"/>
              </a:rPr>
              <a:t>de l’utilisation </a:t>
            </a:r>
          </a:p>
          <a:p>
            <a:pPr marL="12700" marR="5080"/>
            <a:r>
              <a:rPr lang="fr-FR" sz="1200" spc="20">
                <a:solidFill>
                  <a:schemeClr val="bg1"/>
                </a:solidFill>
                <a:cs typeface="BNPP Sans"/>
              </a:rPr>
              <a:t>sécurisée du </a:t>
            </a:r>
            <a:r>
              <a:rPr lang="fr-FR" sz="1200" b="1" spc="20">
                <a:solidFill>
                  <a:schemeClr val="bg1"/>
                </a:solidFill>
                <a:cs typeface="BNPP Sans"/>
              </a:rPr>
              <a:t>cloud</a:t>
            </a:r>
            <a:r>
              <a:rPr lang="fr-FR" sz="1200" spc="20">
                <a:solidFill>
                  <a:schemeClr val="bg1"/>
                </a:solidFill>
                <a:cs typeface="BNPP Sans"/>
              </a:rPr>
              <a:t>.</a:t>
            </a:r>
            <a:endParaRPr lang="fr-MA" sz="1200">
              <a:solidFill>
                <a:schemeClr val="bg1"/>
              </a:solidFill>
              <a:cs typeface="BNPP Sans Light"/>
            </a:endParaRPr>
          </a:p>
        </p:txBody>
      </p:sp>
      <p:sp>
        <p:nvSpPr>
          <p:cNvPr id="51" name="object 70">
            <a:extLst>
              <a:ext uri="{FF2B5EF4-FFF2-40B4-BE49-F238E27FC236}">
                <a16:creationId xmlns:a16="http://schemas.microsoft.com/office/drawing/2014/main" id="{17649755-0B3E-2209-6C4A-112BF63D2642}"/>
              </a:ext>
            </a:extLst>
          </p:cNvPr>
          <p:cNvSpPr txBox="1"/>
          <p:nvPr/>
        </p:nvSpPr>
        <p:spPr>
          <a:xfrm>
            <a:off x="7611446" y="1839154"/>
            <a:ext cx="1752442" cy="553998"/>
          </a:xfrm>
          <a:prstGeom prst="rect">
            <a:avLst/>
          </a:prstGeom>
        </p:spPr>
        <p:txBody>
          <a:bodyPr vert="horz" wrap="square" lIns="0" tIns="0" rIns="0" bIns="0" rtlCol="0" anchor="t">
            <a:spAutoFit/>
          </a:bodyPr>
          <a:lstStyle/>
          <a:p>
            <a:pPr marL="12700" marR="5080"/>
            <a:r>
              <a:rPr lang="fr-FR" sz="1200" spc="20">
                <a:solidFill>
                  <a:schemeClr val="bg1"/>
                </a:solidFill>
                <a:cs typeface="BNPP Sans"/>
              </a:rPr>
              <a:t>Déploiement large de </a:t>
            </a:r>
          </a:p>
          <a:p>
            <a:pPr marL="12700" marR="5080"/>
            <a:r>
              <a:rPr lang="fr-FR" sz="1200" b="1" spc="20">
                <a:solidFill>
                  <a:schemeClr val="bg1"/>
                </a:solidFill>
                <a:cs typeface="BNPP Sans"/>
              </a:rPr>
              <a:t>l’APIsation</a:t>
            </a:r>
            <a:r>
              <a:rPr lang="fr-FR" sz="1200" spc="20">
                <a:solidFill>
                  <a:schemeClr val="bg1"/>
                </a:solidFill>
                <a:cs typeface="BNPP Sans"/>
              </a:rPr>
              <a:t> du système </a:t>
            </a:r>
          </a:p>
          <a:p>
            <a:pPr marL="12700" marR="5080"/>
            <a:r>
              <a:rPr lang="fr-FR" sz="1200" spc="20">
                <a:solidFill>
                  <a:schemeClr val="bg1"/>
                </a:solidFill>
                <a:cs typeface="BNPP Sans"/>
              </a:rPr>
              <a:t>d’information.</a:t>
            </a:r>
            <a:endParaRPr lang="fr-MA" sz="1200">
              <a:solidFill>
                <a:schemeClr val="bg1"/>
              </a:solidFill>
              <a:cs typeface="BNPP Sans Light"/>
            </a:endParaRPr>
          </a:p>
        </p:txBody>
      </p:sp>
      <p:sp>
        <p:nvSpPr>
          <p:cNvPr id="18" name="Rectangle: Single Corner Rounded 17">
            <a:extLst>
              <a:ext uri="{FF2B5EF4-FFF2-40B4-BE49-F238E27FC236}">
                <a16:creationId xmlns:a16="http://schemas.microsoft.com/office/drawing/2014/main" id="{5B919868-A3B9-4A56-1102-2FB728CCAE1D}"/>
              </a:ext>
            </a:extLst>
          </p:cNvPr>
          <p:cNvSpPr/>
          <p:nvPr/>
        </p:nvSpPr>
        <p:spPr>
          <a:xfrm flipH="1">
            <a:off x="3259580" y="2693341"/>
            <a:ext cx="1999147" cy="947816"/>
          </a:xfrm>
          <a:prstGeom prst="round1Rect">
            <a:avLst>
              <a:gd name="adj" fmla="val 14471"/>
            </a:avLst>
          </a:prstGeom>
          <a:solidFill>
            <a:srgbClr val="398D9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9" name="Rectangle: Single Corner Rounded 18">
            <a:extLst>
              <a:ext uri="{FF2B5EF4-FFF2-40B4-BE49-F238E27FC236}">
                <a16:creationId xmlns:a16="http://schemas.microsoft.com/office/drawing/2014/main" id="{810D3020-C200-5455-1E29-966D1F07C939}"/>
              </a:ext>
            </a:extLst>
          </p:cNvPr>
          <p:cNvSpPr/>
          <p:nvPr/>
        </p:nvSpPr>
        <p:spPr>
          <a:xfrm flipH="1">
            <a:off x="7488094" y="2693341"/>
            <a:ext cx="1999147" cy="947816"/>
          </a:xfrm>
          <a:prstGeom prst="round1Rect">
            <a:avLst>
              <a:gd name="adj" fmla="val 14471"/>
            </a:avLst>
          </a:prstGeom>
          <a:solidFill>
            <a:srgbClr val="398D9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0" name="Rectangle: Single Corner Rounded 19">
            <a:extLst>
              <a:ext uri="{FF2B5EF4-FFF2-40B4-BE49-F238E27FC236}">
                <a16:creationId xmlns:a16="http://schemas.microsoft.com/office/drawing/2014/main" id="{0EA4B399-4507-7C87-F3CB-1E5AEC433DA7}"/>
              </a:ext>
            </a:extLst>
          </p:cNvPr>
          <p:cNvSpPr/>
          <p:nvPr/>
        </p:nvSpPr>
        <p:spPr>
          <a:xfrm flipH="1">
            <a:off x="5373837" y="2693341"/>
            <a:ext cx="1999147" cy="947816"/>
          </a:xfrm>
          <a:prstGeom prst="round1Rect">
            <a:avLst>
              <a:gd name="adj" fmla="val 14471"/>
            </a:avLst>
          </a:prstGeom>
          <a:solidFill>
            <a:srgbClr val="398D9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1" name="object 70">
            <a:extLst>
              <a:ext uri="{FF2B5EF4-FFF2-40B4-BE49-F238E27FC236}">
                <a16:creationId xmlns:a16="http://schemas.microsoft.com/office/drawing/2014/main" id="{B4C2842E-F9A6-8DA2-0206-A705A5411790}"/>
              </a:ext>
            </a:extLst>
          </p:cNvPr>
          <p:cNvSpPr txBox="1"/>
          <p:nvPr/>
        </p:nvSpPr>
        <p:spPr>
          <a:xfrm>
            <a:off x="3368888" y="2797917"/>
            <a:ext cx="1766487" cy="738664"/>
          </a:xfrm>
          <a:prstGeom prst="rect">
            <a:avLst/>
          </a:prstGeom>
        </p:spPr>
        <p:txBody>
          <a:bodyPr vert="horz" wrap="square" lIns="0" tIns="0" rIns="0" bIns="0" rtlCol="0" anchor="t">
            <a:spAutoFit/>
          </a:bodyPr>
          <a:lstStyle/>
          <a:p>
            <a:pPr marL="12700" marR="5080"/>
            <a:r>
              <a:rPr lang="fr-FR" sz="1200">
                <a:solidFill>
                  <a:schemeClr val="bg1"/>
                </a:solidFill>
              </a:rPr>
              <a:t>Recours accru au Smart Sourcing et généralisation des centres de services mutualisés.</a:t>
            </a:r>
            <a:endParaRPr lang="fr-MA" sz="1200">
              <a:solidFill>
                <a:schemeClr val="bg1"/>
              </a:solidFill>
              <a:cs typeface="BNPP Sans Light"/>
            </a:endParaRPr>
          </a:p>
        </p:txBody>
      </p:sp>
      <p:sp>
        <p:nvSpPr>
          <p:cNvPr id="34" name="object 70">
            <a:extLst>
              <a:ext uri="{FF2B5EF4-FFF2-40B4-BE49-F238E27FC236}">
                <a16:creationId xmlns:a16="http://schemas.microsoft.com/office/drawing/2014/main" id="{A4570434-0753-BF23-D0BB-7AD3606FC534}"/>
              </a:ext>
            </a:extLst>
          </p:cNvPr>
          <p:cNvSpPr txBox="1"/>
          <p:nvPr/>
        </p:nvSpPr>
        <p:spPr>
          <a:xfrm>
            <a:off x="5497188" y="2797917"/>
            <a:ext cx="1752442" cy="738664"/>
          </a:xfrm>
          <a:prstGeom prst="rect">
            <a:avLst/>
          </a:prstGeom>
        </p:spPr>
        <p:txBody>
          <a:bodyPr vert="horz" wrap="square" lIns="0" tIns="0" rIns="0" bIns="0" rtlCol="0" anchor="t">
            <a:spAutoFit/>
          </a:bodyPr>
          <a:lstStyle/>
          <a:p>
            <a:pPr marL="12700" marR="5080"/>
            <a:r>
              <a:rPr lang="fr-FR" sz="1200">
                <a:solidFill>
                  <a:schemeClr val="bg1"/>
                </a:solidFill>
              </a:rPr>
              <a:t>Développement de la démarche Make / Buy / Share pour rationnaliser nos processus.</a:t>
            </a:r>
            <a:endParaRPr lang="fr-MA" sz="1200">
              <a:solidFill>
                <a:schemeClr val="bg1"/>
              </a:solidFill>
              <a:cs typeface="BNPP Sans Light"/>
            </a:endParaRPr>
          </a:p>
        </p:txBody>
      </p:sp>
      <p:sp>
        <p:nvSpPr>
          <p:cNvPr id="35" name="object 70">
            <a:extLst>
              <a:ext uri="{FF2B5EF4-FFF2-40B4-BE49-F238E27FC236}">
                <a16:creationId xmlns:a16="http://schemas.microsoft.com/office/drawing/2014/main" id="{A18560AB-83D7-4FD2-218C-07350508C31A}"/>
              </a:ext>
            </a:extLst>
          </p:cNvPr>
          <p:cNvSpPr txBox="1"/>
          <p:nvPr/>
        </p:nvSpPr>
        <p:spPr>
          <a:xfrm>
            <a:off x="7602744" y="2786970"/>
            <a:ext cx="1752442" cy="553998"/>
          </a:xfrm>
          <a:prstGeom prst="rect">
            <a:avLst/>
          </a:prstGeom>
        </p:spPr>
        <p:txBody>
          <a:bodyPr vert="horz" wrap="square" lIns="0" tIns="0" rIns="0" bIns="0" rtlCol="0" anchor="t">
            <a:spAutoFit/>
          </a:bodyPr>
          <a:lstStyle/>
          <a:p>
            <a:pPr marL="12700" marR="5080"/>
            <a:r>
              <a:rPr lang="fr-FR" sz="1200" dirty="0">
                <a:solidFill>
                  <a:schemeClr val="bg1"/>
                </a:solidFill>
              </a:rPr>
              <a:t>Convergence accélérée des plateformes technologiques européennes.</a:t>
            </a:r>
            <a:endParaRPr lang="fr-MA" sz="1200" dirty="0">
              <a:solidFill>
                <a:schemeClr val="bg1"/>
              </a:solidFill>
              <a:cs typeface="BNPP Sans Light"/>
            </a:endParaRPr>
          </a:p>
        </p:txBody>
      </p:sp>
      <p:sp>
        <p:nvSpPr>
          <p:cNvPr id="38" name="TextBox 37">
            <a:extLst>
              <a:ext uri="{FF2B5EF4-FFF2-40B4-BE49-F238E27FC236}">
                <a16:creationId xmlns:a16="http://schemas.microsoft.com/office/drawing/2014/main" id="{C10114E7-71E2-D19F-7372-C1E857DE5CDD}"/>
              </a:ext>
            </a:extLst>
          </p:cNvPr>
          <p:cNvSpPr txBox="1"/>
          <p:nvPr/>
        </p:nvSpPr>
        <p:spPr>
          <a:xfrm>
            <a:off x="9740900" y="1718372"/>
            <a:ext cx="2137064" cy="1846659"/>
          </a:xfrm>
          <a:prstGeom prst="rect">
            <a:avLst/>
          </a:prstGeom>
          <a:noFill/>
        </p:spPr>
        <p:txBody>
          <a:bodyPr wrap="square" lIns="0" tIns="0" rIns="0" bIns="0">
            <a:spAutoFit/>
          </a:bodyPr>
          <a:lstStyle/>
          <a:p>
            <a:pPr marL="12700" marR="5080" indent="-12700">
              <a:spcBef>
                <a:spcPts val="1420"/>
              </a:spcBef>
            </a:pPr>
            <a:r>
              <a:rPr lang="fr-FR" sz="1200" spc="20"/>
              <a:t>Ces initiatives portées par l’ensemble des métiers et des fonctions permettront de continuer à renforcer la performance opérationnelle du Groupe, mais aussi de générer des marges de manœuvre assurant l’autofinancement de l’industrialisation et des investissements.</a:t>
            </a:r>
            <a:endParaRPr lang="en-GB" sz="1200" spc="20"/>
          </a:p>
        </p:txBody>
      </p:sp>
      <p:grpSp>
        <p:nvGrpSpPr>
          <p:cNvPr id="24" name="Group 23">
            <a:extLst>
              <a:ext uri="{FF2B5EF4-FFF2-40B4-BE49-F238E27FC236}">
                <a16:creationId xmlns:a16="http://schemas.microsoft.com/office/drawing/2014/main" id="{3615F52E-AF5D-7959-02C8-C115EE49B22C}"/>
              </a:ext>
            </a:extLst>
          </p:cNvPr>
          <p:cNvGrpSpPr/>
          <p:nvPr/>
        </p:nvGrpSpPr>
        <p:grpSpPr>
          <a:xfrm>
            <a:off x="5439766" y="3883753"/>
            <a:ext cx="4195342" cy="1815924"/>
            <a:chOff x="5439766" y="3842385"/>
            <a:chExt cx="4195342" cy="1815924"/>
          </a:xfrm>
        </p:grpSpPr>
        <p:sp>
          <p:nvSpPr>
            <p:cNvPr id="43" name="object 70">
              <a:extLst>
                <a:ext uri="{FF2B5EF4-FFF2-40B4-BE49-F238E27FC236}">
                  <a16:creationId xmlns:a16="http://schemas.microsoft.com/office/drawing/2014/main" id="{4C67FBD7-692F-EAE8-1A40-B51E14930967}"/>
                </a:ext>
              </a:extLst>
            </p:cNvPr>
            <p:cNvSpPr txBox="1"/>
            <p:nvPr/>
          </p:nvSpPr>
          <p:spPr>
            <a:xfrm>
              <a:off x="5491341" y="4016318"/>
              <a:ext cx="4143767" cy="1520929"/>
            </a:xfrm>
            <a:prstGeom prst="rect">
              <a:avLst/>
            </a:prstGeom>
          </p:spPr>
          <p:txBody>
            <a:bodyPr vert="horz" wrap="square" lIns="0" tIns="12700" rIns="0" bIns="0" rtlCol="0" anchor="t">
              <a:spAutoFit/>
            </a:bodyPr>
            <a:lstStyle/>
            <a:p>
              <a:pPr marL="12700" marR="5080" indent="330200">
                <a:spcBef>
                  <a:spcPts val="1420"/>
                </a:spcBef>
              </a:pPr>
              <a:r>
                <a:rPr lang="fr-MA" sz="1400" i="1" spc="20">
                  <a:solidFill>
                    <a:schemeClr val="tx1">
                      <a:lumMod val="85000"/>
                      <a:lumOff val="15000"/>
                    </a:schemeClr>
                  </a:solidFill>
                  <a:cs typeface="BNPP Sans"/>
                </a:rPr>
                <a:t>Développer l’industrialisation, tirer le meilleur parti de la data et de la technologie pour rester compétitif, mais aussi construire une collaboration souple et agile entre toutes les entités de notre organisation : autant de leviers contribuant aux gains d’efficacité opérationnelle du plan stratégique 2025 du Groupe.</a:t>
              </a:r>
              <a:endParaRPr lang="fr-MA" sz="1400" i="1">
                <a:solidFill>
                  <a:schemeClr val="tx1">
                    <a:lumMod val="85000"/>
                    <a:lumOff val="15000"/>
                  </a:schemeClr>
                </a:solidFill>
                <a:cs typeface="BNPP Sans Light"/>
              </a:endParaRPr>
            </a:p>
          </p:txBody>
        </p:sp>
        <p:pic>
          <p:nvPicPr>
            <p:cNvPr id="4" name="Graphic 22">
              <a:extLst>
                <a:ext uri="{FF2B5EF4-FFF2-40B4-BE49-F238E27FC236}">
                  <a16:creationId xmlns:a16="http://schemas.microsoft.com/office/drawing/2014/main" id="{1ED0BEBA-9D20-2242-C2C6-31960C9526F3}"/>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flipH="1" flipV="1">
              <a:off x="5439766" y="3842385"/>
              <a:ext cx="322795" cy="297660"/>
            </a:xfrm>
            <a:prstGeom prst="rect">
              <a:avLst/>
            </a:prstGeom>
          </p:spPr>
        </p:pic>
        <p:pic>
          <p:nvPicPr>
            <p:cNvPr id="9" name="Graphic 21">
              <a:extLst>
                <a:ext uri="{FF2B5EF4-FFF2-40B4-BE49-F238E27FC236}">
                  <a16:creationId xmlns:a16="http://schemas.microsoft.com/office/drawing/2014/main" id="{FE17BF58-CC8A-E30A-0A94-E37C467078E3}"/>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801418" y="5334314"/>
              <a:ext cx="351355" cy="323995"/>
            </a:xfrm>
            <a:prstGeom prst="rect">
              <a:avLst/>
            </a:prstGeom>
          </p:spPr>
        </p:pic>
      </p:grpSp>
      <p:sp>
        <p:nvSpPr>
          <p:cNvPr id="6" name="Rectangle 5">
            <a:extLst>
              <a:ext uri="{FF2B5EF4-FFF2-40B4-BE49-F238E27FC236}">
                <a16:creationId xmlns:a16="http://schemas.microsoft.com/office/drawing/2014/main" id="{14E16A82-27F3-48D3-609C-4E6126FD28F2}"/>
              </a:ext>
            </a:extLst>
          </p:cNvPr>
          <p:cNvSpPr/>
          <p:nvPr/>
        </p:nvSpPr>
        <p:spPr>
          <a:xfrm>
            <a:off x="0" y="1340835"/>
            <a:ext cx="3120571" cy="4680453"/>
          </a:xfrm>
          <a:prstGeom prst="rect">
            <a:avLst/>
          </a:prstGeom>
          <a:gradFill>
            <a:gsLst>
              <a:gs pos="0">
                <a:srgbClr val="398D98"/>
              </a:gs>
              <a:gs pos="50000">
                <a:srgbClr val="398D98">
                  <a:alpha val="85000"/>
                </a:srgbClr>
              </a:gs>
              <a:gs pos="100000">
                <a:srgbClr val="398D98"/>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fr-FR"/>
          </a:p>
        </p:txBody>
      </p:sp>
      <p:sp>
        <p:nvSpPr>
          <p:cNvPr id="102" name="object 70">
            <a:extLst>
              <a:ext uri="{FF2B5EF4-FFF2-40B4-BE49-F238E27FC236}">
                <a16:creationId xmlns:a16="http://schemas.microsoft.com/office/drawing/2014/main" id="{B0ADEDB8-80D0-D4EF-6387-38313F98F843}"/>
              </a:ext>
            </a:extLst>
          </p:cNvPr>
          <p:cNvSpPr txBox="1"/>
          <p:nvPr/>
        </p:nvSpPr>
        <p:spPr>
          <a:xfrm>
            <a:off x="355600" y="2166335"/>
            <a:ext cx="2658676" cy="2589564"/>
          </a:xfrm>
          <a:prstGeom prst="rect">
            <a:avLst/>
          </a:prstGeom>
        </p:spPr>
        <p:txBody>
          <a:bodyPr vert="horz" wrap="square" lIns="0" tIns="0" rIns="0" bIns="0" rtlCol="0" anchor="t">
            <a:noAutofit/>
          </a:bodyPr>
          <a:lstStyle/>
          <a:p>
            <a:pPr marL="12700" marR="5080"/>
            <a:r>
              <a:rPr lang="fr-MA" sz="1400" spc="20">
                <a:solidFill>
                  <a:schemeClr val="bg1"/>
                </a:solidFill>
                <a:cs typeface="BNPP Sans"/>
              </a:rPr>
              <a:t>Le Groupe a mis en œuvre un programme de transformation dans tous ses métiers, visant à la fois à offrir une nouvelle expérience pour les clients,  à accélérer la digitalisation et à améliorer l’efficacité opérationnelle. Il continuera de mettre la technologie et l’industrialisation au cœur de son modèle, dans une démarche d’amélioration continue </a:t>
            </a:r>
            <a:endParaRPr lang="fr-MA" sz="1400">
              <a:solidFill>
                <a:schemeClr val="bg1"/>
              </a:solidFill>
              <a:cs typeface="BNPP Sans Light"/>
            </a:endParaRPr>
          </a:p>
        </p:txBody>
      </p:sp>
      <p:sp>
        <p:nvSpPr>
          <p:cNvPr id="11" name="Rectangle 10">
            <a:extLst>
              <a:ext uri="{FF2B5EF4-FFF2-40B4-BE49-F238E27FC236}">
                <a16:creationId xmlns:a16="http://schemas.microsoft.com/office/drawing/2014/main" id="{6573EE09-7D18-482A-A140-B5E350C33CC9}"/>
              </a:ext>
            </a:extLst>
          </p:cNvPr>
          <p:cNvSpPr/>
          <p:nvPr/>
        </p:nvSpPr>
        <p:spPr>
          <a:xfrm>
            <a:off x="373936" y="1815420"/>
            <a:ext cx="600429"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sp>
        <p:nvSpPr>
          <p:cNvPr id="14" name="Rectangle 13">
            <a:extLst>
              <a:ext uri="{FF2B5EF4-FFF2-40B4-BE49-F238E27FC236}">
                <a16:creationId xmlns:a16="http://schemas.microsoft.com/office/drawing/2014/main" id="{8BC8891C-224A-6A0D-69E7-D58C4F65D09B}"/>
              </a:ext>
            </a:extLst>
          </p:cNvPr>
          <p:cNvSpPr/>
          <p:nvPr/>
        </p:nvSpPr>
        <p:spPr>
          <a:xfrm flipH="1">
            <a:off x="3259580" y="3744436"/>
            <a:ext cx="1999147" cy="2173763"/>
          </a:xfrm>
          <a:prstGeom prst="rect">
            <a:avLst/>
          </a:prstGeom>
          <a:solidFill>
            <a:srgbClr val="EBF3F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82880" tIns="182880" rtlCol="0" anchor="t">
            <a:noAutofit/>
          </a:bodyPr>
          <a:lstStyle/>
          <a:p>
            <a:pPr>
              <a:spcAft>
                <a:spcPts val="1200"/>
              </a:spcAft>
            </a:pPr>
            <a:r>
              <a:rPr lang="fr-FR" sz="1400" b="1" dirty="0">
                <a:solidFill>
                  <a:srgbClr val="398D98"/>
                </a:solidFill>
              </a:rPr>
              <a:t>OBJECTIFS 2025</a:t>
            </a:r>
          </a:p>
          <a:p>
            <a:pPr marL="171450" indent="-171450">
              <a:spcBef>
                <a:spcPts val="600"/>
              </a:spcBef>
              <a:buClr>
                <a:srgbClr val="398D98"/>
              </a:buClr>
              <a:buFont typeface="Wingdings" panose="05000000000000000000" pitchFamily="2" charset="2"/>
              <a:buChar char="§"/>
            </a:pPr>
            <a:r>
              <a:rPr lang="fr-FR" sz="1400" dirty="0">
                <a:solidFill>
                  <a:schemeClr val="tx1"/>
                </a:solidFill>
              </a:rPr>
              <a:t>1 000 cas d'usage IA en production</a:t>
            </a:r>
          </a:p>
          <a:p>
            <a:pPr marL="171450" indent="-171450">
              <a:spcBef>
                <a:spcPts val="600"/>
              </a:spcBef>
              <a:buClr>
                <a:srgbClr val="398D98"/>
              </a:buClr>
              <a:buFont typeface="Wingdings" panose="05000000000000000000" pitchFamily="2" charset="2"/>
              <a:buChar char="§"/>
            </a:pPr>
            <a:r>
              <a:rPr lang="fr-FR" sz="1400" dirty="0">
                <a:solidFill>
                  <a:schemeClr val="tx1"/>
                </a:solidFill>
              </a:rPr>
              <a:t>60 % d'applications utilisant le cloud</a:t>
            </a:r>
          </a:p>
        </p:txBody>
      </p:sp>
      <p:sp>
        <p:nvSpPr>
          <p:cNvPr id="26" name="TextBox 25">
            <a:extLst>
              <a:ext uri="{FF2B5EF4-FFF2-40B4-BE49-F238E27FC236}">
                <a16:creationId xmlns:a16="http://schemas.microsoft.com/office/drawing/2014/main" id="{F626B701-CCD0-49A5-515D-43E84EE0D714}"/>
              </a:ext>
            </a:extLst>
          </p:cNvPr>
          <p:cNvSpPr txBox="1"/>
          <p:nvPr/>
        </p:nvSpPr>
        <p:spPr>
          <a:xfrm>
            <a:off x="462465" y="14472"/>
            <a:ext cx="10960278" cy="713460"/>
          </a:xfrm>
          <a:prstGeom prst="rect">
            <a:avLst/>
          </a:prstGeom>
        </p:spPr>
        <p:txBody>
          <a:bodyPr wrap="square" lIns="36000" tIns="0" rIns="36000" bIns="0" rtlCol="0" anchor="b">
            <a:noAutofit/>
          </a:bodyPr>
          <a:lstStyle/>
          <a:p>
            <a:br>
              <a:rPr lang="fr-FR" sz="2400" b="1" cap="all">
                <a:solidFill>
                  <a:srgbClr val="398D98"/>
                </a:solidFill>
                <a:latin typeface="+mj-lt"/>
                <a:ea typeface="+mj-ea"/>
                <a:cs typeface="+mj-cs"/>
              </a:rPr>
            </a:br>
            <a:r>
              <a:rPr lang="fr-FR" sz="2400" b="1" cap="all">
                <a:solidFill>
                  <a:srgbClr val="398D98"/>
                </a:solidFill>
                <a:ea typeface="+mj-ea"/>
                <a:cs typeface="+mj-cs"/>
              </a:rPr>
              <a:t>La technologie et l’industrialisation au cœur du modèle</a:t>
            </a:r>
          </a:p>
        </p:txBody>
      </p:sp>
      <p:cxnSp>
        <p:nvCxnSpPr>
          <p:cNvPr id="5" name="Straight Connector 4">
            <a:extLst>
              <a:ext uri="{FF2B5EF4-FFF2-40B4-BE49-F238E27FC236}">
                <a16:creationId xmlns:a16="http://schemas.microsoft.com/office/drawing/2014/main" id="{74C69F7B-3BF2-B71F-8551-318152446A13}"/>
              </a:ext>
            </a:extLst>
          </p:cNvPr>
          <p:cNvCxnSpPr/>
          <p:nvPr/>
        </p:nvCxnSpPr>
        <p:spPr>
          <a:xfrm>
            <a:off x="-16909" y="1047538"/>
            <a:ext cx="1290428"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08B6E103-4F06-87FA-98E1-98C3030927A7}"/>
              </a:ext>
            </a:extLst>
          </p:cNvPr>
          <p:cNvSpPr/>
          <p:nvPr/>
        </p:nvSpPr>
        <p:spPr>
          <a:xfrm>
            <a:off x="10363200" y="-595086"/>
            <a:ext cx="1828800" cy="413657"/>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Slide22</a:t>
            </a:r>
          </a:p>
        </p:txBody>
      </p:sp>
      <p:sp>
        <p:nvSpPr>
          <p:cNvPr id="17" name="Rectangle 16">
            <a:extLst>
              <a:ext uri="{FF2B5EF4-FFF2-40B4-BE49-F238E27FC236}">
                <a16:creationId xmlns:a16="http://schemas.microsoft.com/office/drawing/2014/main" id="{686DAC39-3760-1B6B-E26B-ACA523019857}"/>
              </a:ext>
            </a:extLst>
          </p:cNvPr>
          <p:cNvSpPr/>
          <p:nvPr>
            <p:custDataLst>
              <p:tags r:id="rId2"/>
            </p:custDataLst>
          </p:nvPr>
        </p:nvSpPr>
        <p:spPr>
          <a:xfrm>
            <a:off x="0" y="-317500"/>
            <a:ext cx="1270000" cy="2540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r>
              <a:rPr lang="en-GB" sz="1200" b="1">
                <a:solidFill>
                  <a:srgbClr val="C02A26"/>
                </a:solidFill>
              </a:rPr>
              <a:t>~141 KB / 6,615 KB</a:t>
            </a:r>
          </a:p>
        </p:txBody>
      </p:sp>
    </p:spTree>
    <p:extLst>
      <p:ext uri="{BB962C8B-B14F-4D97-AF65-F5344CB8AC3E}">
        <p14:creationId xmlns:p14="http://schemas.microsoft.com/office/powerpoint/2010/main" val="1203636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FCD1B05-62F0-1DAB-C89A-2F295C6F95D7}"/>
              </a:ext>
            </a:extLst>
          </p:cNvPr>
          <p:cNvGraphicFramePr>
            <a:graphicFrameLocks noChangeAspect="1"/>
          </p:cNvGraphicFramePr>
          <p:nvPr>
            <p:custDataLst>
              <p:tags r:id="rId1"/>
            </p:custDataLst>
            <p:extLst>
              <p:ext uri="{D42A27DB-BD31-4B8C-83A1-F6EECF244321}">
                <p14:modId xmlns:p14="http://schemas.microsoft.com/office/powerpoint/2010/main" val="1170745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5" name="think-cell data - do not delete" hidden="1">
                        <a:extLst>
                          <a:ext uri="{FF2B5EF4-FFF2-40B4-BE49-F238E27FC236}">
                            <a16:creationId xmlns:a16="http://schemas.microsoft.com/office/drawing/2014/main" id="{FFCD1B05-62F0-1DAB-C89A-2F295C6F95D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4" name="Rectangle 13">
            <a:extLst>
              <a:ext uri="{FF2B5EF4-FFF2-40B4-BE49-F238E27FC236}">
                <a16:creationId xmlns:a16="http://schemas.microsoft.com/office/drawing/2014/main" id="{5CBEF83A-27F5-0C9F-80BB-EF16847FD65C}"/>
              </a:ext>
            </a:extLst>
          </p:cNvPr>
          <p:cNvSpPr/>
          <p:nvPr/>
        </p:nvSpPr>
        <p:spPr>
          <a:xfrm>
            <a:off x="5617413" y="2498603"/>
            <a:ext cx="3119707" cy="2245352"/>
          </a:xfrm>
          <a:prstGeom prst="rect">
            <a:avLst/>
          </a:prstGeom>
          <a:solidFill>
            <a:srgbClr val="3B8E99">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en-US" sz="1400" b="1">
              <a:solidFill>
                <a:srgbClr val="3B8E99"/>
              </a:solidFill>
            </a:endParaRPr>
          </a:p>
        </p:txBody>
      </p:sp>
      <p:pic>
        <p:nvPicPr>
          <p:cNvPr id="6" name="Picture 5">
            <a:extLst>
              <a:ext uri="{FF2B5EF4-FFF2-40B4-BE49-F238E27FC236}">
                <a16:creationId xmlns:a16="http://schemas.microsoft.com/office/drawing/2014/main" id="{FCBB8C2F-0503-69EA-6A2A-28097974C82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26045" y="196677"/>
            <a:ext cx="1601227" cy="850861"/>
          </a:xfrm>
          <a:prstGeom prst="rect">
            <a:avLst/>
          </a:prstGeom>
        </p:spPr>
      </p:pic>
      <p:sp>
        <p:nvSpPr>
          <p:cNvPr id="34" name="Text Placeholder 1">
            <a:extLst>
              <a:ext uri="{FF2B5EF4-FFF2-40B4-BE49-F238E27FC236}">
                <a16:creationId xmlns:a16="http://schemas.microsoft.com/office/drawing/2014/main" id="{836D9503-AF00-A061-7936-A0B355364842}"/>
              </a:ext>
            </a:extLst>
          </p:cNvPr>
          <p:cNvSpPr txBox="1">
            <a:spLocks/>
          </p:cNvSpPr>
          <p:nvPr/>
        </p:nvSpPr>
        <p:spPr>
          <a:xfrm>
            <a:off x="9297564" y="5399059"/>
            <a:ext cx="2434347" cy="584775"/>
          </a:xfrm>
          <a:prstGeom prst="rect">
            <a:avLst/>
          </a:prstGeom>
        </p:spPr>
        <p:txBody>
          <a:bodyPr wrap="square" lIns="0" tIns="0" rIns="0" bIns="0">
            <a:spAutoFit/>
          </a:bodyPr>
          <a:lstStyle>
            <a:lvl1pPr marL="0" indent="0" algn="ctr" defTabSz="1087636" rtl="0" eaLnBrk="1" latinLnBrk="0" hangingPunct="1">
              <a:lnSpc>
                <a:spcPct val="13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5pPr>
            <a:lvl6pPr marL="5982000" indent="-543819" algn="l" defTabSz="1087636" rtl="0" eaLnBrk="1" latinLnBrk="0" hangingPunct="1">
              <a:spcBef>
                <a:spcPct val="20000"/>
              </a:spcBef>
              <a:buFont typeface="Arial"/>
              <a:buChar char="•"/>
              <a:defRPr sz="4800" kern="1200">
                <a:solidFill>
                  <a:schemeClr val="tx1"/>
                </a:solidFill>
                <a:latin typeface="+mn-lt"/>
                <a:ea typeface="+mn-ea"/>
                <a:cs typeface="+mn-cs"/>
              </a:defRPr>
            </a:lvl6pPr>
            <a:lvl7pPr marL="7069639" indent="-543819" algn="l" defTabSz="1087636" rtl="0" eaLnBrk="1" latinLnBrk="0" hangingPunct="1">
              <a:spcBef>
                <a:spcPct val="20000"/>
              </a:spcBef>
              <a:buFont typeface="Arial"/>
              <a:buChar char="•"/>
              <a:defRPr sz="4800" kern="1200">
                <a:solidFill>
                  <a:schemeClr val="tx1"/>
                </a:solidFill>
                <a:latin typeface="+mn-lt"/>
                <a:ea typeface="+mn-ea"/>
                <a:cs typeface="+mn-cs"/>
              </a:defRPr>
            </a:lvl7pPr>
            <a:lvl8pPr marL="8157277" indent="-543819" algn="l" defTabSz="1087636" rtl="0" eaLnBrk="1" latinLnBrk="0" hangingPunct="1">
              <a:spcBef>
                <a:spcPct val="20000"/>
              </a:spcBef>
              <a:buFont typeface="Arial"/>
              <a:buChar char="•"/>
              <a:defRPr sz="4800" kern="1200">
                <a:solidFill>
                  <a:schemeClr val="tx1"/>
                </a:solidFill>
                <a:latin typeface="+mn-lt"/>
                <a:ea typeface="+mn-ea"/>
                <a:cs typeface="+mn-cs"/>
              </a:defRPr>
            </a:lvl8pPr>
            <a:lvl9pPr marL="9244913" indent="-543819" algn="l" defTabSz="1087636" rtl="0" eaLnBrk="1" latinLnBrk="0" hangingPunct="1">
              <a:spcBef>
                <a:spcPct val="20000"/>
              </a:spcBef>
              <a:buFont typeface="Arial"/>
              <a:buChar char="•"/>
              <a:defRPr sz="4800" kern="1200">
                <a:solidFill>
                  <a:schemeClr val="tx1"/>
                </a:solidFill>
                <a:latin typeface="+mn-lt"/>
                <a:ea typeface="+mn-ea"/>
                <a:cs typeface="+mn-cs"/>
              </a:defRPr>
            </a:lvl9pPr>
          </a:lstStyle>
          <a:p>
            <a:pPr defTabSz="1085528">
              <a:lnSpc>
                <a:spcPct val="100000"/>
              </a:lnSpc>
              <a:spcBef>
                <a:spcPts val="0"/>
              </a:spcBef>
              <a:defRPr/>
            </a:pPr>
            <a:r>
              <a:rPr lang="fr-FR" sz="1600" b="1">
                <a:solidFill>
                  <a:srgbClr val="3B8E99"/>
                </a:solidFill>
                <a:latin typeface="+mn-lt"/>
                <a:cs typeface="Open Sans"/>
              </a:rPr>
              <a:t>Anne Pointet</a:t>
            </a:r>
          </a:p>
          <a:p>
            <a:pPr defTabSz="1085528">
              <a:lnSpc>
                <a:spcPct val="100000"/>
              </a:lnSpc>
              <a:spcBef>
                <a:spcPts val="0"/>
              </a:spcBef>
              <a:defRPr/>
            </a:pPr>
            <a:r>
              <a:rPr lang="fr-FR" sz="1100" i="1">
                <a:solidFill>
                  <a:schemeClr val="tx2">
                    <a:lumMod val="60000"/>
                    <a:lumOff val="40000"/>
                  </a:schemeClr>
                </a:solidFill>
                <a:latin typeface="+mn-lt"/>
                <a:cs typeface="Open Sans"/>
              </a:rPr>
              <a:t>Directrice </a:t>
            </a:r>
            <a:br>
              <a:rPr lang="fr-FR" sz="1100" i="1">
                <a:solidFill>
                  <a:schemeClr val="tx2">
                    <a:lumMod val="60000"/>
                    <a:lumOff val="40000"/>
                  </a:schemeClr>
                </a:solidFill>
                <a:latin typeface="+mn-lt"/>
                <a:cs typeface="Open Sans"/>
              </a:rPr>
            </a:br>
            <a:r>
              <a:rPr lang="fr-FR" sz="1100" i="1">
                <a:solidFill>
                  <a:schemeClr val="tx2">
                    <a:lumMod val="60000"/>
                    <a:lumOff val="40000"/>
                  </a:schemeClr>
                </a:solidFill>
                <a:latin typeface="+mn-lt"/>
                <a:cs typeface="Open Sans"/>
              </a:rPr>
              <a:t>de l’Engagement d’entreprise</a:t>
            </a:r>
            <a:endParaRPr lang="en-US" sz="1100" i="1">
              <a:solidFill>
                <a:schemeClr val="tx2">
                  <a:lumMod val="60000"/>
                  <a:lumOff val="40000"/>
                </a:schemeClr>
              </a:solidFill>
              <a:latin typeface="+mn-lt"/>
              <a:cs typeface="Open Sans"/>
            </a:endParaRPr>
          </a:p>
        </p:txBody>
      </p:sp>
      <p:sp>
        <p:nvSpPr>
          <p:cNvPr id="51" name="Rectangle: Single Corner Rounded 50">
            <a:extLst>
              <a:ext uri="{FF2B5EF4-FFF2-40B4-BE49-F238E27FC236}">
                <a16:creationId xmlns:a16="http://schemas.microsoft.com/office/drawing/2014/main" id="{76863DA2-9EA2-37CA-01C4-99B1A353C5C6}"/>
              </a:ext>
            </a:extLst>
          </p:cNvPr>
          <p:cNvSpPr/>
          <p:nvPr/>
        </p:nvSpPr>
        <p:spPr>
          <a:xfrm flipH="1">
            <a:off x="5617412" y="1341922"/>
            <a:ext cx="1714721" cy="949323"/>
          </a:xfrm>
          <a:prstGeom prst="round1Rect">
            <a:avLst>
              <a:gd name="adj" fmla="val 21415"/>
            </a:avLst>
          </a:prstGeom>
          <a:solidFill>
            <a:srgbClr val="3B8E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b="1"/>
          </a:p>
        </p:txBody>
      </p:sp>
      <p:grpSp>
        <p:nvGrpSpPr>
          <p:cNvPr id="1036" name="Group 1035">
            <a:extLst>
              <a:ext uri="{FF2B5EF4-FFF2-40B4-BE49-F238E27FC236}">
                <a16:creationId xmlns:a16="http://schemas.microsoft.com/office/drawing/2014/main" id="{84D98A28-DE39-0F6D-2322-FA54E26F403D}"/>
              </a:ext>
            </a:extLst>
          </p:cNvPr>
          <p:cNvGrpSpPr/>
          <p:nvPr/>
        </p:nvGrpSpPr>
        <p:grpSpPr>
          <a:xfrm>
            <a:off x="5670419" y="1471043"/>
            <a:ext cx="1833873" cy="923330"/>
            <a:chOff x="5961444" y="1445964"/>
            <a:chExt cx="1833873" cy="1041825"/>
          </a:xfrm>
        </p:grpSpPr>
        <p:sp>
          <p:nvSpPr>
            <p:cNvPr id="1030" name="TextBox 1029">
              <a:extLst>
                <a:ext uri="{FF2B5EF4-FFF2-40B4-BE49-F238E27FC236}">
                  <a16:creationId xmlns:a16="http://schemas.microsoft.com/office/drawing/2014/main" id="{82F8E7F5-ACAF-906C-9410-48A3FCB79EFE}"/>
                </a:ext>
              </a:extLst>
            </p:cNvPr>
            <p:cNvSpPr txBox="1"/>
            <p:nvPr/>
          </p:nvSpPr>
          <p:spPr>
            <a:xfrm>
              <a:off x="6538225" y="1727828"/>
              <a:ext cx="1079142" cy="382002"/>
            </a:xfrm>
            <a:prstGeom prst="rect">
              <a:avLst/>
            </a:prstGeom>
            <a:noFill/>
          </p:spPr>
          <p:txBody>
            <a:bodyPr wrap="none">
              <a:spAutoFit/>
            </a:bodyPr>
            <a:lstStyle/>
            <a:p>
              <a:r>
                <a:rPr lang="en-GB" sz="1600" b="1">
                  <a:solidFill>
                    <a:prstClr val="white"/>
                  </a:solidFill>
                  <a:latin typeface="BNPP Sans Light"/>
                </a:rPr>
                <a:t>d</a:t>
              </a:r>
              <a:r>
                <a:rPr kumimoji="0" lang="en-GB" sz="1600" b="1" i="0" u="none" strike="noStrike" kern="1200" cap="none" spc="0" normalizeH="0" baseline="0" noProof="0">
                  <a:ln>
                    <a:noFill/>
                  </a:ln>
                  <a:solidFill>
                    <a:prstClr val="white"/>
                  </a:solidFill>
                  <a:effectLst/>
                  <a:uLnTx/>
                  <a:uFillTx/>
                  <a:latin typeface="BNPP Sans Light"/>
                  <a:ea typeface="+mn-ea"/>
                  <a:cs typeface="+mn-cs"/>
                </a:rPr>
                <a:t>omaines</a:t>
              </a:r>
              <a:endParaRPr lang="en-US" sz="1400"/>
            </a:p>
          </p:txBody>
        </p:sp>
        <p:sp>
          <p:nvSpPr>
            <p:cNvPr id="1034" name="TextBox 1033">
              <a:extLst>
                <a:ext uri="{FF2B5EF4-FFF2-40B4-BE49-F238E27FC236}">
                  <a16:creationId xmlns:a16="http://schemas.microsoft.com/office/drawing/2014/main" id="{7374866B-5566-6D29-923E-1B6E33F35238}"/>
                </a:ext>
              </a:extLst>
            </p:cNvPr>
            <p:cNvSpPr txBox="1"/>
            <p:nvPr/>
          </p:nvSpPr>
          <p:spPr>
            <a:xfrm>
              <a:off x="5961444" y="1445964"/>
              <a:ext cx="570990" cy="1041825"/>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a:ln>
                    <a:noFill/>
                  </a:ln>
                  <a:solidFill>
                    <a:prstClr val="white"/>
                  </a:solidFill>
                  <a:effectLst/>
                  <a:uLnTx/>
                  <a:uFillTx/>
                  <a:latin typeface="BNPP Sans Light"/>
                  <a:ea typeface="+mn-ea"/>
                  <a:cs typeface="+mn-cs"/>
                </a:rPr>
                <a:t>5</a:t>
              </a:r>
              <a:endParaRPr kumimoji="0" lang="en-GB" b="1" i="0" u="none" strike="noStrike" kern="1200" cap="none" spc="0" normalizeH="0" baseline="0" noProof="0">
                <a:ln>
                  <a:noFill/>
                </a:ln>
                <a:solidFill>
                  <a:prstClr val="white"/>
                </a:solidFill>
                <a:effectLst/>
                <a:uLnTx/>
                <a:uFillTx/>
                <a:latin typeface="BNPP Sans Light"/>
                <a:ea typeface="+mn-ea"/>
                <a:cs typeface="+mn-cs"/>
              </a:endParaRPr>
            </a:p>
          </p:txBody>
        </p:sp>
        <p:sp>
          <p:nvSpPr>
            <p:cNvPr id="1035" name="TextBox 1034">
              <a:extLst>
                <a:ext uri="{FF2B5EF4-FFF2-40B4-BE49-F238E27FC236}">
                  <a16:creationId xmlns:a16="http://schemas.microsoft.com/office/drawing/2014/main" id="{5F3CB668-62CC-2281-65E8-01310BDE37CF}"/>
                </a:ext>
              </a:extLst>
            </p:cNvPr>
            <p:cNvSpPr txBox="1"/>
            <p:nvPr/>
          </p:nvSpPr>
          <p:spPr>
            <a:xfrm>
              <a:off x="6403563" y="1971047"/>
              <a:ext cx="1391754" cy="382002"/>
            </a:xfrm>
            <a:prstGeom prst="rect">
              <a:avLst/>
            </a:prstGeom>
            <a:noFill/>
          </p:spPr>
          <p:txBody>
            <a:bodyPr wrap="square">
              <a:spAutoFit/>
            </a:bodyPr>
            <a:lstStyle/>
            <a:p>
              <a:r>
                <a:rPr lang="en-GB" sz="1600" b="1">
                  <a:solidFill>
                    <a:prstClr val="white"/>
                  </a:solidFill>
                  <a:latin typeface="BNPP Sans Light"/>
                </a:rPr>
                <a:t>prioritaires</a:t>
              </a:r>
              <a:endParaRPr lang="en-US" sz="1400" b="1">
                <a:solidFill>
                  <a:prstClr val="white"/>
                </a:solidFill>
                <a:latin typeface="BNPP Sans Light"/>
              </a:endParaRPr>
            </a:p>
          </p:txBody>
        </p:sp>
      </p:grpSp>
      <p:sp>
        <p:nvSpPr>
          <p:cNvPr id="63" name="TextBox 62">
            <a:extLst>
              <a:ext uri="{FF2B5EF4-FFF2-40B4-BE49-F238E27FC236}">
                <a16:creationId xmlns:a16="http://schemas.microsoft.com/office/drawing/2014/main" id="{DDE3F40B-1032-CA7E-836E-54B10262C6DD}"/>
              </a:ext>
            </a:extLst>
          </p:cNvPr>
          <p:cNvSpPr txBox="1"/>
          <p:nvPr/>
        </p:nvSpPr>
        <p:spPr>
          <a:xfrm>
            <a:off x="7332135" y="1341922"/>
            <a:ext cx="4380436" cy="454991"/>
          </a:xfrm>
          <a:prstGeom prst="rect">
            <a:avLst/>
          </a:prstGeom>
          <a:solidFill>
            <a:srgbClr val="3B8E99">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200" b="1">
                <a:solidFill>
                  <a:srgbClr val="3B8E99"/>
                </a:solidFill>
              </a:rPr>
              <a:t>MOBILISER</a:t>
            </a:r>
            <a:r>
              <a:rPr lang="en-US" sz="1400" b="1">
                <a:solidFill>
                  <a:srgbClr val="3B8E99"/>
                </a:solidFill>
              </a:rPr>
              <a:t> </a:t>
            </a:r>
          </a:p>
        </p:txBody>
      </p:sp>
      <p:sp>
        <p:nvSpPr>
          <p:cNvPr id="1024" name="TextBox 1023">
            <a:extLst>
              <a:ext uri="{FF2B5EF4-FFF2-40B4-BE49-F238E27FC236}">
                <a16:creationId xmlns:a16="http://schemas.microsoft.com/office/drawing/2014/main" id="{8AB804F8-B118-EED3-67FF-56D23B677639}"/>
              </a:ext>
            </a:extLst>
          </p:cNvPr>
          <p:cNvSpPr txBox="1"/>
          <p:nvPr/>
        </p:nvSpPr>
        <p:spPr>
          <a:xfrm>
            <a:off x="7332135" y="1836254"/>
            <a:ext cx="4380436" cy="454991"/>
          </a:xfrm>
          <a:prstGeom prst="rect">
            <a:avLst/>
          </a:prstGeom>
          <a:solidFill>
            <a:srgbClr val="3B8E99">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200" b="1">
                <a:solidFill>
                  <a:srgbClr val="3B8E99"/>
                </a:solidFill>
              </a:rPr>
              <a:t>ATTEINDRE</a:t>
            </a:r>
            <a:r>
              <a:rPr lang="en-US" sz="1400" b="1">
                <a:solidFill>
                  <a:srgbClr val="3B8E99"/>
                </a:solidFill>
              </a:rPr>
              <a:t> </a:t>
            </a:r>
          </a:p>
        </p:txBody>
      </p:sp>
      <p:sp>
        <p:nvSpPr>
          <p:cNvPr id="1040" name="TextBox 1039">
            <a:extLst>
              <a:ext uri="{FF2B5EF4-FFF2-40B4-BE49-F238E27FC236}">
                <a16:creationId xmlns:a16="http://schemas.microsoft.com/office/drawing/2014/main" id="{A59629AC-2785-C5B3-A20F-6611EB7867D4}"/>
              </a:ext>
            </a:extLst>
          </p:cNvPr>
          <p:cNvSpPr txBox="1"/>
          <p:nvPr/>
        </p:nvSpPr>
        <p:spPr>
          <a:xfrm>
            <a:off x="8323080" y="1351775"/>
            <a:ext cx="836745" cy="454991"/>
          </a:xfrm>
          <a:prstGeom prst="rect">
            <a:avLst/>
          </a:prstGeom>
          <a:solidFill>
            <a:srgbClr val="3B8E99">
              <a:alpha val="30000"/>
            </a:srgbClr>
          </a:solidFill>
        </p:spPr>
        <p:txBody>
          <a:bodyPr wrap="none" anchor="ctr">
            <a:no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400" b="1" i="0" u="none" strike="noStrike" kern="1200" cap="none" spc="0" normalizeH="0" baseline="0" noProof="0">
                <a:ln>
                  <a:noFill/>
                </a:ln>
                <a:solidFill>
                  <a:srgbClr val="3B8E99"/>
                </a:solidFill>
                <a:effectLst/>
                <a:uLnTx/>
                <a:uFillTx/>
                <a:latin typeface="BNPP Sans Light"/>
                <a:ea typeface="+mn-ea"/>
                <a:cs typeface="+mn-cs"/>
              </a:rPr>
              <a:t>350</a:t>
            </a:r>
            <a:r>
              <a:rPr kumimoji="0" lang="en-US" sz="1600" b="1" i="0" u="none" strike="noStrike" kern="1200" cap="none" spc="0" normalizeH="0" baseline="0" noProof="0">
                <a:ln>
                  <a:noFill/>
                </a:ln>
                <a:solidFill>
                  <a:srgbClr val="3B8E99"/>
                </a:solidFill>
                <a:effectLst/>
                <a:uLnTx/>
                <a:uFillTx/>
                <a:latin typeface="BNPP Sans Light"/>
                <a:ea typeface="+mn-ea"/>
                <a:cs typeface="+mn-cs"/>
              </a:rPr>
              <a:t> </a:t>
            </a:r>
            <a:r>
              <a:rPr kumimoji="0" lang="en-US" sz="1200" b="1" i="0" u="none" strike="noStrike" kern="1200" cap="none" spc="0" normalizeH="0" baseline="0" noProof="0">
                <a:ln>
                  <a:noFill/>
                </a:ln>
                <a:solidFill>
                  <a:srgbClr val="3B8E99"/>
                </a:solidFill>
                <a:effectLst/>
                <a:uLnTx/>
                <a:uFillTx/>
                <a:latin typeface="BNPP Sans Light"/>
                <a:ea typeface="+mn-ea"/>
                <a:cs typeface="+mn-cs"/>
              </a:rPr>
              <a:t>Md</a:t>
            </a:r>
            <a:r>
              <a:rPr kumimoji="0" lang="en-US" sz="1200" b="1" i="0" u="none" strike="noStrike" kern="1200" cap="none" spc="0" normalizeH="0" baseline="0" noProof="0">
                <a:ln>
                  <a:noFill/>
                </a:ln>
                <a:solidFill>
                  <a:srgbClr val="3B8E99"/>
                </a:solidFill>
                <a:effectLst/>
                <a:uLnTx/>
                <a:uFillTx/>
                <a:latin typeface="Roboto" panose="020F0502020204030204" pitchFamily="2" charset="0"/>
                <a:ea typeface="+mn-ea"/>
                <a:cs typeface="+mn-cs"/>
              </a:rPr>
              <a:t>€</a:t>
            </a:r>
            <a:r>
              <a:rPr kumimoji="0" lang="en-US" sz="1200" b="1" i="0" u="none" strike="noStrike" kern="1200" cap="none" spc="0" normalizeH="0" baseline="0" noProof="0">
                <a:ln>
                  <a:noFill/>
                </a:ln>
                <a:solidFill>
                  <a:srgbClr val="3B8E99"/>
                </a:solidFill>
                <a:effectLst/>
                <a:uLnTx/>
                <a:uFillTx/>
                <a:latin typeface="BNPP Sans Light"/>
                <a:ea typeface="+mn-ea"/>
                <a:cs typeface="+mn-cs"/>
              </a:rPr>
              <a:t> </a:t>
            </a:r>
          </a:p>
        </p:txBody>
      </p:sp>
      <p:sp>
        <p:nvSpPr>
          <p:cNvPr id="1041" name="TextBox 1040">
            <a:extLst>
              <a:ext uri="{FF2B5EF4-FFF2-40B4-BE49-F238E27FC236}">
                <a16:creationId xmlns:a16="http://schemas.microsoft.com/office/drawing/2014/main" id="{BEDB68CF-A19A-4483-40F5-9F8CED47EC4A}"/>
              </a:ext>
            </a:extLst>
          </p:cNvPr>
          <p:cNvSpPr txBox="1"/>
          <p:nvPr/>
        </p:nvSpPr>
        <p:spPr>
          <a:xfrm>
            <a:off x="8325736" y="1836254"/>
            <a:ext cx="836745" cy="454991"/>
          </a:xfrm>
          <a:prstGeom prst="rect">
            <a:avLst/>
          </a:prstGeom>
          <a:solidFill>
            <a:srgbClr val="3B8E99">
              <a:alpha val="30000"/>
            </a:srgbClr>
          </a:solidFill>
        </p:spPr>
        <p:txBody>
          <a:bodyPr wrap="none" anchor="ctr">
            <a:no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400" b="1" i="0" u="none" strike="noStrike" kern="1200" cap="none" spc="0" normalizeH="0" baseline="0" noProof="0">
                <a:ln>
                  <a:noFill/>
                </a:ln>
                <a:solidFill>
                  <a:srgbClr val="3B8E99"/>
                </a:solidFill>
                <a:effectLst/>
                <a:uLnTx/>
                <a:uFillTx/>
                <a:latin typeface="BNPP Sans Light"/>
                <a:ea typeface="+mn-ea"/>
                <a:cs typeface="+mn-cs"/>
              </a:rPr>
              <a:t>300</a:t>
            </a:r>
            <a:r>
              <a:rPr kumimoji="0" lang="en-US" sz="1600" b="1" i="0" u="none" strike="noStrike" kern="1200" cap="none" spc="0" normalizeH="0" baseline="0" noProof="0">
                <a:ln>
                  <a:noFill/>
                </a:ln>
                <a:solidFill>
                  <a:srgbClr val="3B8E99"/>
                </a:solidFill>
                <a:effectLst/>
                <a:uLnTx/>
                <a:uFillTx/>
                <a:latin typeface="BNPP Sans Light"/>
                <a:ea typeface="+mn-ea"/>
                <a:cs typeface="+mn-cs"/>
              </a:rPr>
              <a:t> </a:t>
            </a:r>
            <a:r>
              <a:rPr kumimoji="0" lang="en-US" sz="1200" b="1" i="0" u="none" strike="noStrike" kern="1200" cap="none" spc="0" normalizeH="0" baseline="0" noProof="0">
                <a:ln>
                  <a:noFill/>
                </a:ln>
                <a:solidFill>
                  <a:srgbClr val="3B8E99"/>
                </a:solidFill>
                <a:effectLst/>
                <a:uLnTx/>
                <a:uFillTx/>
                <a:latin typeface="BNPP Sans Light"/>
                <a:ea typeface="+mn-ea"/>
                <a:cs typeface="+mn-cs"/>
              </a:rPr>
              <a:t>Md</a:t>
            </a:r>
            <a:r>
              <a:rPr kumimoji="0" lang="en-US" sz="1200" b="1" i="0" u="none" strike="noStrike" kern="1200" cap="none" spc="0" normalizeH="0" baseline="0" noProof="0">
                <a:ln>
                  <a:noFill/>
                </a:ln>
                <a:solidFill>
                  <a:srgbClr val="3B8E99"/>
                </a:solidFill>
                <a:effectLst/>
                <a:uLnTx/>
                <a:uFillTx/>
                <a:latin typeface="Roboto" panose="020F0502020204030204" pitchFamily="2" charset="0"/>
                <a:ea typeface="+mn-ea"/>
                <a:cs typeface="+mn-cs"/>
              </a:rPr>
              <a:t>€</a:t>
            </a:r>
            <a:r>
              <a:rPr kumimoji="0" lang="en-US" sz="1200" b="1" i="0" u="none" strike="noStrike" kern="1200" cap="none" spc="0" normalizeH="0" baseline="0" noProof="0">
                <a:ln>
                  <a:noFill/>
                </a:ln>
                <a:solidFill>
                  <a:srgbClr val="3B8E99"/>
                </a:solidFill>
                <a:effectLst/>
                <a:uLnTx/>
                <a:uFillTx/>
                <a:latin typeface="BNPP Sans Light"/>
                <a:ea typeface="+mn-ea"/>
                <a:cs typeface="+mn-cs"/>
              </a:rPr>
              <a:t> </a:t>
            </a:r>
          </a:p>
        </p:txBody>
      </p:sp>
      <p:sp>
        <p:nvSpPr>
          <p:cNvPr id="1043" name="TextBox 1042">
            <a:extLst>
              <a:ext uri="{FF2B5EF4-FFF2-40B4-BE49-F238E27FC236}">
                <a16:creationId xmlns:a16="http://schemas.microsoft.com/office/drawing/2014/main" id="{7602A4EA-2C53-BAB1-DD0E-6D1A9525CE03}"/>
              </a:ext>
            </a:extLst>
          </p:cNvPr>
          <p:cNvSpPr txBox="1"/>
          <p:nvPr/>
        </p:nvSpPr>
        <p:spPr>
          <a:xfrm>
            <a:off x="9176989" y="1334546"/>
            <a:ext cx="2535582" cy="469744"/>
          </a:xfrm>
          <a:prstGeom prst="rect">
            <a:avLst/>
          </a:prstGeom>
          <a:noFill/>
        </p:spPr>
        <p:txBody>
          <a:bodyPr wrap="square" anchor="ctr">
            <a:spAutoFit/>
          </a:bodyPr>
          <a:lstStyle/>
          <a:p>
            <a:pPr>
              <a:lnSpc>
                <a:spcPct val="90000"/>
              </a:lnSpc>
            </a:pPr>
            <a:r>
              <a:rPr lang="en-US" sz="900">
                <a:solidFill>
                  <a:schemeClr val="tx1">
                    <a:lumMod val="85000"/>
                    <a:lumOff val="15000"/>
                  </a:schemeClr>
                </a:solidFill>
              </a:rPr>
              <a:t>d'ici 2025 au travers des activités de crédits et d'émissions obligataires durables, liées aux sujets environnementaux et sociaux.</a:t>
            </a:r>
          </a:p>
        </p:txBody>
      </p:sp>
      <p:sp>
        <p:nvSpPr>
          <p:cNvPr id="1045" name="TextBox 1044">
            <a:extLst>
              <a:ext uri="{FF2B5EF4-FFF2-40B4-BE49-F238E27FC236}">
                <a16:creationId xmlns:a16="http://schemas.microsoft.com/office/drawing/2014/main" id="{6E6631F1-4735-C72B-B8E7-C908F66229C7}"/>
              </a:ext>
            </a:extLst>
          </p:cNvPr>
          <p:cNvSpPr txBox="1"/>
          <p:nvPr/>
        </p:nvSpPr>
        <p:spPr>
          <a:xfrm>
            <a:off x="9176989" y="1891202"/>
            <a:ext cx="2456211" cy="345094"/>
          </a:xfrm>
          <a:prstGeom prst="rect">
            <a:avLst/>
          </a:prstGeom>
          <a:noFill/>
        </p:spPr>
        <p:txBody>
          <a:bodyPr wrap="square" anchor="ctr">
            <a:spAutoFit/>
          </a:bodyPr>
          <a:lstStyle/>
          <a:p>
            <a:pPr>
              <a:lnSpc>
                <a:spcPct val="90000"/>
              </a:lnSpc>
            </a:pPr>
            <a:r>
              <a:rPr lang="fr-FR" sz="900">
                <a:solidFill>
                  <a:schemeClr val="tx1">
                    <a:lumMod val="85000"/>
                    <a:lumOff val="15000"/>
                  </a:schemeClr>
                </a:solidFill>
              </a:rPr>
              <a:t>d'investissements responsables et durables gérés en 2025.</a:t>
            </a:r>
            <a:endParaRPr lang="en-US" sz="900">
              <a:solidFill>
                <a:schemeClr val="tx1">
                  <a:lumMod val="85000"/>
                  <a:lumOff val="15000"/>
                </a:schemeClr>
              </a:solidFill>
            </a:endParaRPr>
          </a:p>
        </p:txBody>
      </p:sp>
      <p:sp>
        <p:nvSpPr>
          <p:cNvPr id="56" name="Isosceles Triangle 55">
            <a:extLst>
              <a:ext uri="{FF2B5EF4-FFF2-40B4-BE49-F238E27FC236}">
                <a16:creationId xmlns:a16="http://schemas.microsoft.com/office/drawing/2014/main" id="{A231BDFD-F34D-F3B2-1DAA-699189FFF858}"/>
              </a:ext>
            </a:extLst>
          </p:cNvPr>
          <p:cNvSpPr/>
          <p:nvPr/>
        </p:nvSpPr>
        <p:spPr>
          <a:xfrm rot="10800000">
            <a:off x="7053613" y="2351303"/>
            <a:ext cx="247306" cy="103909"/>
          </a:xfrm>
          <a:prstGeom prst="triangle">
            <a:avLst/>
          </a:prstGeom>
          <a:solidFill>
            <a:srgbClr val="3B8E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2A527C6-12FF-7847-FE2E-5DA3C6A53ED5}"/>
              </a:ext>
            </a:extLst>
          </p:cNvPr>
          <p:cNvSpPr txBox="1"/>
          <p:nvPr/>
        </p:nvSpPr>
        <p:spPr>
          <a:xfrm>
            <a:off x="6711437" y="2569852"/>
            <a:ext cx="946664" cy="452894"/>
          </a:xfrm>
          <a:prstGeom prst="rect">
            <a:avLst/>
          </a:prstGeom>
          <a:noFill/>
        </p:spPr>
        <p:txBody>
          <a:bodyPr wrap="square" lIns="78181" tIns="39091" rIns="78181" bIns="39091" anchor="ctr">
            <a:spAutoFit/>
          </a:bodyPr>
          <a:lstStyle/>
          <a:p>
            <a:pPr algn="ctr">
              <a:lnSpc>
                <a:spcPct val="90000"/>
              </a:lnSpc>
            </a:pPr>
            <a:r>
              <a:rPr lang="fr-FR" sz="900" b="1">
                <a:solidFill>
                  <a:schemeClr val="tx1">
                    <a:lumMod val="85000"/>
                    <a:lumOff val="15000"/>
                  </a:schemeClr>
                </a:solidFill>
              </a:rPr>
              <a:t>Transition vers la neutralité carbone</a:t>
            </a:r>
            <a:endParaRPr lang="en-US" sz="900" b="1">
              <a:solidFill>
                <a:schemeClr val="tx1">
                  <a:lumMod val="85000"/>
                  <a:lumOff val="15000"/>
                </a:schemeClr>
              </a:solidFill>
            </a:endParaRPr>
          </a:p>
        </p:txBody>
      </p:sp>
      <p:sp>
        <p:nvSpPr>
          <p:cNvPr id="8" name="TextBox 7">
            <a:extLst>
              <a:ext uri="{FF2B5EF4-FFF2-40B4-BE49-F238E27FC236}">
                <a16:creationId xmlns:a16="http://schemas.microsoft.com/office/drawing/2014/main" id="{F9290045-18E1-C3C2-1B0B-17E824481461}"/>
              </a:ext>
            </a:extLst>
          </p:cNvPr>
          <p:cNvSpPr txBox="1"/>
          <p:nvPr/>
        </p:nvSpPr>
        <p:spPr>
          <a:xfrm>
            <a:off x="7790092" y="3323928"/>
            <a:ext cx="807778" cy="452894"/>
          </a:xfrm>
          <a:prstGeom prst="rect">
            <a:avLst/>
          </a:prstGeom>
          <a:noFill/>
        </p:spPr>
        <p:txBody>
          <a:bodyPr wrap="square" lIns="78181" tIns="39091" rIns="78181" bIns="39091" anchor="ctr">
            <a:spAutoFit/>
          </a:bodyPr>
          <a:lstStyle/>
          <a:p>
            <a:pPr>
              <a:lnSpc>
                <a:spcPct val="90000"/>
              </a:lnSpc>
            </a:pPr>
            <a:r>
              <a:rPr lang="fr-FR" sz="900" b="1">
                <a:solidFill>
                  <a:schemeClr val="tx1">
                    <a:lumMod val="85000"/>
                    <a:lumOff val="15000"/>
                  </a:schemeClr>
                </a:solidFill>
              </a:rPr>
              <a:t>Capital naturel et biodiviersité</a:t>
            </a:r>
            <a:endParaRPr lang="en-US" sz="900" b="1">
              <a:solidFill>
                <a:schemeClr val="tx1">
                  <a:lumMod val="85000"/>
                  <a:lumOff val="15000"/>
                </a:schemeClr>
              </a:solidFill>
            </a:endParaRPr>
          </a:p>
        </p:txBody>
      </p:sp>
      <p:sp>
        <p:nvSpPr>
          <p:cNvPr id="10" name="TextBox 9">
            <a:extLst>
              <a:ext uri="{FF2B5EF4-FFF2-40B4-BE49-F238E27FC236}">
                <a16:creationId xmlns:a16="http://schemas.microsoft.com/office/drawing/2014/main" id="{5CB0ADC7-6F64-FF63-D4B1-F52A00EBB6DA}"/>
              </a:ext>
            </a:extLst>
          </p:cNvPr>
          <p:cNvSpPr txBox="1"/>
          <p:nvPr/>
        </p:nvSpPr>
        <p:spPr>
          <a:xfrm>
            <a:off x="5583980" y="3259870"/>
            <a:ext cx="995467" cy="581006"/>
          </a:xfrm>
          <a:prstGeom prst="rect">
            <a:avLst/>
          </a:prstGeom>
          <a:noFill/>
        </p:spPr>
        <p:txBody>
          <a:bodyPr wrap="square" lIns="78181" tIns="39091" rIns="78181" bIns="39091" anchor="ctr">
            <a:spAutoFit/>
          </a:bodyPr>
          <a:lstStyle>
            <a:defPPr>
              <a:defRPr lang="fr-FR"/>
            </a:defPPr>
            <a:lvl1pPr algn="ctr">
              <a:defRPr sz="1200"/>
            </a:lvl1pPr>
          </a:lstStyle>
          <a:p>
            <a:pPr algn="r">
              <a:lnSpc>
                <a:spcPct val="90000"/>
              </a:lnSpc>
            </a:pPr>
            <a:r>
              <a:rPr lang="fr-FR" sz="900" b="1">
                <a:solidFill>
                  <a:schemeClr val="tx1">
                    <a:lumMod val="85000"/>
                    <a:lumOff val="15000"/>
                  </a:schemeClr>
                </a:solidFill>
              </a:rPr>
              <a:t>Épargne, investissements </a:t>
            </a:r>
            <a:br>
              <a:rPr lang="fr-FR" sz="900" b="1">
                <a:solidFill>
                  <a:schemeClr val="tx1">
                    <a:lumMod val="85000"/>
                    <a:lumOff val="15000"/>
                  </a:schemeClr>
                </a:solidFill>
              </a:rPr>
            </a:br>
            <a:r>
              <a:rPr lang="fr-FR" sz="900" b="1">
                <a:solidFill>
                  <a:schemeClr val="tx1">
                    <a:lumMod val="85000"/>
                    <a:lumOff val="15000"/>
                  </a:schemeClr>
                </a:solidFill>
              </a:rPr>
              <a:t>et financements durables</a:t>
            </a:r>
            <a:endParaRPr lang="en-US" sz="900" b="1">
              <a:solidFill>
                <a:schemeClr val="tx1">
                  <a:lumMod val="85000"/>
                  <a:lumOff val="15000"/>
                </a:schemeClr>
              </a:solidFill>
            </a:endParaRPr>
          </a:p>
        </p:txBody>
      </p:sp>
      <p:sp>
        <p:nvSpPr>
          <p:cNvPr id="11" name="TextBox 10">
            <a:extLst>
              <a:ext uri="{FF2B5EF4-FFF2-40B4-BE49-F238E27FC236}">
                <a16:creationId xmlns:a16="http://schemas.microsoft.com/office/drawing/2014/main" id="{762CBFFB-456E-965E-6092-3EB82FC09370}"/>
              </a:ext>
            </a:extLst>
          </p:cNvPr>
          <p:cNvSpPr txBox="1"/>
          <p:nvPr/>
        </p:nvSpPr>
        <p:spPr>
          <a:xfrm>
            <a:off x="6140975" y="4308554"/>
            <a:ext cx="693740" cy="331707"/>
          </a:xfrm>
          <a:prstGeom prst="rect">
            <a:avLst/>
          </a:prstGeom>
          <a:noFill/>
        </p:spPr>
        <p:txBody>
          <a:bodyPr wrap="square" lIns="78181" tIns="39091" rIns="78181" bIns="39091" anchor="ctr">
            <a:spAutoFit/>
          </a:bodyPr>
          <a:lstStyle>
            <a:defPPr>
              <a:defRPr lang="fr-FR"/>
            </a:defPPr>
            <a:lvl1pPr algn="ctr">
              <a:defRPr sz="1200"/>
            </a:lvl1pPr>
          </a:lstStyle>
          <a:p>
            <a:pPr algn="r">
              <a:lnSpc>
                <a:spcPct val="90000"/>
              </a:lnSpc>
            </a:pPr>
            <a:r>
              <a:rPr lang="fr-FR" sz="900" b="1">
                <a:solidFill>
                  <a:schemeClr val="tx1">
                    <a:lumMod val="85000"/>
                    <a:lumOff val="15000"/>
                  </a:schemeClr>
                </a:solidFill>
              </a:rPr>
              <a:t>Économie </a:t>
            </a:r>
            <a:br>
              <a:rPr lang="fr-FR" sz="900" b="1">
                <a:solidFill>
                  <a:schemeClr val="tx1">
                    <a:lumMod val="85000"/>
                    <a:lumOff val="15000"/>
                  </a:schemeClr>
                </a:solidFill>
              </a:rPr>
            </a:br>
            <a:r>
              <a:rPr lang="fr-FR" sz="900" b="1">
                <a:solidFill>
                  <a:schemeClr val="tx1">
                    <a:lumMod val="85000"/>
                    <a:lumOff val="15000"/>
                  </a:schemeClr>
                </a:solidFill>
              </a:rPr>
              <a:t>circulaire</a:t>
            </a:r>
            <a:endParaRPr lang="en-US" sz="900" b="1">
              <a:solidFill>
                <a:schemeClr val="tx1">
                  <a:lumMod val="85000"/>
                  <a:lumOff val="15000"/>
                </a:schemeClr>
              </a:solidFill>
            </a:endParaRPr>
          </a:p>
        </p:txBody>
      </p:sp>
      <p:sp>
        <p:nvSpPr>
          <p:cNvPr id="13" name="TextBox 12">
            <a:extLst>
              <a:ext uri="{FF2B5EF4-FFF2-40B4-BE49-F238E27FC236}">
                <a16:creationId xmlns:a16="http://schemas.microsoft.com/office/drawing/2014/main" id="{FFA6381F-AEC8-BE84-7D13-3824F4F58DEF}"/>
              </a:ext>
            </a:extLst>
          </p:cNvPr>
          <p:cNvSpPr txBox="1"/>
          <p:nvPr/>
        </p:nvSpPr>
        <p:spPr>
          <a:xfrm>
            <a:off x="7534824" y="4308555"/>
            <a:ext cx="807778" cy="331707"/>
          </a:xfrm>
          <a:prstGeom prst="rect">
            <a:avLst/>
          </a:prstGeom>
          <a:noFill/>
        </p:spPr>
        <p:txBody>
          <a:bodyPr wrap="square" lIns="78181" tIns="39091" rIns="78181" bIns="39091" anchor="ctr">
            <a:spAutoFit/>
          </a:bodyPr>
          <a:lstStyle>
            <a:defPPr>
              <a:defRPr lang="fr-FR"/>
            </a:defPPr>
            <a:lvl1pPr algn="ctr">
              <a:defRPr sz="1200"/>
            </a:lvl1pPr>
          </a:lstStyle>
          <a:p>
            <a:pPr algn="l">
              <a:lnSpc>
                <a:spcPct val="90000"/>
              </a:lnSpc>
            </a:pPr>
            <a:r>
              <a:rPr lang="fr-FR" sz="900" b="1">
                <a:solidFill>
                  <a:schemeClr val="tx1">
                    <a:lumMod val="85000"/>
                    <a:lumOff val="15000"/>
                  </a:schemeClr>
                </a:solidFill>
              </a:rPr>
              <a:t>Lutte contre l’exclusion</a:t>
            </a:r>
            <a:endParaRPr lang="en-US" sz="900" b="1">
              <a:solidFill>
                <a:schemeClr val="tx1">
                  <a:lumMod val="85000"/>
                  <a:lumOff val="15000"/>
                </a:schemeClr>
              </a:solidFill>
            </a:endParaRPr>
          </a:p>
        </p:txBody>
      </p:sp>
      <p:sp>
        <p:nvSpPr>
          <p:cNvPr id="18" name="Oval 17">
            <a:extLst>
              <a:ext uri="{FF2B5EF4-FFF2-40B4-BE49-F238E27FC236}">
                <a16:creationId xmlns:a16="http://schemas.microsoft.com/office/drawing/2014/main" id="{368309AE-3A96-ED7A-34CB-EA36FF6507D6}"/>
              </a:ext>
            </a:extLst>
          </p:cNvPr>
          <p:cNvSpPr/>
          <p:nvPr/>
        </p:nvSpPr>
        <p:spPr>
          <a:xfrm>
            <a:off x="6581628" y="3107941"/>
            <a:ext cx="1206282" cy="1206282"/>
          </a:xfrm>
          <a:prstGeom prst="ellipse">
            <a:avLst/>
          </a:prstGeom>
          <a:solidFill>
            <a:srgbClr val="3B8E99">
              <a:alpha val="30000"/>
            </a:srgbClr>
          </a:solidFill>
        </p:spPr>
        <p:txBody>
          <a:bodyPr wrap="none" anchor="ctr">
            <a:noAutofit/>
          </a:bodyPr>
          <a:lstStyle/>
          <a:p>
            <a:pPr algn="ctr">
              <a:lnSpc>
                <a:spcPct val="80000"/>
              </a:lnSpc>
            </a:pPr>
            <a:endParaRPr lang="en-US" sz="2000" b="1">
              <a:solidFill>
                <a:srgbClr val="3B8E99"/>
              </a:solidFill>
              <a:latin typeface="BNPP Sans Light"/>
            </a:endParaRPr>
          </a:p>
        </p:txBody>
      </p:sp>
      <p:sp>
        <p:nvSpPr>
          <p:cNvPr id="20" name="Freeform: Shape 19">
            <a:extLst>
              <a:ext uri="{FF2B5EF4-FFF2-40B4-BE49-F238E27FC236}">
                <a16:creationId xmlns:a16="http://schemas.microsoft.com/office/drawing/2014/main" id="{484DC04A-E6B8-440B-B480-1E543E19CD20}"/>
              </a:ext>
            </a:extLst>
          </p:cNvPr>
          <p:cNvSpPr/>
          <p:nvPr/>
        </p:nvSpPr>
        <p:spPr>
          <a:xfrm>
            <a:off x="6802853" y="3329167"/>
            <a:ext cx="763832" cy="763831"/>
          </a:xfrm>
          <a:custGeom>
            <a:avLst/>
            <a:gdLst>
              <a:gd name="connsiteX0" fmla="*/ 446685 w 893370"/>
              <a:gd name="connsiteY0" fmla="*/ 0 h 893370"/>
              <a:gd name="connsiteX1" fmla="*/ 893370 w 893370"/>
              <a:gd name="connsiteY1" fmla="*/ 446685 h 893370"/>
              <a:gd name="connsiteX2" fmla="*/ 446685 w 893370"/>
              <a:gd name="connsiteY2" fmla="*/ 893370 h 893370"/>
              <a:gd name="connsiteX3" fmla="*/ 0 w 893370"/>
              <a:gd name="connsiteY3" fmla="*/ 446685 h 893370"/>
              <a:gd name="connsiteX4" fmla="*/ 446685 w 893370"/>
              <a:gd name="connsiteY4" fmla="*/ 0 h 893370"/>
              <a:gd name="connsiteX5" fmla="*/ 446684 w 893370"/>
              <a:gd name="connsiteY5" fmla="*/ 151439 h 893370"/>
              <a:gd name="connsiteX6" fmla="*/ 151437 w 893370"/>
              <a:gd name="connsiteY6" fmla="*/ 446686 h 893370"/>
              <a:gd name="connsiteX7" fmla="*/ 446684 w 893370"/>
              <a:gd name="connsiteY7" fmla="*/ 741933 h 893370"/>
              <a:gd name="connsiteX8" fmla="*/ 741931 w 893370"/>
              <a:gd name="connsiteY8" fmla="*/ 446686 h 893370"/>
              <a:gd name="connsiteX9" fmla="*/ 446684 w 893370"/>
              <a:gd name="connsiteY9" fmla="*/ 151439 h 8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370" h="893370">
                <a:moveTo>
                  <a:pt x="446685" y="0"/>
                </a:moveTo>
                <a:cubicBezTo>
                  <a:pt x="693382" y="0"/>
                  <a:pt x="893370" y="199988"/>
                  <a:pt x="893370" y="446685"/>
                </a:cubicBezTo>
                <a:cubicBezTo>
                  <a:pt x="893370" y="693382"/>
                  <a:pt x="693382" y="893370"/>
                  <a:pt x="446685" y="893370"/>
                </a:cubicBezTo>
                <a:cubicBezTo>
                  <a:pt x="199988" y="893370"/>
                  <a:pt x="0" y="693382"/>
                  <a:pt x="0" y="446685"/>
                </a:cubicBezTo>
                <a:cubicBezTo>
                  <a:pt x="0" y="199988"/>
                  <a:pt x="199988" y="0"/>
                  <a:pt x="446685" y="0"/>
                </a:cubicBezTo>
                <a:close/>
                <a:moveTo>
                  <a:pt x="446684" y="151439"/>
                </a:moveTo>
                <a:cubicBezTo>
                  <a:pt x="283624" y="151439"/>
                  <a:pt x="151437" y="283626"/>
                  <a:pt x="151437" y="446686"/>
                </a:cubicBezTo>
                <a:cubicBezTo>
                  <a:pt x="151437" y="609746"/>
                  <a:pt x="283624" y="741933"/>
                  <a:pt x="446684" y="741933"/>
                </a:cubicBezTo>
                <a:cubicBezTo>
                  <a:pt x="609744" y="741933"/>
                  <a:pt x="741931" y="609746"/>
                  <a:pt x="741931" y="446686"/>
                </a:cubicBezTo>
                <a:cubicBezTo>
                  <a:pt x="741931" y="283626"/>
                  <a:pt x="609744" y="151439"/>
                  <a:pt x="446684" y="151439"/>
                </a:cubicBezTo>
                <a:close/>
              </a:path>
            </a:pathLst>
          </a:custGeom>
          <a:solidFill>
            <a:srgbClr val="3B8E99"/>
          </a:solidFill>
        </p:spPr>
        <p:txBody>
          <a:bodyPr wrap="none" anchor="ctr">
            <a:noAutofit/>
          </a:bodyPr>
          <a:lstStyle/>
          <a:p>
            <a:pPr algn="ctr">
              <a:lnSpc>
                <a:spcPct val="80000"/>
              </a:lnSpc>
            </a:pPr>
            <a:endParaRPr lang="en-US" sz="2000" b="1">
              <a:solidFill>
                <a:srgbClr val="3B8E99"/>
              </a:solidFill>
              <a:latin typeface="BNPP Sans Light"/>
            </a:endParaRPr>
          </a:p>
        </p:txBody>
      </p:sp>
      <p:sp>
        <p:nvSpPr>
          <p:cNvPr id="35" name="Freeform 40">
            <a:extLst>
              <a:ext uri="{FF2B5EF4-FFF2-40B4-BE49-F238E27FC236}">
                <a16:creationId xmlns:a16="http://schemas.microsoft.com/office/drawing/2014/main" id="{B8AD2588-B23C-17DB-9BAA-BC33941786DC}"/>
              </a:ext>
            </a:extLst>
          </p:cNvPr>
          <p:cNvSpPr>
            <a:spLocks noEditPoints="1"/>
          </p:cNvSpPr>
          <p:nvPr/>
        </p:nvSpPr>
        <p:spPr bwMode="auto">
          <a:xfrm>
            <a:off x="7013479" y="3537148"/>
            <a:ext cx="307527" cy="346546"/>
          </a:xfrm>
          <a:custGeom>
            <a:avLst/>
            <a:gdLst>
              <a:gd name="T0" fmla="*/ 227 w 229"/>
              <a:gd name="T1" fmla="*/ 205 h 255"/>
              <a:gd name="T2" fmla="*/ 222 w 229"/>
              <a:gd name="T3" fmla="*/ 196 h 255"/>
              <a:gd name="T4" fmla="*/ 219 w 229"/>
              <a:gd name="T5" fmla="*/ 199 h 255"/>
              <a:gd name="T6" fmla="*/ 216 w 229"/>
              <a:gd name="T7" fmla="*/ 202 h 255"/>
              <a:gd name="T8" fmla="*/ 144 w 229"/>
              <a:gd name="T9" fmla="*/ 243 h 255"/>
              <a:gd name="T10" fmla="*/ 143 w 229"/>
              <a:gd name="T11" fmla="*/ 255 h 255"/>
              <a:gd name="T12" fmla="*/ 226 w 229"/>
              <a:gd name="T13" fmla="*/ 210 h 255"/>
              <a:gd name="T14" fmla="*/ 229 w 229"/>
              <a:gd name="T15" fmla="*/ 206 h 255"/>
              <a:gd name="T16" fmla="*/ 229 w 229"/>
              <a:gd name="T17" fmla="*/ 206 h 255"/>
              <a:gd name="T18" fmla="*/ 227 w 229"/>
              <a:gd name="T19" fmla="*/ 205 h 255"/>
              <a:gd name="T20" fmla="*/ 37 w 229"/>
              <a:gd name="T21" fmla="*/ 38 h 255"/>
              <a:gd name="T22" fmla="*/ 37 w 229"/>
              <a:gd name="T23" fmla="*/ 39 h 255"/>
              <a:gd name="T24" fmla="*/ 39 w 229"/>
              <a:gd name="T25" fmla="*/ 40 h 255"/>
              <a:gd name="T26" fmla="*/ 39 w 229"/>
              <a:gd name="T27" fmla="*/ 40 h 255"/>
              <a:gd name="T28" fmla="*/ 55 w 229"/>
              <a:gd name="T29" fmla="*/ 38 h 255"/>
              <a:gd name="T30" fmla="*/ 127 w 229"/>
              <a:gd name="T31" fmla="*/ 12 h 255"/>
              <a:gd name="T32" fmla="*/ 139 w 229"/>
              <a:gd name="T33" fmla="*/ 13 h 255"/>
              <a:gd name="T34" fmla="*/ 142 w 229"/>
              <a:gd name="T35" fmla="*/ 2 h 255"/>
              <a:gd name="T36" fmla="*/ 142 w 229"/>
              <a:gd name="T37" fmla="*/ 1 h 255"/>
              <a:gd name="T38" fmla="*/ 127 w 229"/>
              <a:gd name="T39" fmla="*/ 0 h 255"/>
              <a:gd name="T40" fmla="*/ 37 w 229"/>
              <a:gd name="T41" fmla="*/ 38 h 255"/>
              <a:gd name="T42" fmla="*/ 88 w 229"/>
              <a:gd name="T43" fmla="*/ 237 h 255"/>
              <a:gd name="T44" fmla="*/ 19 w 229"/>
              <a:gd name="T45" fmla="*/ 168 h 255"/>
              <a:gd name="T46" fmla="*/ 13 w 229"/>
              <a:gd name="T47" fmla="*/ 143 h 255"/>
              <a:gd name="T48" fmla="*/ 0 w 229"/>
              <a:gd name="T49" fmla="*/ 134 h 255"/>
              <a:gd name="T50" fmla="*/ 7 w 229"/>
              <a:gd name="T51" fmla="*/ 172 h 255"/>
              <a:gd name="T52" fmla="*/ 90 w 229"/>
              <a:gd name="T53" fmla="*/ 251 h 255"/>
              <a:gd name="T54" fmla="*/ 88 w 229"/>
              <a:gd name="T55" fmla="*/ 237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9" h="255">
                <a:moveTo>
                  <a:pt x="227" y="205"/>
                </a:moveTo>
                <a:cubicBezTo>
                  <a:pt x="225" y="202"/>
                  <a:pt x="223" y="199"/>
                  <a:pt x="222" y="196"/>
                </a:cubicBezTo>
                <a:cubicBezTo>
                  <a:pt x="221" y="197"/>
                  <a:pt x="220" y="198"/>
                  <a:pt x="219" y="199"/>
                </a:cubicBezTo>
                <a:cubicBezTo>
                  <a:pt x="218" y="200"/>
                  <a:pt x="217" y="201"/>
                  <a:pt x="216" y="202"/>
                </a:cubicBezTo>
                <a:cubicBezTo>
                  <a:pt x="198" y="224"/>
                  <a:pt x="172" y="239"/>
                  <a:pt x="144" y="243"/>
                </a:cubicBezTo>
                <a:cubicBezTo>
                  <a:pt x="143" y="248"/>
                  <a:pt x="143" y="252"/>
                  <a:pt x="143" y="255"/>
                </a:cubicBezTo>
                <a:cubicBezTo>
                  <a:pt x="176" y="251"/>
                  <a:pt x="205" y="234"/>
                  <a:pt x="226" y="210"/>
                </a:cubicBezTo>
                <a:cubicBezTo>
                  <a:pt x="227" y="209"/>
                  <a:pt x="228" y="207"/>
                  <a:pt x="229" y="206"/>
                </a:cubicBezTo>
                <a:cubicBezTo>
                  <a:pt x="229" y="206"/>
                  <a:pt x="229" y="206"/>
                  <a:pt x="229" y="206"/>
                </a:cubicBezTo>
                <a:cubicBezTo>
                  <a:pt x="228" y="206"/>
                  <a:pt x="228" y="205"/>
                  <a:pt x="227" y="205"/>
                </a:cubicBezTo>
                <a:close/>
                <a:moveTo>
                  <a:pt x="37" y="38"/>
                </a:moveTo>
                <a:cubicBezTo>
                  <a:pt x="37" y="39"/>
                  <a:pt x="37" y="39"/>
                  <a:pt x="37" y="39"/>
                </a:cubicBezTo>
                <a:cubicBezTo>
                  <a:pt x="38" y="40"/>
                  <a:pt x="39" y="40"/>
                  <a:pt x="39" y="40"/>
                </a:cubicBezTo>
                <a:cubicBezTo>
                  <a:pt x="39" y="40"/>
                  <a:pt x="39" y="40"/>
                  <a:pt x="39" y="40"/>
                </a:cubicBezTo>
                <a:cubicBezTo>
                  <a:pt x="44" y="40"/>
                  <a:pt x="50" y="39"/>
                  <a:pt x="55" y="38"/>
                </a:cubicBezTo>
                <a:cubicBezTo>
                  <a:pt x="76" y="21"/>
                  <a:pt x="101" y="12"/>
                  <a:pt x="127" y="12"/>
                </a:cubicBezTo>
                <a:cubicBezTo>
                  <a:pt x="131" y="12"/>
                  <a:pt x="135" y="13"/>
                  <a:pt x="139" y="13"/>
                </a:cubicBezTo>
                <a:cubicBezTo>
                  <a:pt x="140" y="10"/>
                  <a:pt x="140" y="6"/>
                  <a:pt x="142" y="2"/>
                </a:cubicBezTo>
                <a:cubicBezTo>
                  <a:pt x="142" y="2"/>
                  <a:pt x="142" y="1"/>
                  <a:pt x="142" y="1"/>
                </a:cubicBezTo>
                <a:cubicBezTo>
                  <a:pt x="137" y="1"/>
                  <a:pt x="132" y="0"/>
                  <a:pt x="127" y="0"/>
                </a:cubicBezTo>
                <a:cubicBezTo>
                  <a:pt x="92" y="0"/>
                  <a:pt x="60" y="15"/>
                  <a:pt x="37" y="38"/>
                </a:cubicBezTo>
                <a:close/>
                <a:moveTo>
                  <a:pt x="88" y="237"/>
                </a:moveTo>
                <a:cubicBezTo>
                  <a:pt x="56" y="226"/>
                  <a:pt x="30" y="200"/>
                  <a:pt x="19" y="168"/>
                </a:cubicBezTo>
                <a:cubicBezTo>
                  <a:pt x="16" y="160"/>
                  <a:pt x="14" y="152"/>
                  <a:pt x="13" y="143"/>
                </a:cubicBezTo>
                <a:cubicBezTo>
                  <a:pt x="9" y="141"/>
                  <a:pt x="5" y="139"/>
                  <a:pt x="0" y="134"/>
                </a:cubicBezTo>
                <a:cubicBezTo>
                  <a:pt x="0" y="147"/>
                  <a:pt x="3" y="160"/>
                  <a:pt x="7" y="172"/>
                </a:cubicBezTo>
                <a:cubicBezTo>
                  <a:pt x="21" y="210"/>
                  <a:pt x="52" y="239"/>
                  <a:pt x="90" y="251"/>
                </a:cubicBezTo>
                <a:cubicBezTo>
                  <a:pt x="90" y="246"/>
                  <a:pt x="89" y="241"/>
                  <a:pt x="88" y="237"/>
                </a:cubicBezTo>
                <a:close/>
              </a:path>
            </a:pathLst>
          </a:custGeom>
          <a:solidFill>
            <a:schemeClr val="tx1">
              <a:alpha val="30000"/>
            </a:schemeClr>
          </a:solidFill>
        </p:spPr>
        <p:txBody>
          <a:bodyPr wrap="none" anchor="ctr">
            <a:noAutofit/>
          </a:bodyPr>
          <a:lstStyle/>
          <a:p>
            <a:pPr algn="ctr">
              <a:lnSpc>
                <a:spcPct val="80000"/>
              </a:lnSpc>
            </a:pPr>
            <a:endParaRPr lang="pt-PT" sz="2000" b="1">
              <a:solidFill>
                <a:srgbClr val="3B8E99"/>
              </a:solidFill>
              <a:latin typeface="BNPP Sans Light"/>
            </a:endParaRPr>
          </a:p>
        </p:txBody>
      </p:sp>
      <p:sp>
        <p:nvSpPr>
          <p:cNvPr id="37" name="Freeform 41">
            <a:extLst>
              <a:ext uri="{FF2B5EF4-FFF2-40B4-BE49-F238E27FC236}">
                <a16:creationId xmlns:a16="http://schemas.microsoft.com/office/drawing/2014/main" id="{88C703B1-8C1E-BF4F-6C01-0C2C925B8063}"/>
              </a:ext>
            </a:extLst>
          </p:cNvPr>
          <p:cNvSpPr>
            <a:spLocks/>
          </p:cNvSpPr>
          <p:nvPr/>
        </p:nvSpPr>
        <p:spPr bwMode="auto">
          <a:xfrm>
            <a:off x="7013479" y="3587410"/>
            <a:ext cx="148803" cy="157401"/>
          </a:xfrm>
          <a:custGeom>
            <a:avLst/>
            <a:gdLst>
              <a:gd name="T0" fmla="*/ 100 w 111"/>
              <a:gd name="T1" fmla="*/ 27 h 116"/>
              <a:gd name="T2" fmla="*/ 85 w 111"/>
              <a:gd name="T3" fmla="*/ 37 h 116"/>
              <a:gd name="T4" fmla="*/ 79 w 111"/>
              <a:gd name="T5" fmla="*/ 61 h 116"/>
              <a:gd name="T6" fmla="*/ 46 w 111"/>
              <a:gd name="T7" fmla="*/ 76 h 116"/>
              <a:gd name="T8" fmla="*/ 42 w 111"/>
              <a:gd name="T9" fmla="*/ 91 h 116"/>
              <a:gd name="T10" fmla="*/ 47 w 111"/>
              <a:gd name="T11" fmla="*/ 113 h 116"/>
              <a:gd name="T12" fmla="*/ 43 w 111"/>
              <a:gd name="T13" fmla="*/ 116 h 116"/>
              <a:gd name="T14" fmla="*/ 27 w 111"/>
              <a:gd name="T15" fmla="*/ 104 h 116"/>
              <a:gd name="T16" fmla="*/ 12 w 111"/>
              <a:gd name="T17" fmla="*/ 91 h 116"/>
              <a:gd name="T18" fmla="*/ 0 w 111"/>
              <a:gd name="T19" fmla="*/ 79 h 116"/>
              <a:gd name="T20" fmla="*/ 9 w 111"/>
              <a:gd name="T21" fmla="*/ 43 h 116"/>
              <a:gd name="T22" fmla="*/ 29 w 111"/>
              <a:gd name="T23" fmla="*/ 10 h 116"/>
              <a:gd name="T24" fmla="*/ 39 w 111"/>
              <a:gd name="T25" fmla="*/ 15 h 116"/>
              <a:gd name="T26" fmla="*/ 40 w 111"/>
              <a:gd name="T27" fmla="*/ 15 h 116"/>
              <a:gd name="T28" fmla="*/ 70 w 111"/>
              <a:gd name="T29" fmla="*/ 9 h 116"/>
              <a:gd name="T30" fmla="*/ 85 w 111"/>
              <a:gd name="T31" fmla="*/ 0 h 116"/>
              <a:gd name="T32" fmla="*/ 91 w 111"/>
              <a:gd name="T33" fmla="*/ 3 h 116"/>
              <a:gd name="T34" fmla="*/ 98 w 111"/>
              <a:gd name="T35" fmla="*/ 7 h 116"/>
              <a:gd name="T36" fmla="*/ 105 w 111"/>
              <a:gd name="T37" fmla="*/ 6 h 116"/>
              <a:gd name="T38" fmla="*/ 108 w 111"/>
              <a:gd name="T39" fmla="*/ 9 h 116"/>
              <a:gd name="T40" fmla="*/ 100 w 111"/>
              <a:gd name="T41" fmla="*/ 2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16">
                <a:moveTo>
                  <a:pt x="100" y="27"/>
                </a:moveTo>
                <a:cubicBezTo>
                  <a:pt x="92" y="32"/>
                  <a:pt x="86" y="30"/>
                  <a:pt x="85" y="37"/>
                </a:cubicBezTo>
                <a:cubicBezTo>
                  <a:pt x="84" y="44"/>
                  <a:pt x="89" y="56"/>
                  <a:pt x="79" y="61"/>
                </a:cubicBezTo>
                <a:cubicBezTo>
                  <a:pt x="70" y="67"/>
                  <a:pt x="55" y="71"/>
                  <a:pt x="46" y="76"/>
                </a:cubicBezTo>
                <a:cubicBezTo>
                  <a:pt x="37" y="81"/>
                  <a:pt x="41" y="84"/>
                  <a:pt x="42" y="91"/>
                </a:cubicBezTo>
                <a:cubicBezTo>
                  <a:pt x="43" y="99"/>
                  <a:pt x="49" y="110"/>
                  <a:pt x="47" y="113"/>
                </a:cubicBezTo>
                <a:cubicBezTo>
                  <a:pt x="46" y="115"/>
                  <a:pt x="45" y="116"/>
                  <a:pt x="43" y="116"/>
                </a:cubicBezTo>
                <a:cubicBezTo>
                  <a:pt x="39" y="116"/>
                  <a:pt x="33" y="112"/>
                  <a:pt x="27" y="104"/>
                </a:cubicBezTo>
                <a:cubicBezTo>
                  <a:pt x="21" y="95"/>
                  <a:pt x="19" y="97"/>
                  <a:pt x="12" y="91"/>
                </a:cubicBezTo>
                <a:cubicBezTo>
                  <a:pt x="9" y="89"/>
                  <a:pt x="5" y="85"/>
                  <a:pt x="0" y="79"/>
                </a:cubicBezTo>
                <a:cubicBezTo>
                  <a:pt x="1" y="66"/>
                  <a:pt x="4" y="54"/>
                  <a:pt x="9" y="43"/>
                </a:cubicBezTo>
                <a:cubicBezTo>
                  <a:pt x="14" y="31"/>
                  <a:pt x="20" y="20"/>
                  <a:pt x="29" y="10"/>
                </a:cubicBezTo>
                <a:cubicBezTo>
                  <a:pt x="31" y="13"/>
                  <a:pt x="35" y="15"/>
                  <a:pt x="39" y="15"/>
                </a:cubicBezTo>
                <a:cubicBezTo>
                  <a:pt x="39" y="15"/>
                  <a:pt x="40" y="15"/>
                  <a:pt x="40" y="15"/>
                </a:cubicBezTo>
                <a:cubicBezTo>
                  <a:pt x="53" y="14"/>
                  <a:pt x="70" y="9"/>
                  <a:pt x="70" y="9"/>
                </a:cubicBezTo>
                <a:cubicBezTo>
                  <a:pt x="70" y="9"/>
                  <a:pt x="78" y="0"/>
                  <a:pt x="85" y="0"/>
                </a:cubicBezTo>
                <a:cubicBezTo>
                  <a:pt x="87" y="0"/>
                  <a:pt x="89" y="1"/>
                  <a:pt x="91" y="3"/>
                </a:cubicBezTo>
                <a:cubicBezTo>
                  <a:pt x="94" y="6"/>
                  <a:pt x="96" y="7"/>
                  <a:pt x="98" y="7"/>
                </a:cubicBezTo>
                <a:cubicBezTo>
                  <a:pt x="101" y="7"/>
                  <a:pt x="103" y="6"/>
                  <a:pt x="105" y="6"/>
                </a:cubicBezTo>
                <a:cubicBezTo>
                  <a:pt x="106" y="6"/>
                  <a:pt x="107" y="6"/>
                  <a:pt x="108" y="9"/>
                </a:cubicBezTo>
                <a:cubicBezTo>
                  <a:pt x="111" y="19"/>
                  <a:pt x="108" y="22"/>
                  <a:pt x="100" y="27"/>
                </a:cubicBezTo>
                <a:close/>
              </a:path>
            </a:pathLst>
          </a:custGeom>
          <a:solidFill>
            <a:srgbClr val="3B8E99"/>
          </a:solidFill>
        </p:spPr>
        <p:txBody>
          <a:bodyPr wrap="none" anchor="ctr">
            <a:noAutofit/>
          </a:bodyPr>
          <a:lstStyle/>
          <a:p>
            <a:pPr algn="ctr">
              <a:lnSpc>
                <a:spcPct val="80000"/>
              </a:lnSpc>
            </a:pPr>
            <a:endParaRPr lang="pt-PT" sz="2000" b="1">
              <a:solidFill>
                <a:srgbClr val="3B8E99"/>
              </a:solidFill>
              <a:latin typeface="BNPP Sans Light"/>
            </a:endParaRPr>
          </a:p>
        </p:txBody>
      </p:sp>
      <p:sp>
        <p:nvSpPr>
          <p:cNvPr id="38" name="Freeform 42">
            <a:extLst>
              <a:ext uri="{FF2B5EF4-FFF2-40B4-BE49-F238E27FC236}">
                <a16:creationId xmlns:a16="http://schemas.microsoft.com/office/drawing/2014/main" id="{3F0156DB-87AB-96E7-98D7-6C615182A47E}"/>
              </a:ext>
            </a:extLst>
          </p:cNvPr>
          <p:cNvSpPr>
            <a:spLocks/>
          </p:cNvSpPr>
          <p:nvPr/>
        </p:nvSpPr>
        <p:spPr bwMode="auto">
          <a:xfrm>
            <a:off x="7091518" y="3731584"/>
            <a:ext cx="144835" cy="153433"/>
          </a:xfrm>
          <a:custGeom>
            <a:avLst/>
            <a:gdLst>
              <a:gd name="T0" fmla="*/ 99 w 108"/>
              <a:gd name="T1" fmla="*/ 65 h 113"/>
              <a:gd name="T2" fmla="*/ 75 w 108"/>
              <a:gd name="T3" fmla="*/ 94 h 113"/>
              <a:gd name="T4" fmla="*/ 74 w 108"/>
              <a:gd name="T5" fmla="*/ 101 h 113"/>
              <a:gd name="T6" fmla="*/ 73 w 108"/>
              <a:gd name="T7" fmla="*/ 113 h 113"/>
              <a:gd name="T8" fmla="*/ 69 w 108"/>
              <a:gd name="T9" fmla="*/ 113 h 113"/>
              <a:gd name="T10" fmla="*/ 44 w 108"/>
              <a:gd name="T11" fmla="*/ 111 h 113"/>
              <a:gd name="T12" fmla="*/ 43 w 108"/>
              <a:gd name="T13" fmla="*/ 98 h 113"/>
              <a:gd name="T14" fmla="*/ 37 w 108"/>
              <a:gd name="T15" fmla="*/ 73 h 113"/>
              <a:gd name="T16" fmla="*/ 19 w 108"/>
              <a:gd name="T17" fmla="*/ 62 h 113"/>
              <a:gd name="T18" fmla="*/ 7 w 108"/>
              <a:gd name="T19" fmla="*/ 23 h 113"/>
              <a:gd name="T20" fmla="*/ 14 w 108"/>
              <a:gd name="T21" fmla="*/ 3 h 113"/>
              <a:gd name="T22" fmla="*/ 28 w 108"/>
              <a:gd name="T23" fmla="*/ 0 h 113"/>
              <a:gd name="T24" fmla="*/ 44 w 108"/>
              <a:gd name="T25" fmla="*/ 1 h 113"/>
              <a:gd name="T26" fmla="*/ 45 w 108"/>
              <a:gd name="T27" fmla="*/ 1 h 113"/>
              <a:gd name="T28" fmla="*/ 69 w 108"/>
              <a:gd name="T29" fmla="*/ 17 h 113"/>
              <a:gd name="T30" fmla="*/ 86 w 108"/>
              <a:gd name="T31" fmla="*/ 26 h 113"/>
              <a:gd name="T32" fmla="*/ 88 w 108"/>
              <a:gd name="T33" fmla="*/ 25 h 113"/>
              <a:gd name="T34" fmla="*/ 98 w 108"/>
              <a:gd name="T35" fmla="*/ 42 h 113"/>
              <a:gd name="T36" fmla="*/ 99 w 108"/>
              <a:gd name="T37"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 h="113">
                <a:moveTo>
                  <a:pt x="99" y="65"/>
                </a:moveTo>
                <a:cubicBezTo>
                  <a:pt x="90" y="90"/>
                  <a:pt x="82" y="75"/>
                  <a:pt x="75" y="94"/>
                </a:cubicBezTo>
                <a:cubicBezTo>
                  <a:pt x="75" y="97"/>
                  <a:pt x="74" y="99"/>
                  <a:pt x="74" y="101"/>
                </a:cubicBezTo>
                <a:cubicBezTo>
                  <a:pt x="73" y="106"/>
                  <a:pt x="73" y="110"/>
                  <a:pt x="73" y="113"/>
                </a:cubicBezTo>
                <a:cubicBezTo>
                  <a:pt x="72" y="113"/>
                  <a:pt x="71" y="113"/>
                  <a:pt x="69" y="113"/>
                </a:cubicBezTo>
                <a:cubicBezTo>
                  <a:pt x="61" y="113"/>
                  <a:pt x="53" y="112"/>
                  <a:pt x="44" y="111"/>
                </a:cubicBezTo>
                <a:cubicBezTo>
                  <a:pt x="44" y="107"/>
                  <a:pt x="44" y="102"/>
                  <a:pt x="43" y="98"/>
                </a:cubicBezTo>
                <a:cubicBezTo>
                  <a:pt x="41" y="87"/>
                  <a:pt x="38" y="76"/>
                  <a:pt x="37" y="73"/>
                </a:cubicBezTo>
                <a:cubicBezTo>
                  <a:pt x="34" y="67"/>
                  <a:pt x="29" y="67"/>
                  <a:pt x="19" y="62"/>
                </a:cubicBezTo>
                <a:cubicBezTo>
                  <a:pt x="8" y="57"/>
                  <a:pt x="0" y="38"/>
                  <a:pt x="7" y="23"/>
                </a:cubicBezTo>
                <a:cubicBezTo>
                  <a:pt x="12" y="12"/>
                  <a:pt x="6" y="9"/>
                  <a:pt x="14" y="3"/>
                </a:cubicBezTo>
                <a:cubicBezTo>
                  <a:pt x="17" y="0"/>
                  <a:pt x="23" y="0"/>
                  <a:pt x="28" y="0"/>
                </a:cubicBezTo>
                <a:cubicBezTo>
                  <a:pt x="35" y="0"/>
                  <a:pt x="41" y="1"/>
                  <a:pt x="44" y="1"/>
                </a:cubicBezTo>
                <a:cubicBezTo>
                  <a:pt x="45" y="1"/>
                  <a:pt x="45" y="1"/>
                  <a:pt x="45" y="1"/>
                </a:cubicBezTo>
                <a:cubicBezTo>
                  <a:pt x="50" y="1"/>
                  <a:pt x="56" y="6"/>
                  <a:pt x="69" y="17"/>
                </a:cubicBezTo>
                <a:cubicBezTo>
                  <a:pt x="78" y="25"/>
                  <a:pt x="83" y="26"/>
                  <a:pt x="86" y="26"/>
                </a:cubicBezTo>
                <a:cubicBezTo>
                  <a:pt x="88" y="26"/>
                  <a:pt x="88" y="25"/>
                  <a:pt x="88" y="25"/>
                </a:cubicBezTo>
                <a:cubicBezTo>
                  <a:pt x="88" y="25"/>
                  <a:pt x="103" y="32"/>
                  <a:pt x="98" y="42"/>
                </a:cubicBezTo>
                <a:cubicBezTo>
                  <a:pt x="92" y="55"/>
                  <a:pt x="108" y="41"/>
                  <a:pt x="99" y="65"/>
                </a:cubicBezTo>
                <a:close/>
              </a:path>
            </a:pathLst>
          </a:custGeom>
          <a:solidFill>
            <a:srgbClr val="3B8E99"/>
          </a:solidFill>
        </p:spPr>
        <p:txBody>
          <a:bodyPr wrap="none" anchor="ctr">
            <a:noAutofit/>
          </a:bodyPr>
          <a:lstStyle/>
          <a:p>
            <a:pPr algn="ctr">
              <a:lnSpc>
                <a:spcPct val="80000"/>
              </a:lnSpc>
            </a:pPr>
            <a:endParaRPr lang="pt-PT" sz="2000" b="1">
              <a:solidFill>
                <a:srgbClr val="3B8E99"/>
              </a:solidFill>
              <a:latin typeface="BNPP Sans Light"/>
            </a:endParaRPr>
          </a:p>
        </p:txBody>
      </p:sp>
      <p:sp>
        <p:nvSpPr>
          <p:cNvPr id="39" name="Freeform 43">
            <a:extLst>
              <a:ext uri="{FF2B5EF4-FFF2-40B4-BE49-F238E27FC236}">
                <a16:creationId xmlns:a16="http://schemas.microsoft.com/office/drawing/2014/main" id="{43E14840-B7A3-45A7-FC4E-2CA7E1CBC99A}"/>
              </a:ext>
            </a:extLst>
          </p:cNvPr>
          <p:cNvSpPr>
            <a:spLocks/>
          </p:cNvSpPr>
          <p:nvPr/>
        </p:nvSpPr>
        <p:spPr bwMode="auto">
          <a:xfrm>
            <a:off x="7213867" y="3541116"/>
            <a:ext cx="142190" cy="262555"/>
          </a:xfrm>
          <a:custGeom>
            <a:avLst/>
            <a:gdLst>
              <a:gd name="T0" fmla="*/ 106 w 106"/>
              <a:gd name="T1" fmla="*/ 125 h 193"/>
              <a:gd name="T2" fmla="*/ 87 w 106"/>
              <a:gd name="T3" fmla="*/ 193 h 193"/>
              <a:gd name="T4" fmla="*/ 83 w 106"/>
              <a:gd name="T5" fmla="*/ 176 h 193"/>
              <a:gd name="T6" fmla="*/ 72 w 106"/>
              <a:gd name="T7" fmla="*/ 146 h 193"/>
              <a:gd name="T8" fmla="*/ 70 w 106"/>
              <a:gd name="T9" fmla="*/ 145 h 193"/>
              <a:gd name="T10" fmla="*/ 46 w 106"/>
              <a:gd name="T11" fmla="*/ 152 h 193"/>
              <a:gd name="T12" fmla="*/ 37 w 106"/>
              <a:gd name="T13" fmla="*/ 148 h 193"/>
              <a:gd name="T14" fmla="*/ 22 w 106"/>
              <a:gd name="T15" fmla="*/ 131 h 193"/>
              <a:gd name="T16" fmla="*/ 32 w 106"/>
              <a:gd name="T17" fmla="*/ 92 h 193"/>
              <a:gd name="T18" fmla="*/ 41 w 106"/>
              <a:gd name="T19" fmla="*/ 90 h 193"/>
              <a:gd name="T20" fmla="*/ 71 w 106"/>
              <a:gd name="T21" fmla="*/ 99 h 193"/>
              <a:gd name="T22" fmla="*/ 80 w 106"/>
              <a:gd name="T23" fmla="*/ 97 h 193"/>
              <a:gd name="T24" fmla="*/ 90 w 106"/>
              <a:gd name="T25" fmla="*/ 93 h 193"/>
              <a:gd name="T26" fmla="*/ 88 w 106"/>
              <a:gd name="T27" fmla="*/ 87 h 193"/>
              <a:gd name="T28" fmla="*/ 78 w 106"/>
              <a:gd name="T29" fmla="*/ 80 h 193"/>
              <a:gd name="T30" fmla="*/ 51 w 106"/>
              <a:gd name="T31" fmla="*/ 59 h 193"/>
              <a:gd name="T32" fmla="*/ 36 w 106"/>
              <a:gd name="T33" fmla="*/ 49 h 193"/>
              <a:gd name="T34" fmla="*/ 31 w 106"/>
              <a:gd name="T35" fmla="*/ 55 h 193"/>
              <a:gd name="T36" fmla="*/ 27 w 106"/>
              <a:gd name="T37" fmla="*/ 67 h 193"/>
              <a:gd name="T38" fmla="*/ 26 w 106"/>
              <a:gd name="T39" fmla="*/ 67 h 193"/>
              <a:gd name="T40" fmla="*/ 23 w 106"/>
              <a:gd name="T41" fmla="*/ 67 h 193"/>
              <a:gd name="T42" fmla="*/ 15 w 106"/>
              <a:gd name="T43" fmla="*/ 67 h 193"/>
              <a:gd name="T44" fmla="*/ 5 w 106"/>
              <a:gd name="T45" fmla="*/ 61 h 193"/>
              <a:gd name="T46" fmla="*/ 11 w 106"/>
              <a:gd name="T47" fmla="*/ 41 h 193"/>
              <a:gd name="T48" fmla="*/ 11 w 106"/>
              <a:gd name="T49" fmla="*/ 30 h 193"/>
              <a:gd name="T50" fmla="*/ 3 w 106"/>
              <a:gd name="T51" fmla="*/ 12 h 193"/>
              <a:gd name="T52" fmla="*/ 4 w 106"/>
              <a:gd name="T53" fmla="*/ 2 h 193"/>
              <a:gd name="T54" fmla="*/ 5 w 106"/>
              <a:gd name="T55" fmla="*/ 0 h 193"/>
              <a:gd name="T56" fmla="*/ 20 w 106"/>
              <a:gd name="T57" fmla="*/ 4 h 193"/>
              <a:gd name="T58" fmla="*/ 27 w 106"/>
              <a:gd name="T59" fmla="*/ 7 h 193"/>
              <a:gd name="T60" fmla="*/ 76 w 106"/>
              <a:gd name="T61" fmla="*/ 42 h 193"/>
              <a:gd name="T62" fmla="*/ 91 w 106"/>
              <a:gd name="T63" fmla="*/ 64 h 193"/>
              <a:gd name="T64" fmla="*/ 93 w 106"/>
              <a:gd name="T65" fmla="*/ 68 h 193"/>
              <a:gd name="T66" fmla="*/ 106 w 106"/>
              <a:gd name="T67" fmla="*/ 125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193">
                <a:moveTo>
                  <a:pt x="106" y="125"/>
                </a:moveTo>
                <a:cubicBezTo>
                  <a:pt x="106" y="150"/>
                  <a:pt x="99" y="173"/>
                  <a:pt x="87" y="193"/>
                </a:cubicBezTo>
                <a:cubicBezTo>
                  <a:pt x="83" y="189"/>
                  <a:pt x="82" y="183"/>
                  <a:pt x="83" y="176"/>
                </a:cubicBezTo>
                <a:cubicBezTo>
                  <a:pt x="83" y="164"/>
                  <a:pt x="86" y="150"/>
                  <a:pt x="72" y="146"/>
                </a:cubicBezTo>
                <a:cubicBezTo>
                  <a:pt x="71" y="145"/>
                  <a:pt x="70" y="145"/>
                  <a:pt x="70" y="145"/>
                </a:cubicBezTo>
                <a:cubicBezTo>
                  <a:pt x="62" y="145"/>
                  <a:pt x="54" y="152"/>
                  <a:pt x="46" y="152"/>
                </a:cubicBezTo>
                <a:cubicBezTo>
                  <a:pt x="43" y="152"/>
                  <a:pt x="40" y="151"/>
                  <a:pt x="37" y="148"/>
                </a:cubicBezTo>
                <a:cubicBezTo>
                  <a:pt x="28" y="136"/>
                  <a:pt x="31" y="135"/>
                  <a:pt x="22" y="131"/>
                </a:cubicBezTo>
                <a:cubicBezTo>
                  <a:pt x="7" y="125"/>
                  <a:pt x="13" y="100"/>
                  <a:pt x="32" y="92"/>
                </a:cubicBezTo>
                <a:cubicBezTo>
                  <a:pt x="35" y="91"/>
                  <a:pt x="38" y="90"/>
                  <a:pt x="41" y="90"/>
                </a:cubicBezTo>
                <a:cubicBezTo>
                  <a:pt x="52" y="90"/>
                  <a:pt x="60" y="99"/>
                  <a:pt x="71" y="99"/>
                </a:cubicBezTo>
                <a:cubicBezTo>
                  <a:pt x="74" y="99"/>
                  <a:pt x="77" y="98"/>
                  <a:pt x="80" y="97"/>
                </a:cubicBezTo>
                <a:cubicBezTo>
                  <a:pt x="84" y="96"/>
                  <a:pt x="87" y="95"/>
                  <a:pt x="90" y="93"/>
                </a:cubicBezTo>
                <a:cubicBezTo>
                  <a:pt x="89" y="91"/>
                  <a:pt x="88" y="89"/>
                  <a:pt x="88" y="87"/>
                </a:cubicBezTo>
                <a:cubicBezTo>
                  <a:pt x="84" y="86"/>
                  <a:pt x="81" y="84"/>
                  <a:pt x="78" y="80"/>
                </a:cubicBezTo>
                <a:cubicBezTo>
                  <a:pt x="74" y="73"/>
                  <a:pt x="55" y="62"/>
                  <a:pt x="51" y="59"/>
                </a:cubicBezTo>
                <a:cubicBezTo>
                  <a:pt x="48" y="57"/>
                  <a:pt x="40" y="49"/>
                  <a:pt x="36" y="49"/>
                </a:cubicBezTo>
                <a:cubicBezTo>
                  <a:pt x="34" y="49"/>
                  <a:pt x="32" y="50"/>
                  <a:pt x="31" y="55"/>
                </a:cubicBezTo>
                <a:cubicBezTo>
                  <a:pt x="31" y="60"/>
                  <a:pt x="34" y="67"/>
                  <a:pt x="27" y="67"/>
                </a:cubicBezTo>
                <a:cubicBezTo>
                  <a:pt x="27" y="67"/>
                  <a:pt x="26" y="67"/>
                  <a:pt x="26" y="67"/>
                </a:cubicBezTo>
                <a:cubicBezTo>
                  <a:pt x="25" y="67"/>
                  <a:pt x="24" y="67"/>
                  <a:pt x="23" y="67"/>
                </a:cubicBezTo>
                <a:cubicBezTo>
                  <a:pt x="20" y="67"/>
                  <a:pt x="18" y="67"/>
                  <a:pt x="15" y="67"/>
                </a:cubicBezTo>
                <a:cubicBezTo>
                  <a:pt x="11" y="67"/>
                  <a:pt x="7" y="66"/>
                  <a:pt x="5" y="61"/>
                </a:cubicBezTo>
                <a:cubicBezTo>
                  <a:pt x="0" y="52"/>
                  <a:pt x="5" y="46"/>
                  <a:pt x="11" y="41"/>
                </a:cubicBezTo>
                <a:cubicBezTo>
                  <a:pt x="17" y="36"/>
                  <a:pt x="12" y="36"/>
                  <a:pt x="11" y="30"/>
                </a:cubicBezTo>
                <a:cubicBezTo>
                  <a:pt x="9" y="15"/>
                  <a:pt x="4" y="16"/>
                  <a:pt x="3" y="12"/>
                </a:cubicBezTo>
                <a:cubicBezTo>
                  <a:pt x="2" y="10"/>
                  <a:pt x="3" y="8"/>
                  <a:pt x="4" y="2"/>
                </a:cubicBezTo>
                <a:cubicBezTo>
                  <a:pt x="4" y="2"/>
                  <a:pt x="5" y="1"/>
                  <a:pt x="5" y="0"/>
                </a:cubicBezTo>
                <a:cubicBezTo>
                  <a:pt x="10" y="1"/>
                  <a:pt x="15" y="3"/>
                  <a:pt x="20" y="4"/>
                </a:cubicBezTo>
                <a:cubicBezTo>
                  <a:pt x="23" y="5"/>
                  <a:pt x="25" y="6"/>
                  <a:pt x="27" y="7"/>
                </a:cubicBezTo>
                <a:cubicBezTo>
                  <a:pt x="46" y="15"/>
                  <a:pt x="63" y="27"/>
                  <a:pt x="76" y="42"/>
                </a:cubicBezTo>
                <a:cubicBezTo>
                  <a:pt x="81" y="49"/>
                  <a:pt x="86" y="56"/>
                  <a:pt x="91" y="64"/>
                </a:cubicBezTo>
                <a:cubicBezTo>
                  <a:pt x="91" y="65"/>
                  <a:pt x="92" y="67"/>
                  <a:pt x="93" y="68"/>
                </a:cubicBezTo>
                <a:cubicBezTo>
                  <a:pt x="101" y="85"/>
                  <a:pt x="106" y="105"/>
                  <a:pt x="106" y="125"/>
                </a:cubicBezTo>
                <a:close/>
              </a:path>
            </a:pathLst>
          </a:custGeom>
          <a:solidFill>
            <a:srgbClr val="3B8E99"/>
          </a:solidFill>
        </p:spPr>
        <p:txBody>
          <a:bodyPr wrap="none" anchor="ctr">
            <a:noAutofit/>
          </a:bodyPr>
          <a:lstStyle/>
          <a:p>
            <a:pPr algn="ctr">
              <a:lnSpc>
                <a:spcPct val="80000"/>
              </a:lnSpc>
            </a:pPr>
            <a:endParaRPr lang="pt-PT" sz="2000" b="1">
              <a:solidFill>
                <a:srgbClr val="3B8E99"/>
              </a:solidFill>
              <a:latin typeface="BNPP Sans Light"/>
            </a:endParaRPr>
          </a:p>
        </p:txBody>
      </p:sp>
      <p:sp>
        <p:nvSpPr>
          <p:cNvPr id="27" name="Oval 26">
            <a:extLst>
              <a:ext uri="{FF2B5EF4-FFF2-40B4-BE49-F238E27FC236}">
                <a16:creationId xmlns:a16="http://schemas.microsoft.com/office/drawing/2014/main" id="{5153F7DA-98E1-92BE-AA0A-6FFA2816FE58}"/>
              </a:ext>
            </a:extLst>
          </p:cNvPr>
          <p:cNvSpPr/>
          <p:nvPr/>
        </p:nvSpPr>
        <p:spPr>
          <a:xfrm>
            <a:off x="7139956" y="3069433"/>
            <a:ext cx="89626" cy="89626"/>
          </a:xfrm>
          <a:prstGeom prst="ellipse">
            <a:avLst/>
          </a:prstGeom>
          <a:solidFill>
            <a:srgbClr val="3B8E9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en-US" sz="1400" b="1">
              <a:solidFill>
                <a:srgbClr val="3B8E99"/>
              </a:solidFill>
            </a:endParaRPr>
          </a:p>
        </p:txBody>
      </p:sp>
      <p:grpSp>
        <p:nvGrpSpPr>
          <p:cNvPr id="28" name="Group 27">
            <a:extLst>
              <a:ext uri="{FF2B5EF4-FFF2-40B4-BE49-F238E27FC236}">
                <a16:creationId xmlns:a16="http://schemas.microsoft.com/office/drawing/2014/main" id="{FD0EB949-DE75-04AB-D8F3-1726653C797F}"/>
              </a:ext>
            </a:extLst>
          </p:cNvPr>
          <p:cNvGrpSpPr/>
          <p:nvPr/>
        </p:nvGrpSpPr>
        <p:grpSpPr>
          <a:xfrm>
            <a:off x="6825575" y="4186011"/>
            <a:ext cx="718388" cy="89626"/>
            <a:chOff x="6136309" y="4996883"/>
            <a:chExt cx="840220" cy="104826"/>
          </a:xfrm>
          <a:solidFill>
            <a:srgbClr val="3B8E99"/>
          </a:solidFill>
        </p:grpSpPr>
        <p:sp>
          <p:nvSpPr>
            <p:cNvPr id="32" name="Oval 31">
              <a:extLst>
                <a:ext uri="{FF2B5EF4-FFF2-40B4-BE49-F238E27FC236}">
                  <a16:creationId xmlns:a16="http://schemas.microsoft.com/office/drawing/2014/main" id="{D988ECF6-D54D-9399-6BC6-BF2BC5FA039C}"/>
                </a:ext>
              </a:extLst>
            </p:cNvPr>
            <p:cNvSpPr/>
            <p:nvPr/>
          </p:nvSpPr>
          <p:spPr>
            <a:xfrm>
              <a:off x="6871703" y="4996883"/>
              <a:ext cx="104826" cy="10482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en-US" sz="1400" b="1">
                <a:solidFill>
                  <a:srgbClr val="3B8E99"/>
                </a:solidFill>
              </a:endParaRPr>
            </a:p>
          </p:txBody>
        </p:sp>
        <p:sp>
          <p:nvSpPr>
            <p:cNvPr id="33" name="Oval 32">
              <a:extLst>
                <a:ext uri="{FF2B5EF4-FFF2-40B4-BE49-F238E27FC236}">
                  <a16:creationId xmlns:a16="http://schemas.microsoft.com/office/drawing/2014/main" id="{5E804251-B43E-5B86-7769-3403E895F36A}"/>
                </a:ext>
              </a:extLst>
            </p:cNvPr>
            <p:cNvSpPr/>
            <p:nvPr/>
          </p:nvSpPr>
          <p:spPr>
            <a:xfrm>
              <a:off x="6136309" y="4996883"/>
              <a:ext cx="104826" cy="10482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en-US" sz="1400" b="1">
                <a:solidFill>
                  <a:srgbClr val="3B8E99"/>
                </a:solidFill>
              </a:endParaRPr>
            </a:p>
          </p:txBody>
        </p:sp>
      </p:grpSp>
      <p:grpSp>
        <p:nvGrpSpPr>
          <p:cNvPr id="29" name="Group 28">
            <a:extLst>
              <a:ext uri="{FF2B5EF4-FFF2-40B4-BE49-F238E27FC236}">
                <a16:creationId xmlns:a16="http://schemas.microsoft.com/office/drawing/2014/main" id="{9E754914-7075-A66C-2C35-BB29CEC4CA44}"/>
              </a:ext>
            </a:extLst>
          </p:cNvPr>
          <p:cNvGrpSpPr/>
          <p:nvPr/>
        </p:nvGrpSpPr>
        <p:grpSpPr>
          <a:xfrm>
            <a:off x="6560526" y="3505561"/>
            <a:ext cx="1248485" cy="89626"/>
            <a:chOff x="5807178" y="4201034"/>
            <a:chExt cx="1460216" cy="104826"/>
          </a:xfrm>
          <a:solidFill>
            <a:srgbClr val="3B8E99"/>
          </a:solidFill>
        </p:grpSpPr>
        <p:sp>
          <p:nvSpPr>
            <p:cNvPr id="30" name="Oval 29">
              <a:extLst>
                <a:ext uri="{FF2B5EF4-FFF2-40B4-BE49-F238E27FC236}">
                  <a16:creationId xmlns:a16="http://schemas.microsoft.com/office/drawing/2014/main" id="{B10DCB9C-5358-3AB5-D542-AA6F7181D354}"/>
                </a:ext>
              </a:extLst>
            </p:cNvPr>
            <p:cNvSpPr/>
            <p:nvPr/>
          </p:nvSpPr>
          <p:spPr>
            <a:xfrm>
              <a:off x="5807178" y="4201034"/>
              <a:ext cx="104826" cy="10482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en-US" sz="1400" b="1">
                <a:solidFill>
                  <a:srgbClr val="3B8E99"/>
                </a:solidFill>
              </a:endParaRPr>
            </a:p>
          </p:txBody>
        </p:sp>
        <p:sp>
          <p:nvSpPr>
            <p:cNvPr id="31" name="Oval 30">
              <a:extLst>
                <a:ext uri="{FF2B5EF4-FFF2-40B4-BE49-F238E27FC236}">
                  <a16:creationId xmlns:a16="http://schemas.microsoft.com/office/drawing/2014/main" id="{82994739-952F-6801-35E5-9D1A8F66A5AA}"/>
                </a:ext>
              </a:extLst>
            </p:cNvPr>
            <p:cNvSpPr/>
            <p:nvPr/>
          </p:nvSpPr>
          <p:spPr>
            <a:xfrm>
              <a:off x="7162568" y="4201034"/>
              <a:ext cx="104826" cy="10482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en-US" sz="1400" b="1">
                <a:solidFill>
                  <a:srgbClr val="3B8E99"/>
                </a:solidFill>
              </a:endParaRPr>
            </a:p>
          </p:txBody>
        </p:sp>
      </p:grpSp>
      <p:sp>
        <p:nvSpPr>
          <p:cNvPr id="3" name="Rectangle 2">
            <a:extLst>
              <a:ext uri="{FF2B5EF4-FFF2-40B4-BE49-F238E27FC236}">
                <a16:creationId xmlns:a16="http://schemas.microsoft.com/office/drawing/2014/main" id="{DFFD192B-A878-AFA0-EB72-FD5DEE702FD5}"/>
              </a:ext>
            </a:extLst>
          </p:cNvPr>
          <p:cNvSpPr/>
          <p:nvPr/>
        </p:nvSpPr>
        <p:spPr>
          <a:xfrm>
            <a:off x="0" y="1351775"/>
            <a:ext cx="5493832" cy="4676449"/>
          </a:xfrm>
          <a:prstGeom prst="rect">
            <a:avLst/>
          </a:prstGeom>
          <a:gradFill>
            <a:gsLst>
              <a:gs pos="0">
                <a:srgbClr val="398D98"/>
              </a:gs>
              <a:gs pos="50000">
                <a:srgbClr val="398D98">
                  <a:alpha val="85000"/>
                </a:srgbClr>
              </a:gs>
              <a:gs pos="100000">
                <a:srgbClr val="398D98"/>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a:p>
        </p:txBody>
      </p:sp>
      <p:sp>
        <p:nvSpPr>
          <p:cNvPr id="36" name="Rectangle 35">
            <a:extLst>
              <a:ext uri="{FF2B5EF4-FFF2-40B4-BE49-F238E27FC236}">
                <a16:creationId xmlns:a16="http://schemas.microsoft.com/office/drawing/2014/main" id="{5FFEE008-EA14-B329-DF0A-8022736B990A}"/>
              </a:ext>
            </a:extLst>
          </p:cNvPr>
          <p:cNvSpPr/>
          <p:nvPr/>
        </p:nvSpPr>
        <p:spPr>
          <a:xfrm>
            <a:off x="373936" y="1416333"/>
            <a:ext cx="4907252" cy="87135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lIns="91440" rIns="91440" rtlCol="0" anchor="ctr">
            <a:noAutofit/>
          </a:bodyPr>
          <a:lstStyle/>
          <a:p>
            <a:r>
              <a:rPr lang="en-US" sz="1100">
                <a:solidFill>
                  <a:schemeClr val="bg1"/>
                </a:solidFill>
              </a:rPr>
              <a:t>Pour accélérer la mise en œuvre de ses engagements en matière de finance durable et de RSE, dans </a:t>
            </a:r>
            <a:r>
              <a:rPr lang="en-US" sz="1100" b="1">
                <a:solidFill>
                  <a:schemeClr val="bg1"/>
                </a:solidFill>
              </a:rPr>
              <a:t>cinq domaines prioritaires</a:t>
            </a:r>
            <a:r>
              <a:rPr lang="en-US" sz="1100">
                <a:solidFill>
                  <a:schemeClr val="bg1"/>
                </a:solidFill>
              </a:rPr>
              <a:t> alignés avec les enjeux de ses clients et les Objectifs de Développement Durable des Nations Unies, le Groupe s'appuiera sur </a:t>
            </a:r>
            <a:r>
              <a:rPr lang="en-US" sz="1100" b="1">
                <a:solidFill>
                  <a:schemeClr val="bg1"/>
                </a:solidFill>
              </a:rPr>
              <a:t>trois principaux axes stratégiques</a:t>
            </a:r>
            <a:r>
              <a:rPr lang="en-US" sz="1100">
                <a:solidFill>
                  <a:schemeClr val="bg1"/>
                </a:solidFill>
              </a:rPr>
              <a:t>, déclinés dans les objectifs de chacun de ses métlers.</a:t>
            </a:r>
          </a:p>
        </p:txBody>
      </p:sp>
      <p:sp>
        <p:nvSpPr>
          <p:cNvPr id="47" name="TextBox 46">
            <a:extLst>
              <a:ext uri="{FF2B5EF4-FFF2-40B4-BE49-F238E27FC236}">
                <a16:creationId xmlns:a16="http://schemas.microsoft.com/office/drawing/2014/main" id="{C6E0F6DE-8CCD-39BD-737D-D422B8A4FC4C}"/>
              </a:ext>
            </a:extLst>
          </p:cNvPr>
          <p:cNvSpPr txBox="1"/>
          <p:nvPr/>
        </p:nvSpPr>
        <p:spPr>
          <a:xfrm flipH="1">
            <a:off x="394096" y="2394373"/>
            <a:ext cx="4866932" cy="1129652"/>
          </a:xfrm>
          <a:prstGeom prst="round1Rect">
            <a:avLst/>
          </a:prstGeom>
          <a:gradFill>
            <a:gsLst>
              <a:gs pos="41000">
                <a:schemeClr val="bg1">
                  <a:alpha val="23000"/>
                </a:schemeClr>
              </a:gs>
              <a:gs pos="0">
                <a:schemeClr val="bg1">
                  <a:alpha val="18000"/>
                </a:schemeClr>
              </a:gs>
              <a:gs pos="76000">
                <a:schemeClr val="bg1">
                  <a:alpha val="12000"/>
                </a:schemeClr>
              </a:gs>
            </a:gsLst>
            <a:lin ang="8100000" scaled="1"/>
          </a:gradFill>
          <a:ln>
            <a:gradFill>
              <a:gsLst>
                <a:gs pos="0">
                  <a:schemeClr val="accent1">
                    <a:lumMod val="5000"/>
                    <a:lumOff val="95000"/>
                  </a:schemeClr>
                </a:gs>
                <a:gs pos="100000">
                  <a:schemeClr val="bg1">
                    <a:alpha val="14000"/>
                  </a:schemeClr>
                </a:gs>
              </a:gsLst>
              <a:lin ang="5400000" scaled="1"/>
            </a:gradFill>
          </a:ln>
        </p:spPr>
        <p:txBody>
          <a:bodyPr wrap="square" lIns="274320" tIns="73152" rIns="0" bIns="91440" anchor="t">
            <a:noAutofit/>
          </a:bodyPr>
          <a:lstStyle>
            <a:defPPr>
              <a:defRPr lang="fr-FR"/>
            </a:defPPr>
            <a:lvl1pPr>
              <a:spcAft>
                <a:spcPts val="600"/>
              </a:spcAft>
              <a:defRPr sz="2800" b="1" spc="-150">
                <a:solidFill>
                  <a:schemeClr val="bg1"/>
                </a:solidFill>
              </a:defRPr>
            </a:lvl1pPr>
          </a:lstStyle>
          <a:p>
            <a:r>
              <a:rPr lang="en-US" sz="1100" spc="0"/>
              <a:t>ALIGNER NOS PORTEFEUILLES SUR NOTRE ENGAGEMENT DE NEUTRALITÉ CARBONE</a:t>
            </a:r>
          </a:p>
        </p:txBody>
      </p:sp>
      <p:sp>
        <p:nvSpPr>
          <p:cNvPr id="57" name="TextBox 56">
            <a:extLst>
              <a:ext uri="{FF2B5EF4-FFF2-40B4-BE49-F238E27FC236}">
                <a16:creationId xmlns:a16="http://schemas.microsoft.com/office/drawing/2014/main" id="{C1E8D9CA-D212-6E20-8A97-DD89AACD186A}"/>
              </a:ext>
            </a:extLst>
          </p:cNvPr>
          <p:cNvSpPr txBox="1"/>
          <p:nvPr/>
        </p:nvSpPr>
        <p:spPr>
          <a:xfrm>
            <a:off x="628257" y="2899380"/>
            <a:ext cx="4632771" cy="553998"/>
          </a:xfrm>
          <a:prstGeom prst="rect">
            <a:avLst/>
          </a:prstGeom>
          <a:noFill/>
        </p:spPr>
        <p:txBody>
          <a:bodyPr wrap="square" lIns="91440" tIns="0" rIns="0" bIns="0">
            <a:spAutoFit/>
          </a:bodyPr>
          <a:lstStyle/>
          <a:p>
            <a:pPr marL="171450" indent="-171450">
              <a:lnSpc>
                <a:spcPct val="90000"/>
              </a:lnSpc>
              <a:buFont typeface="Wingdings" panose="05000000000000000000" pitchFamily="2" charset="2"/>
              <a:buChar char="§"/>
            </a:pPr>
            <a:r>
              <a:rPr lang="en-US" sz="1000">
                <a:solidFill>
                  <a:schemeClr val="bg1"/>
                </a:solidFill>
              </a:rPr>
              <a:t>Trajectoire de réduction des émissions de CO</a:t>
            </a:r>
            <a:r>
              <a:rPr lang="en-US" sz="1000" baseline="-25000">
                <a:solidFill>
                  <a:schemeClr val="bg1"/>
                </a:solidFill>
              </a:rPr>
              <a:t>2</a:t>
            </a:r>
            <a:r>
              <a:rPr lang="en-US" sz="1000">
                <a:solidFill>
                  <a:schemeClr val="bg1"/>
                </a:solidFill>
              </a:rPr>
              <a:t>, liées aux financements pour les secteurs les plus fortement émetteurs.</a:t>
            </a:r>
          </a:p>
          <a:p>
            <a:pPr marL="171450" indent="-171450">
              <a:lnSpc>
                <a:spcPct val="90000"/>
              </a:lnSpc>
              <a:buFont typeface="Wingdings" panose="05000000000000000000" pitchFamily="2" charset="2"/>
              <a:buChar char="§"/>
            </a:pPr>
            <a:r>
              <a:rPr lang="en-US" sz="1000">
                <a:solidFill>
                  <a:schemeClr val="bg1"/>
                </a:solidFill>
              </a:rPr>
              <a:t>Alignement des objectifs des métiers grâce à des objectifs par secteur, intégrant la transition des clients.</a:t>
            </a:r>
          </a:p>
        </p:txBody>
      </p:sp>
      <p:sp>
        <p:nvSpPr>
          <p:cNvPr id="60" name="Rectangle 59">
            <a:extLst>
              <a:ext uri="{FF2B5EF4-FFF2-40B4-BE49-F238E27FC236}">
                <a16:creationId xmlns:a16="http://schemas.microsoft.com/office/drawing/2014/main" id="{4C48E9A3-19E9-DD4D-47DA-04C142094DF9}"/>
              </a:ext>
            </a:extLst>
          </p:cNvPr>
          <p:cNvSpPr/>
          <p:nvPr/>
        </p:nvSpPr>
        <p:spPr>
          <a:xfrm>
            <a:off x="435627" y="2364166"/>
            <a:ext cx="246525" cy="4616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spAutoFit/>
          </a:bodyPr>
          <a:lstStyle/>
          <a:p>
            <a:pPr algn="ctr"/>
            <a:r>
              <a:rPr lang="en-US" sz="2400" b="1">
                <a:ln w="12700">
                  <a:solidFill>
                    <a:schemeClr val="bg1"/>
                  </a:solidFill>
                </a:ln>
                <a:noFill/>
              </a:rPr>
              <a:t>1</a:t>
            </a:r>
          </a:p>
        </p:txBody>
      </p:sp>
      <p:sp>
        <p:nvSpPr>
          <p:cNvPr id="48" name="TextBox 47">
            <a:extLst>
              <a:ext uri="{FF2B5EF4-FFF2-40B4-BE49-F238E27FC236}">
                <a16:creationId xmlns:a16="http://schemas.microsoft.com/office/drawing/2014/main" id="{42A6B8E6-9DB9-FAA8-E9C1-CC1F91443237}"/>
              </a:ext>
            </a:extLst>
          </p:cNvPr>
          <p:cNvSpPr txBox="1"/>
          <p:nvPr/>
        </p:nvSpPr>
        <p:spPr>
          <a:xfrm flipH="1">
            <a:off x="394096" y="3614303"/>
            <a:ext cx="4866932" cy="1129652"/>
          </a:xfrm>
          <a:prstGeom prst="round1Rect">
            <a:avLst/>
          </a:prstGeom>
          <a:gradFill>
            <a:gsLst>
              <a:gs pos="41000">
                <a:schemeClr val="bg1">
                  <a:alpha val="23000"/>
                </a:schemeClr>
              </a:gs>
              <a:gs pos="0">
                <a:schemeClr val="bg1">
                  <a:alpha val="18000"/>
                </a:schemeClr>
              </a:gs>
              <a:gs pos="76000">
                <a:schemeClr val="bg1">
                  <a:alpha val="12000"/>
                </a:schemeClr>
              </a:gs>
            </a:gsLst>
            <a:lin ang="8100000" scaled="1"/>
          </a:gradFill>
          <a:ln>
            <a:gradFill>
              <a:gsLst>
                <a:gs pos="0">
                  <a:schemeClr val="accent1">
                    <a:lumMod val="5000"/>
                    <a:lumOff val="95000"/>
                  </a:schemeClr>
                </a:gs>
                <a:gs pos="100000">
                  <a:schemeClr val="bg1">
                    <a:alpha val="14000"/>
                  </a:schemeClr>
                </a:gs>
              </a:gsLst>
              <a:lin ang="5400000" scaled="1"/>
            </a:gradFill>
          </a:ln>
        </p:spPr>
        <p:txBody>
          <a:bodyPr wrap="square" lIns="274320" tIns="73152" rIns="0" bIns="91440" anchor="t">
            <a:noAutofit/>
          </a:bodyPr>
          <a:lstStyle>
            <a:defPPr>
              <a:defRPr lang="fr-FR"/>
            </a:defPPr>
            <a:lvl1pPr>
              <a:spcAft>
                <a:spcPts val="600"/>
              </a:spcAft>
              <a:defRPr sz="2800" b="1" spc="-150">
                <a:solidFill>
                  <a:schemeClr val="bg1"/>
                </a:solidFill>
              </a:defRPr>
            </a:lvl1pPr>
          </a:lstStyle>
          <a:p>
            <a:r>
              <a:rPr lang="fr-FR" sz="1100" spc="0"/>
              <a:t>S'ENGAGER AUX CÔTÉS DES CLIENTS DANS LA TRANSITION VERS UNE ÉCONOMIE DURABLE</a:t>
            </a:r>
            <a:endParaRPr lang="en-US" sz="1100" spc="0"/>
          </a:p>
        </p:txBody>
      </p:sp>
      <p:sp>
        <p:nvSpPr>
          <p:cNvPr id="58" name="TextBox 57">
            <a:extLst>
              <a:ext uri="{FF2B5EF4-FFF2-40B4-BE49-F238E27FC236}">
                <a16:creationId xmlns:a16="http://schemas.microsoft.com/office/drawing/2014/main" id="{C380924A-81DE-5DFA-033E-016DCBFEBFAF}"/>
              </a:ext>
            </a:extLst>
          </p:cNvPr>
          <p:cNvSpPr txBox="1"/>
          <p:nvPr/>
        </p:nvSpPr>
        <p:spPr>
          <a:xfrm>
            <a:off x="628256" y="4119310"/>
            <a:ext cx="4632772" cy="419346"/>
          </a:xfrm>
          <a:prstGeom prst="rect">
            <a:avLst/>
          </a:prstGeom>
          <a:noFill/>
        </p:spPr>
        <p:txBody>
          <a:bodyPr wrap="square" lIns="91440" tIns="0" rIns="0" bIns="0">
            <a:spAutoFit/>
          </a:bodyPr>
          <a:lstStyle>
            <a:defPPr>
              <a:defRPr lang="fr-FR"/>
            </a:defPPr>
            <a:lvl1pPr marL="114300" indent="-114300">
              <a:lnSpc>
                <a:spcPct val="90000"/>
              </a:lnSpc>
              <a:buFont typeface="Arial" panose="020B0604020202020204" pitchFamily="34" charset="0"/>
              <a:buChar char="•"/>
              <a:defRPr sz="1100"/>
            </a:lvl1pPr>
          </a:lstStyle>
          <a:p>
            <a:pPr>
              <a:buFont typeface="Wingdings" panose="05000000000000000000" pitchFamily="2" charset="2"/>
              <a:buChar char="§"/>
            </a:pPr>
            <a:r>
              <a:rPr lang="fr-FR" sz="1000">
                <a:solidFill>
                  <a:schemeClr val="bg1"/>
                </a:solidFill>
              </a:rPr>
              <a:t>Mobilisation des métiers et du modèle intégré au travers notamment du Low-Carbon Transition Group, qui fédère 200 professionnels dédiés de BNP Paribas.</a:t>
            </a:r>
          </a:p>
          <a:p>
            <a:pPr>
              <a:buFont typeface="Wingdings" panose="05000000000000000000" pitchFamily="2" charset="2"/>
              <a:buChar char="§"/>
            </a:pPr>
            <a:r>
              <a:rPr lang="fr-FR" sz="1000">
                <a:solidFill>
                  <a:schemeClr val="bg1"/>
                </a:solidFill>
              </a:rPr>
              <a:t>Promotion de l'expertise technique via NEST, notre réseau d'experts internes.</a:t>
            </a:r>
            <a:endParaRPr lang="en-US" sz="1000">
              <a:solidFill>
                <a:schemeClr val="bg1"/>
              </a:solidFill>
            </a:endParaRPr>
          </a:p>
        </p:txBody>
      </p:sp>
      <p:sp>
        <p:nvSpPr>
          <p:cNvPr id="61" name="Rectangle 60">
            <a:extLst>
              <a:ext uri="{FF2B5EF4-FFF2-40B4-BE49-F238E27FC236}">
                <a16:creationId xmlns:a16="http://schemas.microsoft.com/office/drawing/2014/main" id="{22EC11AE-5A20-813C-E130-E7210EF0DED2}"/>
              </a:ext>
            </a:extLst>
          </p:cNvPr>
          <p:cNvSpPr/>
          <p:nvPr/>
        </p:nvSpPr>
        <p:spPr>
          <a:xfrm>
            <a:off x="435627" y="3584096"/>
            <a:ext cx="246525" cy="4616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spAutoFit/>
          </a:bodyPr>
          <a:lstStyle/>
          <a:p>
            <a:pPr algn="ctr"/>
            <a:r>
              <a:rPr lang="en-US" sz="2400" b="1">
                <a:ln w="12700">
                  <a:solidFill>
                    <a:schemeClr val="bg1"/>
                  </a:solidFill>
                </a:ln>
                <a:noFill/>
              </a:rPr>
              <a:t>2</a:t>
            </a:r>
          </a:p>
        </p:txBody>
      </p:sp>
      <p:sp>
        <p:nvSpPr>
          <p:cNvPr id="50" name="TextBox 49">
            <a:extLst>
              <a:ext uri="{FF2B5EF4-FFF2-40B4-BE49-F238E27FC236}">
                <a16:creationId xmlns:a16="http://schemas.microsoft.com/office/drawing/2014/main" id="{481E43B1-0185-8ABE-C287-0C892E3A1F3C}"/>
              </a:ext>
            </a:extLst>
          </p:cNvPr>
          <p:cNvSpPr txBox="1"/>
          <p:nvPr/>
        </p:nvSpPr>
        <p:spPr>
          <a:xfrm flipH="1">
            <a:off x="394096" y="4834233"/>
            <a:ext cx="4866932" cy="1129652"/>
          </a:xfrm>
          <a:prstGeom prst="round1Rect">
            <a:avLst/>
          </a:prstGeom>
          <a:gradFill>
            <a:gsLst>
              <a:gs pos="41000">
                <a:schemeClr val="bg1">
                  <a:alpha val="23000"/>
                </a:schemeClr>
              </a:gs>
              <a:gs pos="0">
                <a:schemeClr val="bg1">
                  <a:alpha val="18000"/>
                </a:schemeClr>
              </a:gs>
              <a:gs pos="76000">
                <a:schemeClr val="bg1">
                  <a:alpha val="12000"/>
                </a:schemeClr>
              </a:gs>
            </a:gsLst>
            <a:lin ang="8100000" scaled="1"/>
          </a:gradFill>
          <a:ln>
            <a:gradFill>
              <a:gsLst>
                <a:gs pos="0">
                  <a:schemeClr val="accent1">
                    <a:lumMod val="5000"/>
                    <a:lumOff val="95000"/>
                  </a:schemeClr>
                </a:gs>
                <a:gs pos="100000">
                  <a:schemeClr val="bg1">
                    <a:alpha val="14000"/>
                  </a:schemeClr>
                </a:gs>
              </a:gsLst>
              <a:lin ang="5400000" scaled="1"/>
            </a:gradFill>
          </a:ln>
        </p:spPr>
        <p:txBody>
          <a:bodyPr wrap="square" lIns="274320" tIns="73152" rIns="0" bIns="91440" anchor="t">
            <a:noAutofit/>
          </a:bodyPr>
          <a:lstStyle>
            <a:defPPr>
              <a:defRPr lang="fr-FR"/>
            </a:defPPr>
            <a:lvl1pPr>
              <a:spcAft>
                <a:spcPts val="600"/>
              </a:spcAft>
              <a:defRPr sz="2800" b="1" spc="-150">
                <a:solidFill>
                  <a:schemeClr val="bg1"/>
                </a:solidFill>
              </a:defRPr>
            </a:lvl1pPr>
          </a:lstStyle>
          <a:p>
            <a:r>
              <a:rPr lang="fr-FR" sz="1100" spc="0"/>
              <a:t>RENFORCER LES OUTILS DE PILOTAGE, LES PROCESSUS ET </a:t>
            </a:r>
            <a:br>
              <a:rPr lang="fr-FR" sz="1100" spc="0"/>
            </a:br>
            <a:r>
              <a:rPr lang="fr-FR" sz="1100" spc="0"/>
              <a:t>LES DISPOSITIFS</a:t>
            </a:r>
            <a:endParaRPr lang="en-US" sz="1100" spc="0"/>
          </a:p>
        </p:txBody>
      </p:sp>
      <p:sp>
        <p:nvSpPr>
          <p:cNvPr id="59" name="TextBox 58">
            <a:extLst>
              <a:ext uri="{FF2B5EF4-FFF2-40B4-BE49-F238E27FC236}">
                <a16:creationId xmlns:a16="http://schemas.microsoft.com/office/drawing/2014/main" id="{EEA483D3-FA29-EB59-5353-A9444EE3BCC9}"/>
              </a:ext>
            </a:extLst>
          </p:cNvPr>
          <p:cNvSpPr txBox="1"/>
          <p:nvPr/>
        </p:nvSpPr>
        <p:spPr>
          <a:xfrm>
            <a:off x="628257" y="5339239"/>
            <a:ext cx="4632771" cy="415498"/>
          </a:xfrm>
          <a:prstGeom prst="rect">
            <a:avLst/>
          </a:prstGeom>
          <a:noFill/>
        </p:spPr>
        <p:txBody>
          <a:bodyPr wrap="square" lIns="91440" tIns="0" rIns="0" bIns="0">
            <a:spAutoFit/>
          </a:bodyPr>
          <a:lstStyle/>
          <a:p>
            <a:pPr marL="171450" indent="-171450">
              <a:lnSpc>
                <a:spcPct val="90000"/>
              </a:lnSpc>
              <a:buFont typeface="Wingdings" panose="05000000000000000000" pitchFamily="2" charset="2"/>
              <a:buChar char="§"/>
            </a:pPr>
            <a:r>
              <a:rPr lang="fr-FR" sz="1000">
                <a:solidFill>
                  <a:schemeClr val="bg1"/>
                </a:solidFill>
              </a:rPr>
              <a:t>Industrialisation accélérée et gouvernance renforcée.</a:t>
            </a:r>
          </a:p>
          <a:p>
            <a:pPr marL="171450" indent="-171450">
              <a:lnSpc>
                <a:spcPct val="90000"/>
              </a:lnSpc>
              <a:buFont typeface="Wingdings" panose="05000000000000000000" pitchFamily="2" charset="2"/>
              <a:buChar char="§"/>
            </a:pPr>
            <a:r>
              <a:rPr lang="fr-FR" sz="1000">
                <a:solidFill>
                  <a:schemeClr val="bg1"/>
                </a:solidFill>
              </a:rPr>
              <a:t>Renforcement des outils de pilotage et développement des normes de place. </a:t>
            </a:r>
          </a:p>
          <a:p>
            <a:pPr marL="171450" indent="-171450">
              <a:lnSpc>
                <a:spcPct val="90000"/>
              </a:lnSpc>
              <a:buFont typeface="Wingdings" panose="05000000000000000000" pitchFamily="2" charset="2"/>
              <a:buChar char="§"/>
            </a:pPr>
            <a:r>
              <a:rPr lang="fr-FR" sz="1000">
                <a:solidFill>
                  <a:schemeClr val="bg1"/>
                </a:solidFill>
              </a:rPr>
              <a:t>Formation à la finance durable via la Sustainability Academy.</a:t>
            </a:r>
            <a:endParaRPr lang="en-US" sz="1000">
              <a:solidFill>
                <a:schemeClr val="bg1"/>
              </a:solidFill>
            </a:endParaRPr>
          </a:p>
        </p:txBody>
      </p:sp>
      <p:sp>
        <p:nvSpPr>
          <p:cNvPr id="62" name="Rectangle 61">
            <a:extLst>
              <a:ext uri="{FF2B5EF4-FFF2-40B4-BE49-F238E27FC236}">
                <a16:creationId xmlns:a16="http://schemas.microsoft.com/office/drawing/2014/main" id="{9F51B36A-EEFA-F32D-B9C4-4FB4DF6DB86D}"/>
              </a:ext>
            </a:extLst>
          </p:cNvPr>
          <p:cNvSpPr/>
          <p:nvPr/>
        </p:nvSpPr>
        <p:spPr>
          <a:xfrm>
            <a:off x="435627" y="4804025"/>
            <a:ext cx="246525" cy="4616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spAutoFit/>
          </a:bodyPr>
          <a:lstStyle/>
          <a:p>
            <a:pPr algn="ctr"/>
            <a:r>
              <a:rPr lang="en-US" sz="2400" b="1">
                <a:ln w="12700">
                  <a:solidFill>
                    <a:schemeClr val="bg1"/>
                  </a:solidFill>
                </a:ln>
                <a:noFill/>
              </a:rPr>
              <a:t>3</a:t>
            </a:r>
          </a:p>
        </p:txBody>
      </p:sp>
      <p:sp>
        <p:nvSpPr>
          <p:cNvPr id="44" name="object 70">
            <a:extLst>
              <a:ext uri="{FF2B5EF4-FFF2-40B4-BE49-F238E27FC236}">
                <a16:creationId xmlns:a16="http://schemas.microsoft.com/office/drawing/2014/main" id="{FD68EBD9-EF93-10FB-772C-3084C493F46B}"/>
              </a:ext>
            </a:extLst>
          </p:cNvPr>
          <p:cNvSpPr txBox="1"/>
          <p:nvPr/>
        </p:nvSpPr>
        <p:spPr>
          <a:xfrm>
            <a:off x="8826566" y="2521273"/>
            <a:ext cx="2934799" cy="1490152"/>
          </a:xfrm>
          <a:prstGeom prst="rect">
            <a:avLst/>
          </a:prstGeom>
        </p:spPr>
        <p:txBody>
          <a:bodyPr vert="horz" wrap="square" lIns="0" tIns="12700" rIns="0" bIns="0" rtlCol="0" anchor="t">
            <a:spAutoFit/>
          </a:bodyPr>
          <a:lstStyle/>
          <a:p>
            <a:pPr marL="12700" marR="5080" indent="444500">
              <a:spcBef>
                <a:spcPts val="1420"/>
              </a:spcBef>
            </a:pPr>
            <a:r>
              <a:rPr lang="fr-FR" sz="1200" i="1" spc="20">
                <a:cs typeface="BNPP Sans"/>
              </a:rPr>
              <a:t>La prise en compte des grands enjeux environnementaux et sociaux conduit l'entreprise à se transformer en profondeur. </a:t>
            </a:r>
            <a:r>
              <a:rPr lang="fr-FR" sz="1200" i="1" spc="20"/>
              <a:t>Pour BNP Paribas, la page des énergies fossiles est en train de se tourner. La bascule a déjà eu lieu. Nous finançons désormais majoritairement des énergies bas-carbone.</a:t>
            </a:r>
            <a:endParaRPr lang="fr-MA" sz="1200" i="1" spc="20"/>
          </a:p>
        </p:txBody>
      </p:sp>
      <p:pic>
        <p:nvPicPr>
          <p:cNvPr id="9" name="Graphic 22">
            <a:extLst>
              <a:ext uri="{FF2B5EF4-FFF2-40B4-BE49-F238E27FC236}">
                <a16:creationId xmlns:a16="http://schemas.microsoft.com/office/drawing/2014/main" id="{390886C7-DCB4-BCD9-139F-C9CCF6BE41DD}"/>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flipH="1" flipV="1">
            <a:off x="8961108" y="2364724"/>
            <a:ext cx="322795" cy="297660"/>
          </a:xfrm>
          <a:prstGeom prst="rect">
            <a:avLst/>
          </a:prstGeom>
        </p:spPr>
      </p:pic>
      <p:pic>
        <p:nvPicPr>
          <p:cNvPr id="15" name="Graphic 21">
            <a:extLst>
              <a:ext uri="{FF2B5EF4-FFF2-40B4-BE49-F238E27FC236}">
                <a16:creationId xmlns:a16="http://schemas.microsoft.com/office/drawing/2014/main" id="{611637F0-0652-AEAD-728C-AEA01F7D93A5}"/>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405094" y="3834815"/>
            <a:ext cx="351355" cy="323995"/>
          </a:xfrm>
          <a:prstGeom prst="rect">
            <a:avLst/>
          </a:prstGeom>
        </p:spPr>
      </p:pic>
      <p:sp>
        <p:nvSpPr>
          <p:cNvPr id="19" name="TextBox 18">
            <a:extLst>
              <a:ext uri="{FF2B5EF4-FFF2-40B4-BE49-F238E27FC236}">
                <a16:creationId xmlns:a16="http://schemas.microsoft.com/office/drawing/2014/main" id="{C484568F-D287-BB7E-A679-F8AD1705C962}"/>
              </a:ext>
            </a:extLst>
          </p:cNvPr>
          <p:cNvSpPr txBox="1"/>
          <p:nvPr/>
        </p:nvSpPr>
        <p:spPr>
          <a:xfrm>
            <a:off x="462465" y="5593"/>
            <a:ext cx="10960278" cy="713460"/>
          </a:xfrm>
          <a:prstGeom prst="rect">
            <a:avLst/>
          </a:prstGeom>
        </p:spPr>
        <p:txBody>
          <a:bodyPr wrap="square" lIns="36000" tIns="0" rIns="36000" bIns="0" rtlCol="0" anchor="b">
            <a:noAutofit/>
          </a:bodyPr>
          <a:lstStyle/>
          <a:p>
            <a:br>
              <a:rPr lang="fr-FR" sz="2400" b="1" cap="all">
                <a:solidFill>
                  <a:srgbClr val="398D98"/>
                </a:solidFill>
                <a:latin typeface="+mj-lt"/>
                <a:ea typeface="+mj-ea"/>
                <a:cs typeface="+mj-cs"/>
              </a:rPr>
            </a:br>
            <a:r>
              <a:rPr lang="fr-FR" sz="2400" b="1" cap="all">
                <a:solidFill>
                  <a:srgbClr val="398D98"/>
                </a:solidFill>
                <a:ea typeface="+mj-ea"/>
                <a:cs typeface="+mj-cs"/>
              </a:rPr>
              <a:t>Finance durable et RSE : un déploiement à l'échelle</a:t>
            </a:r>
          </a:p>
        </p:txBody>
      </p:sp>
      <p:cxnSp>
        <p:nvCxnSpPr>
          <p:cNvPr id="21" name="Straight Connector 20">
            <a:extLst>
              <a:ext uri="{FF2B5EF4-FFF2-40B4-BE49-F238E27FC236}">
                <a16:creationId xmlns:a16="http://schemas.microsoft.com/office/drawing/2014/main" id="{29C4A68C-2A4E-CA64-3CCB-661717C699AD}"/>
              </a:ext>
            </a:extLst>
          </p:cNvPr>
          <p:cNvCxnSpPr/>
          <p:nvPr/>
        </p:nvCxnSpPr>
        <p:spPr>
          <a:xfrm>
            <a:off x="-16909" y="1047538"/>
            <a:ext cx="1290428"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B336817F-3BB5-4502-0EC4-66ACED398E14}"/>
              </a:ext>
            </a:extLst>
          </p:cNvPr>
          <p:cNvSpPr/>
          <p:nvPr/>
        </p:nvSpPr>
        <p:spPr>
          <a:xfrm flipH="1">
            <a:off x="5617410" y="4895884"/>
            <a:ext cx="3119707" cy="1068001"/>
          </a:xfrm>
          <a:prstGeom prst="rect">
            <a:avLst/>
          </a:prstGeom>
          <a:solidFill>
            <a:srgbClr val="EBF3F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82880" tIns="91440" rtlCol="0" anchor="t">
            <a:noAutofit/>
          </a:bodyPr>
          <a:lstStyle/>
          <a:p>
            <a:r>
              <a:rPr lang="fr-FR" sz="1400" b="1" dirty="0">
                <a:solidFill>
                  <a:srgbClr val="398D98"/>
                </a:solidFill>
              </a:rPr>
              <a:t>OBJECTIF 2030 </a:t>
            </a:r>
          </a:p>
          <a:p>
            <a:endParaRPr lang="fr-FR" sz="600" b="1" dirty="0">
              <a:solidFill>
                <a:srgbClr val="398D98"/>
              </a:solidFill>
            </a:endParaRPr>
          </a:p>
          <a:p>
            <a:r>
              <a:rPr lang="fr-FR" sz="1400" b="1" dirty="0">
                <a:solidFill>
                  <a:schemeClr val="tx1"/>
                </a:solidFill>
              </a:rPr>
              <a:t>90 % </a:t>
            </a:r>
            <a:r>
              <a:rPr lang="fr-FR" sz="1400" dirty="0">
                <a:solidFill>
                  <a:schemeClr val="tx1"/>
                </a:solidFill>
              </a:rPr>
              <a:t>de bas carbone dans notre stock total de financement </a:t>
            </a:r>
          </a:p>
          <a:p>
            <a:r>
              <a:rPr lang="fr-FR" sz="1400" dirty="0">
                <a:solidFill>
                  <a:schemeClr val="tx1"/>
                </a:solidFill>
              </a:rPr>
              <a:t>à l’énergie. </a:t>
            </a:r>
          </a:p>
        </p:txBody>
      </p:sp>
      <p:sp>
        <p:nvSpPr>
          <p:cNvPr id="22" name="Rectangle 21">
            <a:extLst>
              <a:ext uri="{FF2B5EF4-FFF2-40B4-BE49-F238E27FC236}">
                <a16:creationId xmlns:a16="http://schemas.microsoft.com/office/drawing/2014/main" id="{9712699A-38E7-CDD7-7942-A7B307042710}"/>
              </a:ext>
            </a:extLst>
          </p:cNvPr>
          <p:cNvSpPr/>
          <p:nvPr>
            <p:custDataLst>
              <p:tags r:id="rId2"/>
            </p:custDataLst>
          </p:nvPr>
        </p:nvSpPr>
        <p:spPr>
          <a:xfrm>
            <a:off x="0" y="-317500"/>
            <a:ext cx="1270000" cy="2540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r>
              <a:rPr lang="en-GB" sz="1200" b="1">
                <a:solidFill>
                  <a:srgbClr val="C02A26"/>
                </a:solidFill>
              </a:rPr>
              <a:t>~156 KB / 6,615 KB</a:t>
            </a:r>
          </a:p>
        </p:txBody>
      </p:sp>
      <p:pic>
        <p:nvPicPr>
          <p:cNvPr id="4" name="Image 3" descr="Une image contenant Visage humain, personne, habits, photo de visage">
            <a:extLst>
              <a:ext uri="{FF2B5EF4-FFF2-40B4-BE49-F238E27FC236}">
                <a16:creationId xmlns:a16="http://schemas.microsoft.com/office/drawing/2014/main" id="{C8187B56-4779-F812-520B-9F6636F16737}"/>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995101" y="4332310"/>
            <a:ext cx="1039271" cy="1043743"/>
          </a:xfrm>
          <a:prstGeom prst="rect">
            <a:avLst/>
          </a:prstGeom>
          <a:ln w="12700">
            <a:solidFill>
              <a:schemeClr val="accent2">
                <a:lumMod val="20000"/>
                <a:lumOff val="80000"/>
              </a:schemeClr>
            </a:solidFill>
          </a:ln>
        </p:spPr>
      </p:pic>
    </p:spTree>
    <p:extLst>
      <p:ext uri="{BB962C8B-B14F-4D97-AF65-F5344CB8AC3E}">
        <p14:creationId xmlns:p14="http://schemas.microsoft.com/office/powerpoint/2010/main" val="37756420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C724B926-F058-C175-FC80-765AE14919FC}"/>
              </a:ext>
            </a:extLst>
          </p:cNvPr>
          <p:cNvGraphicFramePr>
            <a:graphicFrameLocks noChangeAspect="1"/>
          </p:cNvGraphicFramePr>
          <p:nvPr>
            <p:custDataLst>
              <p:tags r:id="rId1"/>
            </p:custDataLst>
            <p:extLst>
              <p:ext uri="{D42A27DB-BD31-4B8C-83A1-F6EECF244321}">
                <p14:modId xmlns:p14="http://schemas.microsoft.com/office/powerpoint/2010/main" val="13546453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8" name="think-cell data - do not delete" hidden="1">
                        <a:extLst>
                          <a:ext uri="{FF2B5EF4-FFF2-40B4-BE49-F238E27FC236}">
                            <a16:creationId xmlns:a16="http://schemas.microsoft.com/office/drawing/2014/main" id="{C724B926-F058-C175-FC80-765AE14919F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E5C7CB43-DAFC-1156-0D40-41A94CFC8CD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26045" y="196677"/>
            <a:ext cx="1601227" cy="850861"/>
          </a:xfrm>
          <a:prstGeom prst="rect">
            <a:avLst/>
          </a:prstGeom>
        </p:spPr>
      </p:pic>
      <p:sp>
        <p:nvSpPr>
          <p:cNvPr id="12" name="Rectangle 11">
            <a:extLst>
              <a:ext uri="{FF2B5EF4-FFF2-40B4-BE49-F238E27FC236}">
                <a16:creationId xmlns:a16="http://schemas.microsoft.com/office/drawing/2014/main" id="{909441F4-4626-47F3-0550-3D9E98DAB93F}"/>
              </a:ext>
            </a:extLst>
          </p:cNvPr>
          <p:cNvSpPr/>
          <p:nvPr/>
        </p:nvSpPr>
        <p:spPr>
          <a:xfrm>
            <a:off x="479426" y="1432689"/>
            <a:ext cx="5788424" cy="1632720"/>
          </a:xfrm>
          <a:prstGeom prst="rect">
            <a:avLst/>
          </a:prstGeom>
          <a:solidFill>
            <a:srgbClr val="EBF3F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82880" rtlCol="0" anchor="ctr">
            <a:noAutofit/>
          </a:bodyPr>
          <a:lstStyle/>
          <a:p>
            <a:r>
              <a:rPr lang="fr-FR" sz="1200" b="0" i="0" dirty="0">
                <a:solidFill>
                  <a:schemeClr val="tx1"/>
                </a:solidFill>
                <a:effectLst/>
                <a:latin typeface="BNPP Sans Light" panose="02000503020000020004" pitchFamily="50" charset="0"/>
              </a:rPr>
              <a:t>Le Groupe peut compter sur des équipes </a:t>
            </a:r>
            <a:r>
              <a:rPr lang="fr-FR" sz="1200" b="1" i="0" dirty="0">
                <a:solidFill>
                  <a:schemeClr val="tx1"/>
                </a:solidFill>
                <a:effectLst/>
                <a:latin typeface="BNPP Sans Light" panose="02000503020000020004" pitchFamily="50" charset="0"/>
              </a:rPr>
              <a:t>expertes et engagées,</a:t>
            </a:r>
            <a:r>
              <a:rPr lang="fr-FR" sz="1200" b="0" i="0" dirty="0">
                <a:solidFill>
                  <a:schemeClr val="tx1"/>
                </a:solidFill>
                <a:effectLst/>
                <a:latin typeface="BNPP Sans Light" panose="02000503020000020004" pitchFamily="50" charset="0"/>
              </a:rPr>
              <a:t> qui sont le reflet d'une politique dynamique de développement des compétences et de renforcement de la diversité. </a:t>
            </a:r>
            <a:r>
              <a:rPr lang="fr-FR" sz="1200" b="1" i="0" dirty="0">
                <a:solidFill>
                  <a:schemeClr val="tx1"/>
                </a:solidFill>
                <a:effectLst/>
                <a:latin typeface="BNPP Sans Light" panose="02000503020000020004" pitchFamily="50" charset="0"/>
              </a:rPr>
              <a:t>L'humain est au cœur de ses priorités </a:t>
            </a:r>
            <a:r>
              <a:rPr lang="fr-FR" sz="1200" b="0" i="0" dirty="0">
                <a:solidFill>
                  <a:schemeClr val="tx1"/>
                </a:solidFill>
                <a:effectLst/>
                <a:latin typeface="BNPP Sans Light" panose="02000503020000020004" pitchFamily="50" charset="0"/>
              </a:rPr>
              <a:t>afin de développer toutes les expertises qui constituent le socle de sa </a:t>
            </a:r>
            <a:r>
              <a:rPr lang="fr-FR" sz="1200" b="1" i="0" dirty="0">
                <a:solidFill>
                  <a:schemeClr val="tx1"/>
                </a:solidFill>
                <a:effectLst/>
                <a:latin typeface="BNPP Sans Light" panose="02000503020000020004" pitchFamily="50" charset="0"/>
              </a:rPr>
              <a:t>performance collective</a:t>
            </a:r>
            <a:r>
              <a:rPr lang="fr-FR" sz="1200" b="0" i="0" dirty="0">
                <a:solidFill>
                  <a:schemeClr val="tx1"/>
                </a:solidFill>
                <a:effectLst/>
                <a:latin typeface="BNPP Sans Light" panose="02000503020000020004" pitchFamily="50" charset="0"/>
              </a:rPr>
              <a:t>. </a:t>
            </a:r>
          </a:p>
          <a:p>
            <a:r>
              <a:rPr lang="fr-FR" sz="1200" b="0" i="0" dirty="0">
                <a:solidFill>
                  <a:schemeClr val="tx1"/>
                </a:solidFill>
                <a:effectLst/>
                <a:latin typeface="BNPP Sans Light" panose="02000503020000020004" pitchFamily="50" charset="0"/>
              </a:rPr>
              <a:t>Les </a:t>
            </a:r>
            <a:r>
              <a:rPr lang="fr-FR" sz="1200" dirty="0">
                <a:solidFill>
                  <a:schemeClr val="tx1"/>
                </a:solidFill>
                <a:latin typeface="BNPP Sans Light" panose="02000503020000020004" pitchFamily="50" charset="0"/>
              </a:rPr>
              <a:t>collaborateurs </a:t>
            </a:r>
            <a:r>
              <a:rPr lang="fr-FR" sz="1200" b="0" i="0" dirty="0">
                <a:solidFill>
                  <a:schemeClr val="tx1"/>
                </a:solidFill>
                <a:effectLst/>
                <a:latin typeface="BNPP Sans Light" panose="02000503020000020004" pitchFamily="50" charset="0"/>
              </a:rPr>
              <a:t>et les </a:t>
            </a:r>
            <a:r>
              <a:rPr lang="fr-FR" sz="1200" dirty="0">
                <a:solidFill>
                  <a:schemeClr val="tx1"/>
                </a:solidFill>
                <a:latin typeface="BNPP Sans Light" panose="02000503020000020004" pitchFamily="50" charset="0"/>
              </a:rPr>
              <a:t>collaboratrices </a:t>
            </a:r>
            <a:r>
              <a:rPr lang="fr-FR" sz="1200" b="0" i="0" dirty="0">
                <a:solidFill>
                  <a:schemeClr val="tx1"/>
                </a:solidFill>
                <a:effectLst/>
                <a:latin typeface="BNPP Sans Light" panose="02000503020000020004" pitchFamily="50" charset="0"/>
              </a:rPr>
              <a:t>de BNP Paribas seront en première ligne pour donner vie aux ambitions du plan stratégique 2025 du Groupe et constitueront un </a:t>
            </a:r>
            <a:r>
              <a:rPr lang="fr-FR" sz="1200" b="1" i="0" dirty="0">
                <a:solidFill>
                  <a:schemeClr val="tx1"/>
                </a:solidFill>
                <a:effectLst/>
                <a:latin typeface="BNPP Sans Light" panose="02000503020000020004" pitchFamily="50" charset="0"/>
              </a:rPr>
              <a:t>levier essentiel de son succès. </a:t>
            </a:r>
            <a:r>
              <a:rPr lang="fr-FR" sz="1200" b="0" i="0" dirty="0">
                <a:solidFill>
                  <a:schemeClr val="tx1"/>
                </a:solidFill>
                <a:effectLst/>
                <a:latin typeface="BNPP Sans Light" panose="02000503020000020004" pitchFamily="50" charset="0"/>
              </a:rPr>
              <a:t>Cette stratégie se déploie autour de </a:t>
            </a:r>
            <a:r>
              <a:rPr lang="fr-FR" sz="1200" b="1" i="0" dirty="0">
                <a:solidFill>
                  <a:schemeClr val="tx1"/>
                </a:solidFill>
                <a:effectLst/>
                <a:latin typeface="BNPP Sans Light" panose="02000503020000020004" pitchFamily="50" charset="0"/>
              </a:rPr>
              <a:t>3 axes :</a:t>
            </a:r>
            <a:endParaRPr lang="en-GB" sz="1200" b="1" dirty="0">
              <a:solidFill>
                <a:schemeClr val="tx1"/>
              </a:solidFill>
              <a:latin typeface="BNPP Sans Light" panose="02000503020000020004" pitchFamily="50" charset="0"/>
            </a:endParaRPr>
          </a:p>
        </p:txBody>
      </p:sp>
      <p:sp>
        <p:nvSpPr>
          <p:cNvPr id="14" name="Rectangle: Single Corner Rounded 13">
            <a:extLst>
              <a:ext uri="{FF2B5EF4-FFF2-40B4-BE49-F238E27FC236}">
                <a16:creationId xmlns:a16="http://schemas.microsoft.com/office/drawing/2014/main" id="{0AF93D29-E66A-3C10-A75F-B70DB353A93B}"/>
              </a:ext>
            </a:extLst>
          </p:cNvPr>
          <p:cNvSpPr/>
          <p:nvPr/>
        </p:nvSpPr>
        <p:spPr>
          <a:xfrm flipH="1">
            <a:off x="479426" y="3220435"/>
            <a:ext cx="1834976" cy="743774"/>
          </a:xfrm>
          <a:prstGeom prst="round1Rect">
            <a:avLst>
              <a:gd name="adj" fmla="val 21415"/>
            </a:avLst>
          </a:prstGeom>
          <a:solidFill>
            <a:srgbClr val="3B8E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2700" marR="5080">
              <a:spcBef>
                <a:spcPts val="1420"/>
              </a:spcBef>
            </a:pPr>
            <a:r>
              <a:rPr lang="en-US" sz="1400" b="1" spc="20">
                <a:solidFill>
                  <a:schemeClr val="bg1"/>
                </a:solidFill>
              </a:rPr>
              <a:t>EXPÉRIENCE COLLABORATEUR</a:t>
            </a:r>
            <a:endParaRPr lang="en-GB" sz="1400" b="1" spc="20">
              <a:solidFill>
                <a:schemeClr val="bg1"/>
              </a:solidFill>
            </a:endParaRPr>
          </a:p>
        </p:txBody>
      </p:sp>
      <p:sp>
        <p:nvSpPr>
          <p:cNvPr id="16" name="Freeform: Shape 15">
            <a:extLst>
              <a:ext uri="{FF2B5EF4-FFF2-40B4-BE49-F238E27FC236}">
                <a16:creationId xmlns:a16="http://schemas.microsoft.com/office/drawing/2014/main" id="{18038750-B850-D821-37B0-5D80070E8D33}"/>
              </a:ext>
            </a:extLst>
          </p:cNvPr>
          <p:cNvSpPr/>
          <p:nvPr/>
        </p:nvSpPr>
        <p:spPr>
          <a:xfrm>
            <a:off x="479426" y="3919186"/>
            <a:ext cx="1834976" cy="1923701"/>
          </a:xfrm>
          <a:custGeom>
            <a:avLst/>
            <a:gdLst>
              <a:gd name="connsiteX0" fmla="*/ 0 w 1339512"/>
              <a:gd name="connsiteY0" fmla="*/ 0 h 1923701"/>
              <a:gd name="connsiteX1" fmla="*/ 291839 w 1339512"/>
              <a:gd name="connsiteY1" fmla="*/ 0 h 1923701"/>
              <a:gd name="connsiteX2" fmla="*/ 914400 w 1339512"/>
              <a:gd name="connsiteY2" fmla="*/ 0 h 1923701"/>
              <a:gd name="connsiteX3" fmla="*/ 1339512 w 1339512"/>
              <a:gd name="connsiteY3" fmla="*/ 0 h 1923701"/>
              <a:gd name="connsiteX4" fmla="*/ 1339512 w 1339512"/>
              <a:gd name="connsiteY4" fmla="*/ 1631862 h 1923701"/>
              <a:gd name="connsiteX5" fmla="*/ 1047673 w 1339512"/>
              <a:gd name="connsiteY5" fmla="*/ 1923701 h 1923701"/>
              <a:gd name="connsiteX6" fmla="*/ 0 w 1339512"/>
              <a:gd name="connsiteY6" fmla="*/ 1923701 h 1923701"/>
              <a:gd name="connsiteX7" fmla="*/ 0 w 1339512"/>
              <a:gd name="connsiteY7" fmla="*/ 914400 h 1923701"/>
              <a:gd name="connsiteX8" fmla="*/ 0 w 1339512"/>
              <a:gd name="connsiteY8" fmla="*/ 291839 h 192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9512" h="1923701">
                <a:moveTo>
                  <a:pt x="0" y="0"/>
                </a:moveTo>
                <a:lnTo>
                  <a:pt x="291839" y="0"/>
                </a:lnTo>
                <a:lnTo>
                  <a:pt x="914400" y="0"/>
                </a:lnTo>
                <a:lnTo>
                  <a:pt x="1339512" y="0"/>
                </a:lnTo>
                <a:lnTo>
                  <a:pt x="1339512" y="1631862"/>
                </a:lnTo>
                <a:cubicBezTo>
                  <a:pt x="1339512" y="1793040"/>
                  <a:pt x="1208851" y="1923701"/>
                  <a:pt x="1047673" y="1923701"/>
                </a:cubicBezTo>
                <a:lnTo>
                  <a:pt x="0" y="1923701"/>
                </a:lnTo>
                <a:lnTo>
                  <a:pt x="0" y="914400"/>
                </a:lnTo>
                <a:lnTo>
                  <a:pt x="0" y="291839"/>
                </a:lnTo>
                <a:close/>
              </a:path>
            </a:pathLst>
          </a:custGeom>
          <a:solidFill>
            <a:srgbClr val="EBF3F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82880" tIns="182880" rIns="182880" rtlCol="0" anchor="t">
            <a:noAutofit/>
          </a:bodyPr>
          <a:lstStyle/>
          <a:p>
            <a:pPr marL="12700" marR="5080">
              <a:spcBef>
                <a:spcPts val="1420"/>
              </a:spcBef>
            </a:pPr>
            <a:r>
              <a:rPr lang="fr-FR" sz="1000" spc="20">
                <a:solidFill>
                  <a:schemeClr val="tx1"/>
                </a:solidFill>
              </a:rPr>
              <a:t>Renforcer l'attention portée aux collaborateurs et leur proposer une expérience adaptée à leurs attentes, notamment au travers des nouveaux modes de travail et un environnement agile.</a:t>
            </a:r>
            <a:endParaRPr lang="en-GB" sz="1000" spc="20">
              <a:solidFill>
                <a:schemeClr val="tx1"/>
              </a:solidFill>
            </a:endParaRPr>
          </a:p>
        </p:txBody>
      </p:sp>
      <p:sp>
        <p:nvSpPr>
          <p:cNvPr id="19" name="Rectangle: Single Corner Rounded 18">
            <a:extLst>
              <a:ext uri="{FF2B5EF4-FFF2-40B4-BE49-F238E27FC236}">
                <a16:creationId xmlns:a16="http://schemas.microsoft.com/office/drawing/2014/main" id="{12B1878C-0ED7-58F1-D5CB-414AF56ED0C9}"/>
              </a:ext>
            </a:extLst>
          </p:cNvPr>
          <p:cNvSpPr/>
          <p:nvPr/>
        </p:nvSpPr>
        <p:spPr>
          <a:xfrm flipH="1">
            <a:off x="2456150" y="3220435"/>
            <a:ext cx="1834976" cy="743774"/>
          </a:xfrm>
          <a:prstGeom prst="round1Rect">
            <a:avLst>
              <a:gd name="adj" fmla="val 21415"/>
            </a:avLst>
          </a:prstGeom>
          <a:solidFill>
            <a:srgbClr val="3B8E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2700" marR="5080">
              <a:spcBef>
                <a:spcPts val="1420"/>
              </a:spcBef>
            </a:pPr>
            <a:r>
              <a:rPr lang="en-US" sz="1400" b="1" spc="20">
                <a:solidFill>
                  <a:schemeClr val="bg1"/>
                </a:solidFill>
              </a:rPr>
              <a:t>CAPITAL HUMAIN</a:t>
            </a:r>
            <a:endParaRPr lang="en-GB" sz="1400" b="1" spc="20">
              <a:solidFill>
                <a:schemeClr val="bg1"/>
              </a:solidFill>
            </a:endParaRPr>
          </a:p>
        </p:txBody>
      </p:sp>
      <p:sp>
        <p:nvSpPr>
          <p:cNvPr id="21" name="Freeform: Shape 20">
            <a:extLst>
              <a:ext uri="{FF2B5EF4-FFF2-40B4-BE49-F238E27FC236}">
                <a16:creationId xmlns:a16="http://schemas.microsoft.com/office/drawing/2014/main" id="{A1E981CF-18EE-B629-9488-E536FD9860A1}"/>
              </a:ext>
            </a:extLst>
          </p:cNvPr>
          <p:cNvSpPr/>
          <p:nvPr/>
        </p:nvSpPr>
        <p:spPr>
          <a:xfrm>
            <a:off x="2456150" y="3919186"/>
            <a:ext cx="1834976" cy="1923701"/>
          </a:xfrm>
          <a:custGeom>
            <a:avLst/>
            <a:gdLst>
              <a:gd name="connsiteX0" fmla="*/ 0 w 1339512"/>
              <a:gd name="connsiteY0" fmla="*/ 0 h 1923701"/>
              <a:gd name="connsiteX1" fmla="*/ 291839 w 1339512"/>
              <a:gd name="connsiteY1" fmla="*/ 0 h 1923701"/>
              <a:gd name="connsiteX2" fmla="*/ 914400 w 1339512"/>
              <a:gd name="connsiteY2" fmla="*/ 0 h 1923701"/>
              <a:gd name="connsiteX3" fmla="*/ 1339512 w 1339512"/>
              <a:gd name="connsiteY3" fmla="*/ 0 h 1923701"/>
              <a:gd name="connsiteX4" fmla="*/ 1339512 w 1339512"/>
              <a:gd name="connsiteY4" fmla="*/ 1631862 h 1923701"/>
              <a:gd name="connsiteX5" fmla="*/ 1047673 w 1339512"/>
              <a:gd name="connsiteY5" fmla="*/ 1923701 h 1923701"/>
              <a:gd name="connsiteX6" fmla="*/ 0 w 1339512"/>
              <a:gd name="connsiteY6" fmla="*/ 1923701 h 1923701"/>
              <a:gd name="connsiteX7" fmla="*/ 0 w 1339512"/>
              <a:gd name="connsiteY7" fmla="*/ 914400 h 1923701"/>
              <a:gd name="connsiteX8" fmla="*/ 0 w 1339512"/>
              <a:gd name="connsiteY8" fmla="*/ 291839 h 192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9512" h="1923701">
                <a:moveTo>
                  <a:pt x="0" y="0"/>
                </a:moveTo>
                <a:lnTo>
                  <a:pt x="291839" y="0"/>
                </a:lnTo>
                <a:lnTo>
                  <a:pt x="914400" y="0"/>
                </a:lnTo>
                <a:lnTo>
                  <a:pt x="1339512" y="0"/>
                </a:lnTo>
                <a:lnTo>
                  <a:pt x="1339512" y="1631862"/>
                </a:lnTo>
                <a:cubicBezTo>
                  <a:pt x="1339512" y="1793040"/>
                  <a:pt x="1208851" y="1923701"/>
                  <a:pt x="1047673" y="1923701"/>
                </a:cubicBezTo>
                <a:lnTo>
                  <a:pt x="0" y="1923701"/>
                </a:lnTo>
                <a:lnTo>
                  <a:pt x="0" y="914400"/>
                </a:lnTo>
                <a:lnTo>
                  <a:pt x="0" y="291839"/>
                </a:lnTo>
                <a:close/>
              </a:path>
            </a:pathLst>
          </a:custGeom>
          <a:solidFill>
            <a:srgbClr val="EBF3F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82880" tIns="182880" rIns="182880" rtlCol="0" anchor="t">
            <a:noAutofit/>
          </a:bodyPr>
          <a:lstStyle/>
          <a:p>
            <a:pPr marL="12700" marR="5080">
              <a:spcBef>
                <a:spcPts val="1420"/>
              </a:spcBef>
            </a:pPr>
            <a:r>
              <a:rPr lang="fr-FR" sz="1000" spc="20">
                <a:solidFill>
                  <a:schemeClr val="tx1"/>
                </a:solidFill>
              </a:rPr>
              <a:t>Anticiper et adapter en permanence nos ressources, poursuivre le recrutement et la mobilité des talents, et renforcer le développement des compétences.</a:t>
            </a:r>
            <a:endParaRPr lang="en-GB" sz="1000" spc="20">
              <a:solidFill>
                <a:schemeClr val="tx1"/>
              </a:solidFill>
            </a:endParaRPr>
          </a:p>
        </p:txBody>
      </p:sp>
      <p:sp>
        <p:nvSpPr>
          <p:cNvPr id="24" name="Rectangle: Single Corner Rounded 23">
            <a:extLst>
              <a:ext uri="{FF2B5EF4-FFF2-40B4-BE49-F238E27FC236}">
                <a16:creationId xmlns:a16="http://schemas.microsoft.com/office/drawing/2014/main" id="{4557DE95-1F18-A816-F429-6178D729CB30}"/>
              </a:ext>
            </a:extLst>
          </p:cNvPr>
          <p:cNvSpPr/>
          <p:nvPr/>
        </p:nvSpPr>
        <p:spPr>
          <a:xfrm flipH="1">
            <a:off x="4432874" y="3220435"/>
            <a:ext cx="1834976" cy="743774"/>
          </a:xfrm>
          <a:prstGeom prst="round1Rect">
            <a:avLst>
              <a:gd name="adj" fmla="val 21415"/>
            </a:avLst>
          </a:prstGeom>
          <a:solidFill>
            <a:srgbClr val="3B8E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2700" marR="5080">
              <a:spcBef>
                <a:spcPts val="1420"/>
              </a:spcBef>
            </a:pPr>
            <a:r>
              <a:rPr lang="en-US" sz="1400" b="1" spc="20">
                <a:solidFill>
                  <a:schemeClr val="bg1"/>
                </a:solidFill>
              </a:rPr>
              <a:t>ÉTHIQUE ET INCLUSION</a:t>
            </a:r>
            <a:endParaRPr lang="en-GB" sz="1400" b="1" spc="20">
              <a:solidFill>
                <a:schemeClr val="bg1"/>
              </a:solidFill>
            </a:endParaRPr>
          </a:p>
        </p:txBody>
      </p:sp>
      <p:sp>
        <p:nvSpPr>
          <p:cNvPr id="26" name="Freeform: Shape 25">
            <a:extLst>
              <a:ext uri="{FF2B5EF4-FFF2-40B4-BE49-F238E27FC236}">
                <a16:creationId xmlns:a16="http://schemas.microsoft.com/office/drawing/2014/main" id="{5795F36D-B327-5492-E85F-1B21F22047F1}"/>
              </a:ext>
            </a:extLst>
          </p:cNvPr>
          <p:cNvSpPr/>
          <p:nvPr/>
        </p:nvSpPr>
        <p:spPr>
          <a:xfrm>
            <a:off x="4432874" y="3919186"/>
            <a:ext cx="1834976" cy="1923701"/>
          </a:xfrm>
          <a:custGeom>
            <a:avLst/>
            <a:gdLst>
              <a:gd name="connsiteX0" fmla="*/ 0 w 1339512"/>
              <a:gd name="connsiteY0" fmla="*/ 0 h 1923701"/>
              <a:gd name="connsiteX1" fmla="*/ 291839 w 1339512"/>
              <a:gd name="connsiteY1" fmla="*/ 0 h 1923701"/>
              <a:gd name="connsiteX2" fmla="*/ 914400 w 1339512"/>
              <a:gd name="connsiteY2" fmla="*/ 0 h 1923701"/>
              <a:gd name="connsiteX3" fmla="*/ 1339512 w 1339512"/>
              <a:gd name="connsiteY3" fmla="*/ 0 h 1923701"/>
              <a:gd name="connsiteX4" fmla="*/ 1339512 w 1339512"/>
              <a:gd name="connsiteY4" fmla="*/ 1631862 h 1923701"/>
              <a:gd name="connsiteX5" fmla="*/ 1047673 w 1339512"/>
              <a:gd name="connsiteY5" fmla="*/ 1923701 h 1923701"/>
              <a:gd name="connsiteX6" fmla="*/ 0 w 1339512"/>
              <a:gd name="connsiteY6" fmla="*/ 1923701 h 1923701"/>
              <a:gd name="connsiteX7" fmla="*/ 0 w 1339512"/>
              <a:gd name="connsiteY7" fmla="*/ 914400 h 1923701"/>
              <a:gd name="connsiteX8" fmla="*/ 0 w 1339512"/>
              <a:gd name="connsiteY8" fmla="*/ 291839 h 192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9512" h="1923701">
                <a:moveTo>
                  <a:pt x="0" y="0"/>
                </a:moveTo>
                <a:lnTo>
                  <a:pt x="291839" y="0"/>
                </a:lnTo>
                <a:lnTo>
                  <a:pt x="914400" y="0"/>
                </a:lnTo>
                <a:lnTo>
                  <a:pt x="1339512" y="0"/>
                </a:lnTo>
                <a:lnTo>
                  <a:pt x="1339512" y="1631862"/>
                </a:lnTo>
                <a:cubicBezTo>
                  <a:pt x="1339512" y="1793040"/>
                  <a:pt x="1208851" y="1923701"/>
                  <a:pt x="1047673" y="1923701"/>
                </a:cubicBezTo>
                <a:lnTo>
                  <a:pt x="0" y="1923701"/>
                </a:lnTo>
                <a:lnTo>
                  <a:pt x="0" y="914400"/>
                </a:lnTo>
                <a:lnTo>
                  <a:pt x="0" y="291839"/>
                </a:lnTo>
                <a:close/>
              </a:path>
            </a:pathLst>
          </a:custGeom>
          <a:solidFill>
            <a:srgbClr val="EBF3F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82880" tIns="182880" rIns="182880" rtlCol="0" anchor="t">
            <a:noAutofit/>
          </a:bodyPr>
          <a:lstStyle/>
          <a:p>
            <a:pPr marL="12700" marR="5080">
              <a:spcBef>
                <a:spcPts val="1420"/>
              </a:spcBef>
            </a:pPr>
            <a:r>
              <a:rPr lang="fr-FR" sz="1000" spc="20">
                <a:solidFill>
                  <a:schemeClr val="tx1"/>
                </a:solidFill>
              </a:rPr>
              <a:t>Fédérer les équipes autour d'une culture partagée de l'éthique et de l'inclusion, encourager des comportements guidés par le respect, la non-discrimination et l'exemplarité.</a:t>
            </a:r>
            <a:endParaRPr lang="en-GB" sz="1000" spc="20">
              <a:solidFill>
                <a:schemeClr val="tx1"/>
              </a:solidFill>
            </a:endParaRPr>
          </a:p>
        </p:txBody>
      </p:sp>
      <p:cxnSp>
        <p:nvCxnSpPr>
          <p:cNvPr id="29" name="Straight Connector 28">
            <a:extLst>
              <a:ext uri="{FF2B5EF4-FFF2-40B4-BE49-F238E27FC236}">
                <a16:creationId xmlns:a16="http://schemas.microsoft.com/office/drawing/2014/main" id="{BAE6410A-5D53-A61D-4FFE-3FD067312F55}"/>
              </a:ext>
            </a:extLst>
          </p:cNvPr>
          <p:cNvCxnSpPr>
            <a:cxnSpLocks/>
          </p:cNvCxnSpPr>
          <p:nvPr/>
        </p:nvCxnSpPr>
        <p:spPr>
          <a:xfrm>
            <a:off x="6485562" y="1432688"/>
            <a:ext cx="0" cy="4396612"/>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Rectangle: Single Corner Rounded 29">
            <a:extLst>
              <a:ext uri="{FF2B5EF4-FFF2-40B4-BE49-F238E27FC236}">
                <a16:creationId xmlns:a16="http://schemas.microsoft.com/office/drawing/2014/main" id="{B47ED7F0-F184-F35C-7F06-FE739F639F98}"/>
              </a:ext>
            </a:extLst>
          </p:cNvPr>
          <p:cNvSpPr/>
          <p:nvPr/>
        </p:nvSpPr>
        <p:spPr>
          <a:xfrm flipH="1">
            <a:off x="6703272" y="1432689"/>
            <a:ext cx="2440728" cy="947816"/>
          </a:xfrm>
          <a:prstGeom prst="round1Rect">
            <a:avLst/>
          </a:prstGeom>
          <a:solidFill>
            <a:srgbClr val="3B8E99">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1188720" tIns="182880" bIns="0" rtlCol="0" anchor="ctr"/>
          <a:lstStyle/>
          <a:p>
            <a:r>
              <a:rPr lang="en-GB" sz="1400" b="1"/>
              <a:t>Recrutements externes</a:t>
            </a:r>
          </a:p>
        </p:txBody>
      </p:sp>
      <p:sp>
        <p:nvSpPr>
          <p:cNvPr id="31" name="Rectangle: Single Corner Rounded 30">
            <a:extLst>
              <a:ext uri="{FF2B5EF4-FFF2-40B4-BE49-F238E27FC236}">
                <a16:creationId xmlns:a16="http://schemas.microsoft.com/office/drawing/2014/main" id="{9ED70716-2387-893D-E134-BDC0F9CCDF6E}"/>
              </a:ext>
            </a:extLst>
          </p:cNvPr>
          <p:cNvSpPr/>
          <p:nvPr/>
        </p:nvSpPr>
        <p:spPr>
          <a:xfrm flipH="1">
            <a:off x="9299360" y="1432689"/>
            <a:ext cx="2413208" cy="947816"/>
          </a:xfrm>
          <a:prstGeom prst="round1Rect">
            <a:avLst/>
          </a:prstGeom>
          <a:solidFill>
            <a:srgbClr val="3B8E99">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1188720" tIns="182880" bIns="0" rtlCol="0" anchor="ctr"/>
          <a:lstStyle/>
          <a:p>
            <a:r>
              <a:rPr lang="en-GB" sz="1400" b="1"/>
              <a:t>Mobilités internes</a:t>
            </a:r>
          </a:p>
        </p:txBody>
      </p:sp>
      <p:grpSp>
        <p:nvGrpSpPr>
          <p:cNvPr id="37" name="Group 36">
            <a:extLst>
              <a:ext uri="{FF2B5EF4-FFF2-40B4-BE49-F238E27FC236}">
                <a16:creationId xmlns:a16="http://schemas.microsoft.com/office/drawing/2014/main" id="{1A61304F-2607-841B-5E39-580096CE3307}"/>
              </a:ext>
            </a:extLst>
          </p:cNvPr>
          <p:cNvGrpSpPr/>
          <p:nvPr/>
        </p:nvGrpSpPr>
        <p:grpSpPr>
          <a:xfrm>
            <a:off x="6804872" y="1478506"/>
            <a:ext cx="984565" cy="805382"/>
            <a:chOff x="6821043" y="1459512"/>
            <a:chExt cx="984565" cy="805382"/>
          </a:xfrm>
        </p:grpSpPr>
        <p:sp>
          <p:nvSpPr>
            <p:cNvPr id="32" name="TextBox 31">
              <a:extLst>
                <a:ext uri="{FF2B5EF4-FFF2-40B4-BE49-F238E27FC236}">
                  <a16:creationId xmlns:a16="http://schemas.microsoft.com/office/drawing/2014/main" id="{EF0AA2FB-1131-F47B-9F35-E00FA173F027}"/>
                </a:ext>
              </a:extLst>
            </p:cNvPr>
            <p:cNvSpPr txBox="1"/>
            <p:nvPr/>
          </p:nvSpPr>
          <p:spPr>
            <a:xfrm>
              <a:off x="7318658" y="1987895"/>
              <a:ext cx="403691" cy="276999"/>
            </a:xfrm>
            <a:prstGeom prst="rect">
              <a:avLst/>
            </a:prstGeom>
            <a:noFill/>
          </p:spPr>
          <p:txBody>
            <a:bodyPr wrap="none" lIns="36000" tIns="0" rIns="36000" bIns="0" rtlCol="0">
              <a:spAutoFit/>
            </a:bodyPr>
            <a:lstStyle/>
            <a:p>
              <a:r>
                <a:rPr lang="fr-FR" b="1">
                  <a:solidFill>
                    <a:schemeClr val="bg1"/>
                  </a:solidFill>
                </a:rPr>
                <a:t>/an</a:t>
              </a:r>
              <a:endParaRPr lang="en-US" b="1">
                <a:solidFill>
                  <a:schemeClr val="bg1"/>
                </a:solidFill>
              </a:endParaRPr>
            </a:p>
          </p:txBody>
        </p:sp>
        <p:sp>
          <p:nvSpPr>
            <p:cNvPr id="36" name="TextBox 35">
              <a:extLst>
                <a:ext uri="{FF2B5EF4-FFF2-40B4-BE49-F238E27FC236}">
                  <a16:creationId xmlns:a16="http://schemas.microsoft.com/office/drawing/2014/main" id="{F0FC48D5-7E68-7DC3-BE01-F19ECAB5AF41}"/>
                </a:ext>
              </a:extLst>
            </p:cNvPr>
            <p:cNvSpPr txBox="1"/>
            <p:nvPr/>
          </p:nvSpPr>
          <p:spPr>
            <a:xfrm>
              <a:off x="6821043" y="1459512"/>
              <a:ext cx="984565" cy="707886"/>
            </a:xfrm>
            <a:prstGeom prst="rect">
              <a:avLst/>
            </a:prstGeom>
            <a:noFill/>
          </p:spPr>
          <p:txBody>
            <a:bodyPr wrap="none">
              <a:spAutoFit/>
            </a:bodyPr>
            <a:lstStyle/>
            <a:p>
              <a:r>
                <a:rPr kumimoji="0" lang="en-GB" sz="4000" b="1" i="0" u="none" strike="noStrike" kern="1200" cap="none" spc="0" normalizeH="0" baseline="0" noProof="0">
                  <a:ln>
                    <a:noFill/>
                  </a:ln>
                  <a:solidFill>
                    <a:schemeClr val="bg1"/>
                  </a:solidFill>
                  <a:effectLst/>
                  <a:uLnTx/>
                  <a:uFillTx/>
                  <a:latin typeface="BNPP Sans Light"/>
                  <a:ea typeface="+mn-ea"/>
                  <a:cs typeface="+mn-cs"/>
                </a:rPr>
                <a:t>20K</a:t>
              </a:r>
              <a:endParaRPr lang="en-US" sz="2000" b="1">
                <a:solidFill>
                  <a:schemeClr val="bg1"/>
                </a:solidFill>
              </a:endParaRPr>
            </a:p>
          </p:txBody>
        </p:sp>
      </p:grpSp>
      <p:grpSp>
        <p:nvGrpSpPr>
          <p:cNvPr id="38" name="Group 37">
            <a:extLst>
              <a:ext uri="{FF2B5EF4-FFF2-40B4-BE49-F238E27FC236}">
                <a16:creationId xmlns:a16="http://schemas.microsoft.com/office/drawing/2014/main" id="{4FB45A83-D7EC-49CB-2EAD-F21A61AB5D38}"/>
              </a:ext>
            </a:extLst>
          </p:cNvPr>
          <p:cNvGrpSpPr/>
          <p:nvPr/>
        </p:nvGrpSpPr>
        <p:grpSpPr>
          <a:xfrm>
            <a:off x="9400960" y="1478506"/>
            <a:ext cx="984565" cy="805382"/>
            <a:chOff x="6821043" y="1459512"/>
            <a:chExt cx="984565" cy="805382"/>
          </a:xfrm>
        </p:grpSpPr>
        <p:sp>
          <p:nvSpPr>
            <p:cNvPr id="39" name="TextBox 38">
              <a:extLst>
                <a:ext uri="{FF2B5EF4-FFF2-40B4-BE49-F238E27FC236}">
                  <a16:creationId xmlns:a16="http://schemas.microsoft.com/office/drawing/2014/main" id="{4F84EC39-D1DC-1D8B-7BBA-AC9A9B28ECFB}"/>
                </a:ext>
              </a:extLst>
            </p:cNvPr>
            <p:cNvSpPr txBox="1"/>
            <p:nvPr/>
          </p:nvSpPr>
          <p:spPr>
            <a:xfrm>
              <a:off x="7318658" y="1987895"/>
              <a:ext cx="403691" cy="276999"/>
            </a:xfrm>
            <a:prstGeom prst="rect">
              <a:avLst/>
            </a:prstGeom>
            <a:noFill/>
          </p:spPr>
          <p:txBody>
            <a:bodyPr wrap="none" lIns="36000" tIns="0" rIns="36000" bIns="0" rtlCol="0">
              <a:spAutoFit/>
            </a:bodyPr>
            <a:lstStyle/>
            <a:p>
              <a:r>
                <a:rPr lang="fr-FR" b="1">
                  <a:solidFill>
                    <a:schemeClr val="bg1"/>
                  </a:solidFill>
                </a:rPr>
                <a:t>/an</a:t>
              </a:r>
              <a:endParaRPr lang="en-US" b="1">
                <a:solidFill>
                  <a:schemeClr val="bg1"/>
                </a:solidFill>
              </a:endParaRPr>
            </a:p>
          </p:txBody>
        </p:sp>
        <p:sp>
          <p:nvSpPr>
            <p:cNvPr id="40" name="TextBox 39">
              <a:extLst>
                <a:ext uri="{FF2B5EF4-FFF2-40B4-BE49-F238E27FC236}">
                  <a16:creationId xmlns:a16="http://schemas.microsoft.com/office/drawing/2014/main" id="{BB824BAA-F92C-C099-A352-9B19D225F6E8}"/>
                </a:ext>
              </a:extLst>
            </p:cNvPr>
            <p:cNvSpPr txBox="1"/>
            <p:nvPr/>
          </p:nvSpPr>
          <p:spPr>
            <a:xfrm>
              <a:off x="6821043" y="1459512"/>
              <a:ext cx="984565" cy="707886"/>
            </a:xfrm>
            <a:prstGeom prst="rect">
              <a:avLst/>
            </a:prstGeom>
            <a:noFill/>
          </p:spPr>
          <p:txBody>
            <a:bodyPr wrap="none">
              <a:spAutoFit/>
            </a:bodyPr>
            <a:lstStyle/>
            <a:p>
              <a:r>
                <a:rPr kumimoji="0" lang="en-GB" sz="4000" b="1" i="0" u="none" strike="noStrike" kern="1200" cap="none" spc="0" normalizeH="0" baseline="0" noProof="0">
                  <a:ln>
                    <a:noFill/>
                  </a:ln>
                  <a:solidFill>
                    <a:schemeClr val="bg1"/>
                  </a:solidFill>
                  <a:effectLst/>
                  <a:uLnTx/>
                  <a:uFillTx/>
                  <a:latin typeface="BNPP Sans Light"/>
                  <a:ea typeface="+mn-ea"/>
                  <a:cs typeface="+mn-cs"/>
                </a:rPr>
                <a:t>20K</a:t>
              </a:r>
              <a:endParaRPr lang="en-US" sz="2000" b="1">
                <a:solidFill>
                  <a:schemeClr val="bg1"/>
                </a:solidFill>
              </a:endParaRPr>
            </a:p>
          </p:txBody>
        </p:sp>
      </p:grpSp>
      <p:sp>
        <p:nvSpPr>
          <p:cNvPr id="41" name="Text Placeholder 1">
            <a:extLst>
              <a:ext uri="{FF2B5EF4-FFF2-40B4-BE49-F238E27FC236}">
                <a16:creationId xmlns:a16="http://schemas.microsoft.com/office/drawing/2014/main" id="{0D2D9782-85A8-5FB2-F0A7-C3138D2F83F0}"/>
              </a:ext>
            </a:extLst>
          </p:cNvPr>
          <p:cNvSpPr txBox="1">
            <a:spLocks/>
          </p:cNvSpPr>
          <p:nvPr/>
        </p:nvSpPr>
        <p:spPr>
          <a:xfrm>
            <a:off x="10181434" y="4441905"/>
            <a:ext cx="1641354" cy="584775"/>
          </a:xfrm>
          <a:prstGeom prst="rect">
            <a:avLst/>
          </a:prstGeom>
        </p:spPr>
        <p:txBody>
          <a:bodyPr wrap="square" lIns="0" tIns="0" rIns="0" bIns="0">
            <a:spAutoFit/>
          </a:bodyPr>
          <a:lstStyle>
            <a:lvl1pPr marL="0" indent="0" algn="ctr" defTabSz="1087636" rtl="0" eaLnBrk="1" latinLnBrk="0" hangingPunct="1">
              <a:lnSpc>
                <a:spcPct val="13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5pPr>
            <a:lvl6pPr marL="5982000" indent="-543819" algn="l" defTabSz="1087636" rtl="0" eaLnBrk="1" latinLnBrk="0" hangingPunct="1">
              <a:spcBef>
                <a:spcPct val="20000"/>
              </a:spcBef>
              <a:buFont typeface="Arial"/>
              <a:buChar char="•"/>
              <a:defRPr sz="4800" kern="1200">
                <a:solidFill>
                  <a:schemeClr val="tx1"/>
                </a:solidFill>
                <a:latin typeface="+mn-lt"/>
                <a:ea typeface="+mn-ea"/>
                <a:cs typeface="+mn-cs"/>
              </a:defRPr>
            </a:lvl6pPr>
            <a:lvl7pPr marL="7069639" indent="-543819" algn="l" defTabSz="1087636" rtl="0" eaLnBrk="1" latinLnBrk="0" hangingPunct="1">
              <a:spcBef>
                <a:spcPct val="20000"/>
              </a:spcBef>
              <a:buFont typeface="Arial"/>
              <a:buChar char="•"/>
              <a:defRPr sz="4800" kern="1200">
                <a:solidFill>
                  <a:schemeClr val="tx1"/>
                </a:solidFill>
                <a:latin typeface="+mn-lt"/>
                <a:ea typeface="+mn-ea"/>
                <a:cs typeface="+mn-cs"/>
              </a:defRPr>
            </a:lvl7pPr>
            <a:lvl8pPr marL="8157277" indent="-543819" algn="l" defTabSz="1087636" rtl="0" eaLnBrk="1" latinLnBrk="0" hangingPunct="1">
              <a:spcBef>
                <a:spcPct val="20000"/>
              </a:spcBef>
              <a:buFont typeface="Arial"/>
              <a:buChar char="•"/>
              <a:defRPr sz="4800" kern="1200">
                <a:solidFill>
                  <a:schemeClr val="tx1"/>
                </a:solidFill>
                <a:latin typeface="+mn-lt"/>
                <a:ea typeface="+mn-ea"/>
                <a:cs typeface="+mn-cs"/>
              </a:defRPr>
            </a:lvl8pPr>
            <a:lvl9pPr marL="9244913" indent="-543819" algn="l" defTabSz="1087636" rtl="0" eaLnBrk="1" latinLnBrk="0" hangingPunct="1">
              <a:spcBef>
                <a:spcPct val="20000"/>
              </a:spcBef>
              <a:buFont typeface="Arial"/>
              <a:buChar char="•"/>
              <a:defRPr sz="4800" kern="1200">
                <a:solidFill>
                  <a:schemeClr val="tx1"/>
                </a:solidFill>
                <a:latin typeface="+mn-lt"/>
                <a:ea typeface="+mn-ea"/>
                <a:cs typeface="+mn-cs"/>
              </a:defRPr>
            </a:lvl9pPr>
          </a:lstStyle>
          <a:p>
            <a:pPr defTabSz="1085528">
              <a:lnSpc>
                <a:spcPct val="100000"/>
              </a:lnSpc>
              <a:spcBef>
                <a:spcPts val="0"/>
              </a:spcBef>
              <a:defRPr/>
            </a:pPr>
            <a:r>
              <a:rPr lang="fr-FR" sz="1600" b="1">
                <a:solidFill>
                  <a:srgbClr val="3B8E99"/>
                </a:solidFill>
                <a:latin typeface="+mn-lt"/>
                <a:cs typeface="Open Sans"/>
              </a:rPr>
              <a:t>Sofia Merlo</a:t>
            </a:r>
          </a:p>
          <a:p>
            <a:pPr defTabSz="1085528">
              <a:lnSpc>
                <a:spcPct val="100000"/>
              </a:lnSpc>
              <a:spcBef>
                <a:spcPts val="0"/>
              </a:spcBef>
              <a:defRPr/>
            </a:pPr>
            <a:r>
              <a:rPr lang="fr-FR" sz="1100" i="1">
                <a:solidFill>
                  <a:schemeClr val="tx2">
                    <a:lumMod val="60000"/>
                    <a:lumOff val="40000"/>
                  </a:schemeClr>
                </a:solidFill>
                <a:latin typeface="+mn-lt"/>
                <a:cs typeface="Open Sans"/>
              </a:rPr>
              <a:t>Directrice des </a:t>
            </a:r>
            <a:br>
              <a:rPr lang="fr-FR" sz="1100" i="1">
                <a:solidFill>
                  <a:schemeClr val="tx2">
                    <a:lumMod val="60000"/>
                    <a:lumOff val="40000"/>
                  </a:schemeClr>
                </a:solidFill>
                <a:latin typeface="+mn-lt"/>
                <a:cs typeface="Open Sans"/>
              </a:rPr>
            </a:br>
            <a:r>
              <a:rPr lang="fr-FR" sz="1100" i="1">
                <a:solidFill>
                  <a:schemeClr val="tx2">
                    <a:lumMod val="60000"/>
                    <a:lumOff val="40000"/>
                  </a:schemeClr>
                </a:solidFill>
                <a:latin typeface="+mn-lt"/>
                <a:cs typeface="Open Sans"/>
              </a:rPr>
              <a:t>Ressources Humaines</a:t>
            </a:r>
            <a:endParaRPr lang="en-US" sz="1100" i="1">
              <a:solidFill>
                <a:schemeClr val="tx2">
                  <a:lumMod val="60000"/>
                  <a:lumOff val="40000"/>
                </a:schemeClr>
              </a:solidFill>
              <a:latin typeface="+mn-lt"/>
              <a:cs typeface="Open Sans"/>
            </a:endParaRPr>
          </a:p>
        </p:txBody>
      </p:sp>
      <p:pic>
        <p:nvPicPr>
          <p:cNvPr id="9" name="Picture 8" descr="A person in a red jacket&#10;&#10;Description automatically generated">
            <a:extLst>
              <a:ext uri="{FF2B5EF4-FFF2-40B4-BE49-F238E27FC236}">
                <a16:creationId xmlns:a16="http://schemas.microsoft.com/office/drawing/2014/main" id="{6B61FE18-A05E-1E0B-AB0A-72248900869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439010" y="3220435"/>
            <a:ext cx="1126202" cy="1126202"/>
          </a:xfrm>
          <a:prstGeom prst="rect">
            <a:avLst/>
          </a:prstGeom>
          <a:noFill/>
          <a:ln w="25400">
            <a:solidFill>
              <a:srgbClr val="EEF5F2"/>
            </a:solidFill>
          </a:ln>
          <a:effectLst/>
        </p:spPr>
      </p:pic>
      <p:sp>
        <p:nvSpPr>
          <p:cNvPr id="44" name="object 70">
            <a:extLst>
              <a:ext uri="{FF2B5EF4-FFF2-40B4-BE49-F238E27FC236}">
                <a16:creationId xmlns:a16="http://schemas.microsoft.com/office/drawing/2014/main" id="{3BB8047A-2D75-895A-90AD-2B5AA731D077}"/>
              </a:ext>
            </a:extLst>
          </p:cNvPr>
          <p:cNvSpPr txBox="1"/>
          <p:nvPr/>
        </p:nvSpPr>
        <p:spPr>
          <a:xfrm>
            <a:off x="6676970" y="3067797"/>
            <a:ext cx="3258578" cy="2167260"/>
          </a:xfrm>
          <a:prstGeom prst="rect">
            <a:avLst/>
          </a:prstGeom>
        </p:spPr>
        <p:txBody>
          <a:bodyPr vert="horz" wrap="square" lIns="0" tIns="12700" rIns="0" bIns="0" rtlCol="0" anchor="t">
            <a:spAutoFit/>
          </a:bodyPr>
          <a:lstStyle/>
          <a:p>
            <a:pPr marL="12700" marR="5080" indent="444500">
              <a:spcBef>
                <a:spcPts val="1420"/>
              </a:spcBef>
            </a:pPr>
            <a:r>
              <a:rPr lang="fr-FR" sz="1400" i="1" spc="20" dirty="0">
                <a:cs typeface="BNPP Sans"/>
              </a:rPr>
              <a:t>Attirer et fidéliser des talents venus d'horizons divers, dans un contexte de nouvelles attentes vis-à-vis du travail, sera au cœur de nos priorités pour répondre aux besoins et ambitions du Groupe. Cela suppose de proposer une « expérience collaborateur » répondant aux aspirations individuelles et de construire une trajectoire collective d'évolution des compétences.</a:t>
            </a:r>
            <a:endParaRPr lang="fr-MA" sz="1400" i="1" dirty="0">
              <a:cs typeface="BNPP Sans Light"/>
            </a:endParaRPr>
          </a:p>
        </p:txBody>
      </p:sp>
      <p:pic>
        <p:nvPicPr>
          <p:cNvPr id="13" name="Graphic 22">
            <a:extLst>
              <a:ext uri="{FF2B5EF4-FFF2-40B4-BE49-F238E27FC236}">
                <a16:creationId xmlns:a16="http://schemas.microsoft.com/office/drawing/2014/main" id="{A5FB2662-605E-DFAD-7318-D9F669760CB8}"/>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flipH="1" flipV="1">
            <a:off x="6804872" y="2890288"/>
            <a:ext cx="322795" cy="297660"/>
          </a:xfrm>
          <a:prstGeom prst="rect">
            <a:avLst/>
          </a:prstGeom>
        </p:spPr>
      </p:pic>
      <p:pic>
        <p:nvPicPr>
          <p:cNvPr id="17" name="Graphic 21">
            <a:extLst>
              <a:ext uri="{FF2B5EF4-FFF2-40B4-BE49-F238E27FC236}">
                <a16:creationId xmlns:a16="http://schemas.microsoft.com/office/drawing/2014/main" id="{48484525-AFB6-BBDB-1E3A-0AE1F220A676}"/>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778222" y="5035102"/>
            <a:ext cx="351355" cy="323995"/>
          </a:xfrm>
          <a:prstGeom prst="rect">
            <a:avLst/>
          </a:prstGeom>
        </p:spPr>
      </p:pic>
      <p:sp>
        <p:nvSpPr>
          <p:cNvPr id="7" name="TextBox 6">
            <a:extLst>
              <a:ext uri="{FF2B5EF4-FFF2-40B4-BE49-F238E27FC236}">
                <a16:creationId xmlns:a16="http://schemas.microsoft.com/office/drawing/2014/main" id="{DC2DB79F-9A65-7F84-09E1-52C1455673ED}"/>
              </a:ext>
            </a:extLst>
          </p:cNvPr>
          <p:cNvSpPr txBox="1"/>
          <p:nvPr/>
        </p:nvSpPr>
        <p:spPr>
          <a:xfrm>
            <a:off x="462465" y="192032"/>
            <a:ext cx="10960278" cy="713460"/>
          </a:xfrm>
          <a:prstGeom prst="rect">
            <a:avLst/>
          </a:prstGeom>
        </p:spPr>
        <p:txBody>
          <a:bodyPr wrap="square" lIns="36000" tIns="0" rIns="36000" bIns="0" rtlCol="0" anchor="b">
            <a:noAutofit/>
          </a:bodyPr>
          <a:lstStyle/>
          <a:p>
            <a:br>
              <a:rPr lang="fr-FR" sz="2400" b="1" cap="all" dirty="0">
                <a:solidFill>
                  <a:srgbClr val="398D98"/>
                </a:solidFill>
                <a:latin typeface="+mj-lt"/>
                <a:ea typeface="+mj-ea"/>
                <a:cs typeface="+mj-cs"/>
              </a:rPr>
            </a:br>
            <a:r>
              <a:rPr lang="fr-FR" sz="2400" b="1" cap="all" dirty="0">
                <a:solidFill>
                  <a:srgbClr val="398D98"/>
                </a:solidFill>
                <a:ea typeface="+mj-ea"/>
                <a:cs typeface="+mj-cs"/>
              </a:rPr>
              <a:t>Développement du potentiel </a:t>
            </a:r>
          </a:p>
          <a:p>
            <a:r>
              <a:rPr lang="fr-FR" sz="2400" b="1" cap="all" dirty="0">
                <a:solidFill>
                  <a:srgbClr val="398D98"/>
                </a:solidFill>
                <a:ea typeface="+mj-ea"/>
                <a:cs typeface="+mj-cs"/>
              </a:rPr>
              <a:t>et engagement des collaborateurs</a:t>
            </a:r>
          </a:p>
        </p:txBody>
      </p:sp>
      <p:cxnSp>
        <p:nvCxnSpPr>
          <p:cNvPr id="10" name="Straight Connector 9">
            <a:extLst>
              <a:ext uri="{FF2B5EF4-FFF2-40B4-BE49-F238E27FC236}">
                <a16:creationId xmlns:a16="http://schemas.microsoft.com/office/drawing/2014/main" id="{37B6D91C-8526-4D79-0E77-DD8664741D26}"/>
              </a:ext>
            </a:extLst>
          </p:cNvPr>
          <p:cNvCxnSpPr/>
          <p:nvPr/>
        </p:nvCxnSpPr>
        <p:spPr>
          <a:xfrm>
            <a:off x="-16909" y="1047538"/>
            <a:ext cx="1290428"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C47AD97-5172-4828-3EB9-3643470EFF94}"/>
              </a:ext>
            </a:extLst>
          </p:cNvPr>
          <p:cNvSpPr/>
          <p:nvPr>
            <p:custDataLst>
              <p:tags r:id="rId2"/>
            </p:custDataLst>
          </p:nvPr>
        </p:nvSpPr>
        <p:spPr>
          <a:xfrm>
            <a:off x="0" y="-317500"/>
            <a:ext cx="1270000" cy="2540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r>
              <a:rPr lang="en-GB" sz="1200" b="1">
                <a:solidFill>
                  <a:srgbClr val="C02A26"/>
                </a:solidFill>
              </a:rPr>
              <a:t>~45 KB / 6,615 KB</a:t>
            </a:r>
          </a:p>
        </p:txBody>
      </p:sp>
    </p:spTree>
    <p:extLst>
      <p:ext uri="{BB962C8B-B14F-4D97-AF65-F5344CB8AC3E}">
        <p14:creationId xmlns:p14="http://schemas.microsoft.com/office/powerpoint/2010/main" val="37493563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68E9B948-C718-877D-BB2F-317CB8725E4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think-cell data - do not delete" hidden="1">
                        <a:extLst>
                          <a:ext uri="{FF2B5EF4-FFF2-40B4-BE49-F238E27FC236}">
                            <a16:creationId xmlns:a16="http://schemas.microsoft.com/office/drawing/2014/main" id="{68E9B948-C718-877D-BB2F-317CB8725E4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Titre 7">
            <a:extLst>
              <a:ext uri="{FF2B5EF4-FFF2-40B4-BE49-F238E27FC236}">
                <a16:creationId xmlns:a16="http://schemas.microsoft.com/office/drawing/2014/main" id="{54D1F7B1-F611-E180-AB7F-E9F2D7440164}"/>
              </a:ext>
            </a:extLst>
          </p:cNvPr>
          <p:cNvSpPr txBox="1">
            <a:spLocks/>
          </p:cNvSpPr>
          <p:nvPr/>
        </p:nvSpPr>
        <p:spPr>
          <a:xfrm>
            <a:off x="515381" y="2670716"/>
            <a:ext cx="11161239" cy="1516569"/>
          </a:xfrm>
          <a:prstGeom prst="rect">
            <a:avLst/>
          </a:prstGeom>
          <a:noFill/>
          <a:effectLst/>
        </p:spPr>
        <p:txBody>
          <a:bodyPr vert="horz" wrap="square" lIns="36000" tIns="0" rIns="36000" bIns="0" rtlCol="0" anchor="b">
            <a:spAutoFit/>
          </a:bodyPr>
          <a:lstStyle>
            <a:lvl1pPr marL="0" algn="ctr" defTabSz="914400" rtl="0" eaLnBrk="1" latinLnBrk="0" hangingPunct="1">
              <a:lnSpc>
                <a:spcPct val="90000"/>
              </a:lnSpc>
              <a:spcBef>
                <a:spcPts val="0"/>
              </a:spcBef>
              <a:buFontTx/>
              <a:buNone/>
              <a:defRPr sz="7400" b="0" kern="1200" cap="all" baseline="0">
                <a:ln>
                  <a:solidFill>
                    <a:schemeClr val="accent1"/>
                  </a:solidFill>
                </a:ln>
                <a:noFill/>
                <a:latin typeface="+mj-lt"/>
                <a:ea typeface="+mj-ea"/>
                <a:cs typeface="+mj-cs"/>
              </a:defRPr>
            </a:lvl1pPr>
          </a:lstStyle>
          <a:p>
            <a:r>
              <a:rPr lang="fr-FR" sz="5400" b="1" spc="600" dirty="0">
                <a:ln w="28575">
                  <a:solidFill>
                    <a:srgbClr val="00806A"/>
                  </a:solidFill>
                </a:ln>
              </a:rPr>
              <a:t>NOS ENGAGEMENTS DE MÉCÉNAT &amp; de SPONSORING </a:t>
            </a:r>
          </a:p>
        </p:txBody>
      </p:sp>
      <p:sp>
        <p:nvSpPr>
          <p:cNvPr id="6" name="Rectangle 5">
            <a:extLst>
              <a:ext uri="{FF2B5EF4-FFF2-40B4-BE49-F238E27FC236}">
                <a16:creationId xmlns:a16="http://schemas.microsoft.com/office/drawing/2014/main" id="{CE7E7B76-7D3B-B5BF-3A44-69EB969A50F5}"/>
              </a:ext>
            </a:extLst>
          </p:cNvPr>
          <p:cNvSpPr/>
          <p:nvPr/>
        </p:nvSpPr>
        <p:spPr>
          <a:xfrm>
            <a:off x="10363200" y="-595086"/>
            <a:ext cx="1828800" cy="413657"/>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Slide25 _ V1</a:t>
            </a:r>
          </a:p>
        </p:txBody>
      </p:sp>
      <p:sp>
        <p:nvSpPr>
          <p:cNvPr id="10" name="Rectangle 9">
            <a:extLst>
              <a:ext uri="{FF2B5EF4-FFF2-40B4-BE49-F238E27FC236}">
                <a16:creationId xmlns:a16="http://schemas.microsoft.com/office/drawing/2014/main" id="{A5C9A362-E804-3556-638A-956920556097}"/>
              </a:ext>
            </a:extLst>
          </p:cNvPr>
          <p:cNvSpPr/>
          <p:nvPr>
            <p:custDataLst>
              <p:tags r:id="rId2"/>
            </p:custDataLst>
          </p:nvPr>
        </p:nvSpPr>
        <p:spPr>
          <a:xfrm>
            <a:off x="0" y="-317500"/>
            <a:ext cx="1270000" cy="2540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r>
              <a:rPr lang="en-GB" sz="1200" b="1">
                <a:solidFill>
                  <a:srgbClr val="C02A26"/>
                </a:solidFill>
              </a:rPr>
              <a:t>~3 KB / 6,615 KB</a:t>
            </a:r>
          </a:p>
        </p:txBody>
      </p:sp>
    </p:spTree>
    <p:extLst>
      <p:ext uri="{BB962C8B-B14F-4D97-AF65-F5344CB8AC3E}">
        <p14:creationId xmlns:p14="http://schemas.microsoft.com/office/powerpoint/2010/main" val="612760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EFF5BF36-6AD6-0119-DE99-DD888D73FE26}"/>
              </a:ext>
            </a:extLst>
          </p:cNvPr>
          <p:cNvGraphicFramePr>
            <a:graphicFrameLocks noChangeAspect="1"/>
          </p:cNvGraphicFramePr>
          <p:nvPr>
            <p:custDataLst>
              <p:tags r:id="rId1"/>
            </p:custDataLst>
            <p:extLst>
              <p:ext uri="{D42A27DB-BD31-4B8C-83A1-F6EECF244321}">
                <p14:modId xmlns:p14="http://schemas.microsoft.com/office/powerpoint/2010/main" val="4932939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7" name="think-cell data - do not delete" hidden="1">
                        <a:extLst>
                          <a:ext uri="{FF2B5EF4-FFF2-40B4-BE49-F238E27FC236}">
                            <a16:creationId xmlns:a16="http://schemas.microsoft.com/office/drawing/2014/main" id="{EFF5BF36-6AD6-0119-DE99-DD888D73FE2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5" name="Chart 24">
            <a:extLst>
              <a:ext uri="{FF2B5EF4-FFF2-40B4-BE49-F238E27FC236}">
                <a16:creationId xmlns:a16="http://schemas.microsoft.com/office/drawing/2014/main" id="{EF5022C8-F180-2767-9610-42F8A6698B28}"/>
              </a:ext>
            </a:extLst>
          </p:cNvPr>
          <p:cNvGraphicFramePr/>
          <p:nvPr>
            <p:extLst>
              <p:ext uri="{D42A27DB-BD31-4B8C-83A1-F6EECF244321}">
                <p14:modId xmlns:p14="http://schemas.microsoft.com/office/powerpoint/2010/main" val="3157284699"/>
              </p:ext>
            </p:extLst>
          </p:nvPr>
        </p:nvGraphicFramePr>
        <p:xfrm>
          <a:off x="7828873" y="1481957"/>
          <a:ext cx="4196408" cy="4545980"/>
        </p:xfrm>
        <a:graphic>
          <a:graphicData uri="http://schemas.openxmlformats.org/drawingml/2006/chart">
            <c:chart xmlns:c="http://schemas.openxmlformats.org/drawingml/2006/chart" xmlns:r="http://schemas.openxmlformats.org/officeDocument/2006/relationships" r:id="rId6"/>
          </a:graphicData>
        </a:graphic>
      </p:graphicFrame>
      <p:sp>
        <p:nvSpPr>
          <p:cNvPr id="28" name="TextBox 13">
            <a:extLst>
              <a:ext uri="{FF2B5EF4-FFF2-40B4-BE49-F238E27FC236}">
                <a16:creationId xmlns:a16="http://schemas.microsoft.com/office/drawing/2014/main" id="{D302E330-3FC0-6293-C1E1-D2B98B8FCB94}"/>
              </a:ext>
            </a:extLst>
          </p:cNvPr>
          <p:cNvSpPr txBox="1"/>
          <p:nvPr/>
        </p:nvSpPr>
        <p:spPr>
          <a:xfrm>
            <a:off x="8566734" y="1908434"/>
            <a:ext cx="2924900" cy="2173575"/>
          </a:xfrm>
          <a:prstGeom prst="rect">
            <a:avLst/>
          </a:prstGeom>
          <a:noFill/>
        </p:spPr>
        <p:txBody>
          <a:bodyPr wrap="none" lIns="61625" tIns="30813" rIns="61625" bIns="30813" rtlCol="0">
            <a:spAutoFit/>
          </a:bodyPr>
          <a:lstStyle/>
          <a:p>
            <a:pPr algn="ctr" defTabSz="171153"/>
            <a:r>
              <a:rPr lang="fr-FR" sz="2800" b="1">
                <a:solidFill>
                  <a:schemeClr val="bg1"/>
                </a:solidFill>
                <a:latin typeface="BNPP Sans" panose="02000000000000000000" pitchFamily="50" charset="0"/>
                <a:cs typeface="Arial" panose="020B0604020202020204" pitchFamily="34" charset="0"/>
              </a:rPr>
              <a:t>Une mobilisation </a:t>
            </a:r>
          </a:p>
          <a:p>
            <a:pPr algn="ctr" defTabSz="171153"/>
            <a:r>
              <a:rPr lang="fr-FR" sz="2800" b="1">
                <a:solidFill>
                  <a:schemeClr val="bg1"/>
                </a:solidFill>
                <a:latin typeface="BNPP Sans" panose="02000000000000000000" pitchFamily="50" charset="0"/>
                <a:cs typeface="Arial" panose="020B0604020202020204" pitchFamily="34" charset="0"/>
              </a:rPr>
              <a:t>inédite en 2023 </a:t>
            </a:r>
          </a:p>
          <a:p>
            <a:pPr algn="ctr" defTabSz="171153"/>
            <a:endParaRPr lang="fr-FR" sz="2520" b="1">
              <a:solidFill>
                <a:schemeClr val="bg1"/>
              </a:solidFill>
              <a:latin typeface="BNPP Sans" panose="02000000000000000000" pitchFamily="50" charset="0"/>
              <a:cs typeface="Arial" panose="020B0604020202020204" pitchFamily="34" charset="0"/>
            </a:endParaRPr>
          </a:p>
          <a:p>
            <a:pPr algn="ctr" defTabSz="171153"/>
            <a:endParaRPr lang="fr-FR" sz="1100" b="1">
              <a:solidFill>
                <a:schemeClr val="bg1"/>
              </a:solidFill>
              <a:latin typeface="BNPP Sans" panose="02000000000000000000" pitchFamily="50" charset="0"/>
              <a:cs typeface="Arial" panose="020B0604020202020204" pitchFamily="34" charset="0"/>
            </a:endParaRPr>
          </a:p>
          <a:p>
            <a:pPr algn="ctr" defTabSz="171153"/>
            <a:r>
              <a:rPr lang="fr-FR" sz="4400" b="1">
                <a:solidFill>
                  <a:schemeClr val="bg1"/>
                </a:solidFill>
                <a:latin typeface="BNPP Sans" panose="02000000000000000000" pitchFamily="50" charset="0"/>
                <a:cs typeface="Arial" panose="020B0604020202020204" pitchFamily="34" charset="0"/>
              </a:rPr>
              <a:t>111,6 M€</a:t>
            </a:r>
          </a:p>
        </p:txBody>
      </p:sp>
      <p:sp>
        <p:nvSpPr>
          <p:cNvPr id="31" name="ZoneTexte 3">
            <a:extLst>
              <a:ext uri="{FF2B5EF4-FFF2-40B4-BE49-F238E27FC236}">
                <a16:creationId xmlns:a16="http://schemas.microsoft.com/office/drawing/2014/main" id="{A5DF8F3C-D9D0-4B8C-FD33-A2704B872AB4}"/>
              </a:ext>
            </a:extLst>
          </p:cNvPr>
          <p:cNvSpPr txBox="1"/>
          <p:nvPr/>
        </p:nvSpPr>
        <p:spPr>
          <a:xfrm>
            <a:off x="8140823" y="4458470"/>
            <a:ext cx="3677869" cy="900246"/>
          </a:xfrm>
          <a:prstGeom prst="rect">
            <a:avLst/>
          </a:prstGeom>
          <a:noFill/>
        </p:spPr>
        <p:txBody>
          <a:bodyPr wrap="square" rtlCol="0" anchor="ctr">
            <a:spAutoFit/>
          </a:bodyPr>
          <a:lstStyle/>
          <a:p>
            <a:pPr algn="ctr"/>
            <a:r>
              <a:rPr lang="fr-FR" sz="1050">
                <a:solidFill>
                  <a:schemeClr val="bg1"/>
                </a:solidFill>
              </a:rPr>
              <a:t>Budget du mécénat BNP Paribas en 2023 (+ 18,3 % vs 2022), incluant 35 M€ de soutien exceptionnel (15 M€ en réponse aux séismes en Turquie/Syrie et au Maroc, et 20 M€ issus du programme de rachat d’actions du Groupe), et plus de </a:t>
            </a:r>
          </a:p>
          <a:p>
            <a:pPr algn="ctr"/>
            <a:r>
              <a:rPr lang="fr-FR" sz="1050">
                <a:solidFill>
                  <a:schemeClr val="bg1"/>
                </a:solidFill>
              </a:rPr>
              <a:t>20 M€ dédiés au mécénat de compétences en France.</a:t>
            </a:r>
          </a:p>
        </p:txBody>
      </p:sp>
      <p:sp>
        <p:nvSpPr>
          <p:cNvPr id="17" name="ZoneTexte 19">
            <a:extLst>
              <a:ext uri="{FF2B5EF4-FFF2-40B4-BE49-F238E27FC236}">
                <a16:creationId xmlns:a16="http://schemas.microsoft.com/office/drawing/2014/main" id="{F7387260-A9A3-1DCB-7598-E82639E43D71}"/>
              </a:ext>
            </a:extLst>
          </p:cNvPr>
          <p:cNvSpPr txBox="1"/>
          <p:nvPr/>
        </p:nvSpPr>
        <p:spPr>
          <a:xfrm>
            <a:off x="407445" y="1508591"/>
            <a:ext cx="7455576" cy="4231623"/>
          </a:xfrm>
          <a:prstGeom prst="rect">
            <a:avLst/>
          </a:prstGeom>
          <a:noFill/>
        </p:spPr>
        <p:txBody>
          <a:bodyPr wrap="square" lIns="91139" tIns="45569" rIns="91139" bIns="45569" numCol="1" spcCol="365760" rtlCol="0">
            <a:spAutoFit/>
          </a:bodyPr>
          <a:lstStyle/>
          <a:p>
            <a:pPr>
              <a:spcAft>
                <a:spcPts val="1200"/>
              </a:spcAft>
              <a:buClr>
                <a:srgbClr val="00915A"/>
              </a:buClr>
            </a:pPr>
            <a:r>
              <a:rPr lang="fr-FR" sz="1300" dirty="0"/>
              <a:t>En 2024, la Fondation BNP Paribas célèbre le </a:t>
            </a:r>
            <a:r>
              <a:rPr lang="fr-FR" sz="1300" b="1" dirty="0"/>
              <a:t>40</a:t>
            </a:r>
            <a:r>
              <a:rPr lang="fr-FR" sz="1300" b="1" baseline="30000" dirty="0"/>
              <a:t>e</a:t>
            </a:r>
            <a:r>
              <a:rPr lang="fr-FR" sz="1300" b="1" dirty="0"/>
              <a:t> anniversaire de sa création</a:t>
            </a:r>
            <a:r>
              <a:rPr lang="fr-FR" sz="1300" dirty="0"/>
              <a:t>. Depuis 1984, elle </a:t>
            </a:r>
            <a:r>
              <a:rPr lang="fr-FR" sz="1300" b="1" dirty="0"/>
              <a:t>donne le pouvoir à ceux qui agissent </a:t>
            </a:r>
            <a:r>
              <a:rPr lang="fr-FR" sz="1300" dirty="0"/>
              <a:t>pour construire un monde meilleur, plus juste et plus durable dans les domaines de la </a:t>
            </a:r>
            <a:r>
              <a:rPr lang="fr-FR" sz="1300" b="1" dirty="0"/>
              <a:t>solidarité</a:t>
            </a:r>
            <a:r>
              <a:rPr lang="fr-FR" sz="1300" dirty="0"/>
              <a:t> (égalité des chances), de </a:t>
            </a:r>
            <a:r>
              <a:rPr lang="fr-FR" sz="1300" b="1" dirty="0"/>
              <a:t>l’environnement</a:t>
            </a:r>
            <a:r>
              <a:rPr lang="fr-FR" sz="1300" dirty="0"/>
              <a:t> (climat et biodiversité) et de la </a:t>
            </a:r>
            <a:r>
              <a:rPr lang="fr-FR" sz="1300" b="1" dirty="0"/>
              <a:t>culture</a:t>
            </a:r>
            <a:r>
              <a:rPr lang="fr-FR" sz="1300" dirty="0"/>
              <a:t> (soutien à la création - danse, jazz et arts nouveaux du cirque - et à l’accès à la culture pour tous).</a:t>
            </a:r>
            <a:endParaRPr lang="fr-FR" sz="700" dirty="0"/>
          </a:p>
          <a:p>
            <a:pPr>
              <a:buClr>
                <a:srgbClr val="00915A"/>
              </a:buClr>
            </a:pPr>
            <a:r>
              <a:rPr lang="fr-FR" sz="1300" b="1" dirty="0"/>
              <a:t>Depuis 40 ans, la Fondation BNP Paribas a soutenu plus de 4 200 projets ayant bénéficié à  </a:t>
            </a:r>
          </a:p>
          <a:p>
            <a:pPr>
              <a:buClr>
                <a:srgbClr val="00915A"/>
              </a:buClr>
            </a:pPr>
            <a:r>
              <a:rPr lang="fr-FR" sz="1300" b="1" dirty="0"/>
              <a:t>2 millions de personnes :</a:t>
            </a:r>
          </a:p>
          <a:p>
            <a:pPr>
              <a:buClr>
                <a:srgbClr val="00915A"/>
              </a:buClr>
            </a:pPr>
            <a:endParaRPr lang="fr-FR" sz="1200" b="1" dirty="0"/>
          </a:p>
          <a:p>
            <a:pPr marL="171450" indent="-171450">
              <a:spcAft>
                <a:spcPts val="600"/>
              </a:spcAft>
              <a:buClr>
                <a:srgbClr val="00806A"/>
              </a:buClr>
              <a:buFont typeface="Wingdings" panose="05000000000000000000" pitchFamily="2" charset="2"/>
              <a:buChar char="§"/>
            </a:pPr>
            <a:r>
              <a:rPr lang="fr-FR" sz="1300" dirty="0"/>
              <a:t>plus de </a:t>
            </a:r>
            <a:r>
              <a:rPr lang="fr-FR" sz="1300" b="1" dirty="0">
                <a:solidFill>
                  <a:srgbClr val="00806A"/>
                </a:solidFill>
                <a:cs typeface="Open Sans Light"/>
              </a:rPr>
              <a:t>3 650 initiatives sociales et éducatives ;</a:t>
            </a:r>
          </a:p>
          <a:p>
            <a:pPr marL="171450" indent="-171450">
              <a:spcAft>
                <a:spcPts val="1200"/>
              </a:spcAft>
              <a:buClr>
                <a:srgbClr val="00806A"/>
              </a:buClr>
              <a:buFont typeface="Wingdings" panose="05000000000000000000" pitchFamily="2" charset="2"/>
              <a:buChar char="§"/>
            </a:pPr>
            <a:r>
              <a:rPr lang="fr-FR" sz="1300" b="1" dirty="0">
                <a:solidFill>
                  <a:srgbClr val="00806A"/>
                </a:solidFill>
                <a:cs typeface="Open Sans Light"/>
              </a:rPr>
              <a:t>500 scientifiques</a:t>
            </a:r>
            <a:r>
              <a:rPr lang="fr-FR" sz="1300" b="1" dirty="0">
                <a:solidFill>
                  <a:srgbClr val="00915A"/>
                </a:solidFill>
                <a:cs typeface="Open Sans Light"/>
              </a:rPr>
              <a:t> </a:t>
            </a:r>
            <a:r>
              <a:rPr lang="fr-FR" sz="1300" dirty="0"/>
              <a:t>qui ont porté plus de 50 programmes de recherche scientifique dont le programme « </a:t>
            </a:r>
            <a:r>
              <a:rPr lang="fr-FR" sz="1300" dirty="0" err="1"/>
              <a:t>Climate</a:t>
            </a:r>
            <a:r>
              <a:rPr lang="fr-FR" sz="1300" dirty="0"/>
              <a:t> &amp; </a:t>
            </a:r>
            <a:r>
              <a:rPr lang="fr-FR" sz="1300" dirty="0" err="1"/>
              <a:t>Biodiversity</a:t>
            </a:r>
            <a:r>
              <a:rPr lang="fr-FR" sz="1300" dirty="0"/>
              <a:t> Initiative » ;</a:t>
            </a:r>
          </a:p>
          <a:p>
            <a:pPr marL="171450" indent="-171450">
              <a:spcAft>
                <a:spcPts val="1200"/>
              </a:spcAft>
              <a:buClr>
                <a:srgbClr val="00806A"/>
              </a:buClr>
              <a:buFont typeface="Wingdings" panose="05000000000000000000" pitchFamily="2" charset="2"/>
              <a:buChar char="§"/>
            </a:pPr>
            <a:r>
              <a:rPr lang="fr-FR" sz="1300" dirty="0"/>
              <a:t>plus de </a:t>
            </a:r>
            <a:r>
              <a:rPr lang="fr-FR" sz="1300" b="1" dirty="0">
                <a:solidFill>
                  <a:srgbClr val="00806A"/>
                </a:solidFill>
                <a:cs typeface="Open Sans Light"/>
              </a:rPr>
              <a:t>500 artistes, festivals, institutions et projets culturels.</a:t>
            </a:r>
            <a:endParaRPr lang="fr-FR" sz="700" b="1" dirty="0">
              <a:solidFill>
                <a:srgbClr val="00806A"/>
              </a:solidFill>
              <a:cs typeface="Open Sans Light"/>
            </a:endParaRPr>
          </a:p>
          <a:p>
            <a:pPr>
              <a:spcAft>
                <a:spcPts val="1200"/>
              </a:spcAft>
              <a:buClr>
                <a:srgbClr val="00915A"/>
              </a:buClr>
            </a:pPr>
            <a:r>
              <a:rPr lang="fr-FR" sz="1300" dirty="0"/>
              <a:t>La Fondation BNP Paribas anime et coordonne le développement du mécénat du Groupe partout où il est présent, en particulier au travers du Fonds Urgence &amp; Développement et des fondations           BNP Paribas en France et à l’international : BNP Paribas </a:t>
            </a:r>
            <a:r>
              <a:rPr lang="fr-FR" sz="1300" dirty="0" err="1"/>
              <a:t>Stiftung</a:t>
            </a:r>
            <a:r>
              <a:rPr lang="fr-FR" sz="1300" dirty="0"/>
              <a:t> (Allemagne), BNP Paribas India </a:t>
            </a:r>
            <a:r>
              <a:rPr lang="fr-FR" sz="1300" dirty="0" err="1"/>
              <a:t>Foundation</a:t>
            </a:r>
            <a:r>
              <a:rPr lang="fr-FR" sz="1300" dirty="0"/>
              <a:t> (India), Fondation BNP Paribas (Suisse), BNP Paribas Fortis </a:t>
            </a:r>
            <a:r>
              <a:rPr lang="fr-FR" sz="1300" dirty="0" err="1"/>
              <a:t>Foundation</a:t>
            </a:r>
            <a:r>
              <a:rPr lang="fr-FR" sz="1300" dirty="0"/>
              <a:t> (Belgique), Fondazione BNL (Italie), Fondation Cetelem (France), Fondation Alphonse </a:t>
            </a:r>
            <a:r>
              <a:rPr lang="fr-FR" sz="1300" dirty="0" err="1"/>
              <a:t>Weicker</a:t>
            </a:r>
            <a:r>
              <a:rPr lang="fr-FR" sz="1300" dirty="0"/>
              <a:t> (Luxembourg), Fondation BMCI (Maroc), </a:t>
            </a:r>
            <a:r>
              <a:rPr lang="fr-FR" sz="1300" dirty="0" err="1"/>
              <a:t>Fundacja</a:t>
            </a:r>
            <a:r>
              <a:rPr lang="fr-FR" sz="1300" dirty="0"/>
              <a:t> BNP Paribas (Pologne), BNP Paribas Nordic </a:t>
            </a:r>
            <a:r>
              <a:rPr lang="fr-FR" sz="1300" dirty="0" err="1"/>
              <a:t>Foundation</a:t>
            </a:r>
            <a:r>
              <a:rPr lang="fr-FR" sz="1300" dirty="0"/>
              <a:t> (Suède).</a:t>
            </a:r>
          </a:p>
        </p:txBody>
      </p:sp>
      <p:sp>
        <p:nvSpPr>
          <p:cNvPr id="2" name="Rectangle 1">
            <a:hlinkClick r:id="rId7"/>
            <a:extLst>
              <a:ext uri="{FF2B5EF4-FFF2-40B4-BE49-F238E27FC236}">
                <a16:creationId xmlns:a16="http://schemas.microsoft.com/office/drawing/2014/main" id="{7DAE4A90-9161-6143-EDC9-84C915E47317}"/>
              </a:ext>
            </a:extLst>
          </p:cNvPr>
          <p:cNvSpPr/>
          <p:nvPr/>
        </p:nvSpPr>
        <p:spPr>
          <a:xfrm>
            <a:off x="10029185" y="5528965"/>
            <a:ext cx="1733635" cy="463377"/>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en-GB" sz="1400">
              <a:solidFill>
                <a:schemeClr val="tx1"/>
              </a:solidFill>
            </a:endParaRPr>
          </a:p>
        </p:txBody>
      </p:sp>
      <p:sp>
        <p:nvSpPr>
          <p:cNvPr id="6" name="TextBox 5">
            <a:extLst>
              <a:ext uri="{FF2B5EF4-FFF2-40B4-BE49-F238E27FC236}">
                <a16:creationId xmlns:a16="http://schemas.microsoft.com/office/drawing/2014/main" id="{9AFEEDA5-393B-3C65-6B88-E8B1B440AECA}"/>
              </a:ext>
            </a:extLst>
          </p:cNvPr>
          <p:cNvSpPr txBox="1"/>
          <p:nvPr/>
        </p:nvSpPr>
        <p:spPr>
          <a:xfrm>
            <a:off x="462465" y="14475"/>
            <a:ext cx="10960278" cy="713460"/>
          </a:xfrm>
          <a:prstGeom prst="rect">
            <a:avLst/>
          </a:prstGeom>
        </p:spPr>
        <p:txBody>
          <a:bodyPr wrap="square" lIns="36000" tIns="0" rIns="36000" bIns="0" rtlCol="0" anchor="b">
            <a:noAutofit/>
          </a:bodyPr>
          <a:lstStyle/>
          <a:p>
            <a:r>
              <a:rPr lang="fr-FR" sz="2400" b="1" cap="all" dirty="0">
                <a:solidFill>
                  <a:srgbClr val="00806A"/>
                </a:solidFill>
                <a:ea typeface="+mj-ea"/>
                <a:cs typeface="+mj-cs"/>
              </a:rPr>
              <a:t>Le mécénat du Groupe : une implication mondiale</a:t>
            </a:r>
          </a:p>
        </p:txBody>
      </p:sp>
      <p:cxnSp>
        <p:nvCxnSpPr>
          <p:cNvPr id="9" name="Straight Connector 8">
            <a:extLst>
              <a:ext uri="{FF2B5EF4-FFF2-40B4-BE49-F238E27FC236}">
                <a16:creationId xmlns:a16="http://schemas.microsoft.com/office/drawing/2014/main" id="{9B0D3820-674D-0769-C7BA-E385B4F68053}"/>
              </a:ext>
            </a:extLst>
          </p:cNvPr>
          <p:cNvCxnSpPr/>
          <p:nvPr/>
        </p:nvCxnSpPr>
        <p:spPr>
          <a:xfrm>
            <a:off x="-16909" y="1047538"/>
            <a:ext cx="1290428"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6E91972-4A02-33F9-16C1-174B04F42A5E}"/>
              </a:ext>
            </a:extLst>
          </p:cNvPr>
          <p:cNvSpPr/>
          <p:nvPr>
            <p:custDataLst>
              <p:tags r:id="rId2"/>
            </p:custDataLst>
          </p:nvPr>
        </p:nvSpPr>
        <p:spPr>
          <a:xfrm>
            <a:off x="0" y="-317500"/>
            <a:ext cx="1270000" cy="2540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r>
              <a:rPr lang="en-GB" sz="1200" b="1">
                <a:solidFill>
                  <a:srgbClr val="C02A26"/>
                </a:solidFill>
              </a:rPr>
              <a:t>~6 KB / 6,615 KB</a:t>
            </a:r>
          </a:p>
        </p:txBody>
      </p:sp>
    </p:spTree>
    <p:extLst>
      <p:ext uri="{BB962C8B-B14F-4D97-AF65-F5344CB8AC3E}">
        <p14:creationId xmlns:p14="http://schemas.microsoft.com/office/powerpoint/2010/main" val="32201599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6B2792A-2C5F-CC93-385C-70D089C3F550}"/>
              </a:ext>
            </a:extLst>
          </p:cNvPr>
          <p:cNvGraphicFramePr>
            <a:graphicFrameLocks noChangeAspect="1"/>
          </p:cNvGraphicFramePr>
          <p:nvPr>
            <p:custDataLst>
              <p:tags r:id="rId1"/>
            </p:custDataLst>
            <p:extLst>
              <p:ext uri="{D42A27DB-BD31-4B8C-83A1-F6EECF244321}">
                <p14:modId xmlns:p14="http://schemas.microsoft.com/office/powerpoint/2010/main" val="32189051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5" name="think-cell data - do not delete" hidden="1">
                        <a:extLst>
                          <a:ext uri="{FF2B5EF4-FFF2-40B4-BE49-F238E27FC236}">
                            <a16:creationId xmlns:a16="http://schemas.microsoft.com/office/drawing/2014/main" id="{56B2792A-2C5F-CC93-385C-70D089C3F55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2D80EDFE-7AA6-A214-A424-3BDBB982F737}"/>
              </a:ext>
            </a:extLst>
          </p:cNvPr>
          <p:cNvSpPr/>
          <p:nvPr/>
        </p:nvSpPr>
        <p:spPr>
          <a:xfrm>
            <a:off x="0" y="1439511"/>
            <a:ext cx="3120571" cy="4581777"/>
          </a:xfrm>
          <a:prstGeom prst="rect">
            <a:avLst/>
          </a:prstGeom>
          <a:gradFill>
            <a:gsLst>
              <a:gs pos="0">
                <a:srgbClr val="00806A"/>
              </a:gs>
              <a:gs pos="50000">
                <a:srgbClr val="00806A">
                  <a:alpha val="80000"/>
                </a:srgbClr>
              </a:gs>
              <a:gs pos="100000">
                <a:srgbClr val="00806A"/>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fr-FR"/>
          </a:p>
        </p:txBody>
      </p:sp>
      <p:sp>
        <p:nvSpPr>
          <p:cNvPr id="14" name="Rectangle: Single Corner Rounded 13">
            <a:extLst>
              <a:ext uri="{FF2B5EF4-FFF2-40B4-BE49-F238E27FC236}">
                <a16:creationId xmlns:a16="http://schemas.microsoft.com/office/drawing/2014/main" id="{C143BF82-9276-2140-D0AB-AD8DD5E3E037}"/>
              </a:ext>
            </a:extLst>
          </p:cNvPr>
          <p:cNvSpPr/>
          <p:nvPr/>
        </p:nvSpPr>
        <p:spPr>
          <a:xfrm flipH="1">
            <a:off x="3219223" y="1439511"/>
            <a:ext cx="4197349" cy="693668"/>
          </a:xfrm>
          <a:prstGeom prst="round1Rect">
            <a:avLst>
              <a:gd name="adj" fmla="val 15892"/>
            </a:avLst>
          </a:prstGeom>
          <a:solidFill>
            <a:srgbClr val="0080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2700" marR="5080" algn="ctr">
              <a:spcBef>
                <a:spcPts val="1420"/>
              </a:spcBef>
            </a:pPr>
            <a:r>
              <a:rPr lang="en-US" sz="2000" b="1" spc="20">
                <a:solidFill>
                  <a:schemeClr val="bg1"/>
                </a:solidFill>
              </a:rPr>
              <a:t>LE TENNIS</a:t>
            </a:r>
          </a:p>
        </p:txBody>
      </p:sp>
      <p:sp>
        <p:nvSpPr>
          <p:cNvPr id="23" name="Freeform: Shape 22">
            <a:extLst>
              <a:ext uri="{FF2B5EF4-FFF2-40B4-BE49-F238E27FC236}">
                <a16:creationId xmlns:a16="http://schemas.microsoft.com/office/drawing/2014/main" id="{E05E4AA7-7A83-C36C-9074-41F05571246B}"/>
              </a:ext>
            </a:extLst>
          </p:cNvPr>
          <p:cNvSpPr/>
          <p:nvPr/>
        </p:nvSpPr>
        <p:spPr>
          <a:xfrm>
            <a:off x="3219224" y="2056773"/>
            <a:ext cx="4197349" cy="3865839"/>
          </a:xfrm>
          <a:custGeom>
            <a:avLst/>
            <a:gdLst>
              <a:gd name="connsiteX0" fmla="*/ 0 w 3897584"/>
              <a:gd name="connsiteY0" fmla="*/ 0 h 3581324"/>
              <a:gd name="connsiteX1" fmla="*/ 849165 w 3897584"/>
              <a:gd name="connsiteY1" fmla="*/ 0 h 3581324"/>
              <a:gd name="connsiteX2" fmla="*/ 2660634 w 3897584"/>
              <a:gd name="connsiteY2" fmla="*/ 0 h 3581324"/>
              <a:gd name="connsiteX3" fmla="*/ 3897584 w 3897584"/>
              <a:gd name="connsiteY3" fmla="*/ 0 h 3581324"/>
              <a:gd name="connsiteX4" fmla="*/ 3897584 w 3897584"/>
              <a:gd name="connsiteY4" fmla="*/ 2603142 h 3581324"/>
              <a:gd name="connsiteX5" fmla="*/ 3897584 w 3897584"/>
              <a:gd name="connsiteY5" fmla="*/ 3038012 h 3581324"/>
              <a:gd name="connsiteX6" fmla="*/ 3897584 w 3897584"/>
              <a:gd name="connsiteY6" fmla="*/ 3425871 h 3581324"/>
              <a:gd name="connsiteX7" fmla="*/ 3742131 w 3897584"/>
              <a:gd name="connsiteY7" fmla="*/ 3581324 h 3581324"/>
              <a:gd name="connsiteX8" fmla="*/ 3048419 w 3897584"/>
              <a:gd name="connsiteY8" fmla="*/ 3581324 h 3581324"/>
              <a:gd name="connsiteX9" fmla="*/ 0 w 3897584"/>
              <a:gd name="connsiteY9" fmla="*/ 3581324 h 3581324"/>
              <a:gd name="connsiteX10" fmla="*/ 0 w 3897584"/>
              <a:gd name="connsiteY10" fmla="*/ 2603142 h 3581324"/>
              <a:gd name="connsiteX11" fmla="*/ 0 w 3897584"/>
              <a:gd name="connsiteY11" fmla="*/ 1702324 h 3581324"/>
              <a:gd name="connsiteX12" fmla="*/ 0 w 3897584"/>
              <a:gd name="connsiteY12" fmla="*/ 543312 h 358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7584" h="3581324">
                <a:moveTo>
                  <a:pt x="0" y="0"/>
                </a:moveTo>
                <a:lnTo>
                  <a:pt x="849165" y="0"/>
                </a:lnTo>
                <a:lnTo>
                  <a:pt x="2660634" y="0"/>
                </a:lnTo>
                <a:lnTo>
                  <a:pt x="3897584" y="0"/>
                </a:lnTo>
                <a:lnTo>
                  <a:pt x="3897584" y="2603142"/>
                </a:lnTo>
                <a:lnTo>
                  <a:pt x="3897584" y="3038012"/>
                </a:lnTo>
                <a:lnTo>
                  <a:pt x="3897584" y="3425871"/>
                </a:lnTo>
                <a:cubicBezTo>
                  <a:pt x="3897584" y="3511725"/>
                  <a:pt x="3827985" y="3581324"/>
                  <a:pt x="3742131" y="3581324"/>
                </a:cubicBezTo>
                <a:lnTo>
                  <a:pt x="3048419" y="3581324"/>
                </a:lnTo>
                <a:lnTo>
                  <a:pt x="0" y="3581324"/>
                </a:lnTo>
                <a:lnTo>
                  <a:pt x="0" y="2603142"/>
                </a:lnTo>
                <a:lnTo>
                  <a:pt x="0" y="1702324"/>
                </a:lnTo>
                <a:lnTo>
                  <a:pt x="0" y="543312"/>
                </a:lnTo>
                <a:close/>
              </a:path>
            </a:pathLst>
          </a:custGeom>
          <a:solidFill>
            <a:schemeClr val="accent3">
              <a:lumMod val="20000"/>
              <a:lumOff val="80000"/>
              <a:alpha val="4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82880" tIns="182880" rIns="182880" rtlCol="0" anchor="t">
            <a:noAutofit/>
          </a:bodyPr>
          <a:lstStyle/>
          <a:p>
            <a:pPr>
              <a:spcAft>
                <a:spcPts val="600"/>
              </a:spcAft>
            </a:pPr>
            <a:r>
              <a:rPr lang="fr-FR" sz="1300" b="1">
                <a:solidFill>
                  <a:schemeClr val="tx1">
                    <a:lumMod val="85000"/>
                    <a:lumOff val="15000"/>
                  </a:schemeClr>
                </a:solidFill>
                <a:effectLst/>
                <a:latin typeface="Calibri" panose="020F0502020204030204" pitchFamily="34" charset="0"/>
                <a:ea typeface="Calibri" panose="020F0502020204030204" pitchFamily="34" charset="0"/>
              </a:rPr>
              <a:t>Depuis plus de 50 ans</a:t>
            </a:r>
            <a:r>
              <a:rPr lang="fr-FR" sz="1300">
                <a:solidFill>
                  <a:schemeClr val="tx1">
                    <a:lumMod val="85000"/>
                    <a:lumOff val="15000"/>
                  </a:schemeClr>
                </a:solidFill>
                <a:effectLst/>
                <a:latin typeface="Calibri" panose="020F0502020204030204" pitchFamily="34" charset="0"/>
                <a:ea typeface="Calibri" panose="020F0502020204030204" pitchFamily="34" charset="0"/>
              </a:rPr>
              <a:t>, BNP Paribas est animé par une conviction : le tennis a la capacité de mobiliser et d’avoir un impact au-delà des courts. Le Groupe est aujourd’hui un </a:t>
            </a:r>
            <a:r>
              <a:rPr lang="fr-FR" sz="1300" b="1">
                <a:solidFill>
                  <a:schemeClr val="tx1">
                    <a:lumMod val="85000"/>
                    <a:lumOff val="15000"/>
                  </a:schemeClr>
                </a:solidFill>
                <a:effectLst/>
                <a:latin typeface="Calibri" panose="020F0502020204030204" pitchFamily="34" charset="0"/>
                <a:ea typeface="Calibri" panose="020F0502020204030204" pitchFamily="34" charset="0"/>
              </a:rPr>
              <a:t>partenaire majeur du tennis mondial</a:t>
            </a:r>
            <a:r>
              <a:rPr lang="fr-FR" sz="1300">
                <a:solidFill>
                  <a:schemeClr val="tx1">
                    <a:lumMod val="85000"/>
                    <a:lumOff val="15000"/>
                  </a:schemeClr>
                </a:solidFill>
                <a:effectLst/>
                <a:latin typeface="Calibri" panose="020F0502020204030204" pitchFamily="34" charset="0"/>
                <a:ea typeface="Calibri" panose="020F0502020204030204" pitchFamily="34" charset="0"/>
              </a:rPr>
              <a:t>, à travers un engagement historique et unique qui dure depuis 1973 et s’applique à tous les niveaux de la pratique du tennis à travers le monde. </a:t>
            </a:r>
          </a:p>
          <a:p>
            <a:pPr>
              <a:spcAft>
                <a:spcPts val="600"/>
              </a:spcAft>
            </a:pPr>
            <a:r>
              <a:rPr lang="fr-FR" sz="1300">
                <a:solidFill>
                  <a:schemeClr val="tx1">
                    <a:lumMod val="85000"/>
                    <a:lumOff val="15000"/>
                  </a:schemeClr>
                </a:solidFill>
                <a:effectLst/>
                <a:latin typeface="Calibri" panose="020F0502020204030204" pitchFamily="34" charset="0"/>
                <a:ea typeface="Calibri" panose="020F0502020204030204" pitchFamily="34" charset="0"/>
              </a:rPr>
              <a:t>BNP Paribas partage les valeurs de </a:t>
            </a:r>
            <a:r>
              <a:rPr lang="fr-FR" sz="1300" b="1">
                <a:solidFill>
                  <a:schemeClr val="tx1">
                    <a:lumMod val="85000"/>
                    <a:lumOff val="15000"/>
                  </a:schemeClr>
                </a:solidFill>
                <a:effectLst/>
                <a:latin typeface="Calibri" panose="020F0502020204030204" pitchFamily="34" charset="0"/>
                <a:ea typeface="Calibri" panose="020F0502020204030204" pitchFamily="34" charset="0"/>
              </a:rPr>
              <a:t>fair-play</a:t>
            </a:r>
            <a:r>
              <a:rPr lang="fr-FR" sz="1300">
                <a:solidFill>
                  <a:schemeClr val="tx1">
                    <a:lumMod val="85000"/>
                    <a:lumOff val="15000"/>
                  </a:schemeClr>
                </a:solidFill>
                <a:effectLst/>
                <a:latin typeface="Calibri" panose="020F0502020204030204" pitchFamily="34" charset="0"/>
                <a:ea typeface="Calibri" panose="020F0502020204030204" pitchFamily="34" charset="0"/>
              </a:rPr>
              <a:t>, d’</a:t>
            </a:r>
            <a:r>
              <a:rPr lang="fr-FR" sz="1300" b="1">
                <a:solidFill>
                  <a:schemeClr val="tx1">
                    <a:lumMod val="85000"/>
                    <a:lumOff val="15000"/>
                  </a:schemeClr>
                </a:solidFill>
                <a:effectLst/>
                <a:latin typeface="Calibri" panose="020F0502020204030204" pitchFamily="34" charset="0"/>
                <a:ea typeface="Calibri" panose="020F0502020204030204" pitchFamily="34" charset="0"/>
              </a:rPr>
              <a:t>engagement</a:t>
            </a:r>
            <a:r>
              <a:rPr lang="fr-FR" sz="1300">
                <a:solidFill>
                  <a:schemeClr val="tx1">
                    <a:lumMod val="85000"/>
                    <a:lumOff val="15000"/>
                  </a:schemeClr>
                </a:solidFill>
                <a:effectLst/>
                <a:latin typeface="Calibri" panose="020F0502020204030204" pitchFamily="34" charset="0"/>
                <a:ea typeface="Calibri" panose="020F0502020204030204" pitchFamily="34" charset="0"/>
              </a:rPr>
              <a:t> et de </a:t>
            </a:r>
            <a:r>
              <a:rPr lang="fr-FR" sz="1300" b="1">
                <a:solidFill>
                  <a:schemeClr val="tx1">
                    <a:lumMod val="85000"/>
                    <a:lumOff val="15000"/>
                  </a:schemeClr>
                </a:solidFill>
                <a:effectLst/>
                <a:latin typeface="Calibri" panose="020F0502020204030204" pitchFamily="34" charset="0"/>
                <a:ea typeface="Calibri" panose="020F0502020204030204" pitchFamily="34" charset="0"/>
              </a:rPr>
              <a:t>performance</a:t>
            </a:r>
            <a:r>
              <a:rPr lang="fr-FR" sz="1300">
                <a:solidFill>
                  <a:schemeClr val="tx1">
                    <a:lumMod val="85000"/>
                    <a:lumOff val="15000"/>
                  </a:schemeClr>
                </a:solidFill>
                <a:effectLst/>
                <a:latin typeface="Calibri" panose="020F0502020204030204" pitchFamily="34" charset="0"/>
                <a:ea typeface="Calibri" panose="020F0502020204030204" pitchFamily="34" charset="0"/>
              </a:rPr>
              <a:t> du tennis. </a:t>
            </a:r>
          </a:p>
          <a:p>
            <a:pPr>
              <a:spcAft>
                <a:spcPts val="600"/>
              </a:spcAft>
            </a:pPr>
            <a:r>
              <a:rPr lang="fr-FR" sz="1300">
                <a:solidFill>
                  <a:schemeClr val="tx1">
                    <a:lumMod val="85000"/>
                    <a:lumOff val="15000"/>
                  </a:schemeClr>
                </a:solidFill>
                <a:effectLst/>
                <a:latin typeface="Calibri" panose="020F0502020204030204" pitchFamily="34" charset="0"/>
                <a:ea typeface="Calibri" panose="020F0502020204030204" pitchFamily="34" charset="0"/>
              </a:rPr>
              <a:t>Un sport individuel qui est devenu, au fil des années et des engagements de BNP Paribas, une véritable aventure collective pour rendre le tennis plus </a:t>
            </a:r>
            <a:r>
              <a:rPr lang="fr-FR" sz="1300" b="1">
                <a:solidFill>
                  <a:schemeClr val="tx1">
                    <a:lumMod val="85000"/>
                    <a:lumOff val="15000"/>
                  </a:schemeClr>
                </a:solidFill>
                <a:effectLst/>
                <a:latin typeface="Calibri" panose="020F0502020204030204" pitchFamily="34" charset="0"/>
                <a:ea typeface="Calibri" panose="020F0502020204030204" pitchFamily="34" charset="0"/>
              </a:rPr>
              <a:t>inclusif</a:t>
            </a:r>
            <a:r>
              <a:rPr lang="fr-FR" sz="1300">
                <a:solidFill>
                  <a:schemeClr val="tx1">
                    <a:lumMod val="85000"/>
                    <a:lumOff val="15000"/>
                  </a:schemeClr>
                </a:solidFill>
                <a:effectLst/>
                <a:latin typeface="Calibri" panose="020F0502020204030204" pitchFamily="34" charset="0"/>
                <a:ea typeface="Calibri" panose="020F0502020204030204" pitchFamily="34" charset="0"/>
              </a:rPr>
              <a:t> et </a:t>
            </a:r>
            <a:r>
              <a:rPr lang="fr-FR" sz="1300" b="1">
                <a:solidFill>
                  <a:schemeClr val="tx1">
                    <a:lumMod val="85000"/>
                    <a:lumOff val="15000"/>
                  </a:schemeClr>
                </a:solidFill>
                <a:effectLst/>
                <a:latin typeface="Calibri" panose="020F0502020204030204" pitchFamily="34" charset="0"/>
                <a:ea typeface="Calibri" panose="020F0502020204030204" pitchFamily="34" charset="0"/>
              </a:rPr>
              <a:t>accessible</a:t>
            </a:r>
            <a:r>
              <a:rPr lang="fr-FR" sz="1300">
                <a:solidFill>
                  <a:schemeClr val="tx1">
                    <a:lumMod val="85000"/>
                    <a:lumOff val="15000"/>
                  </a:schemeClr>
                </a:solidFill>
                <a:effectLst/>
                <a:latin typeface="Calibri" panose="020F0502020204030204" pitchFamily="34" charset="0"/>
                <a:ea typeface="Calibri" panose="020F0502020204030204" pitchFamily="34" charset="0"/>
              </a:rPr>
              <a:t>. </a:t>
            </a:r>
          </a:p>
          <a:p>
            <a:pPr>
              <a:spcAft>
                <a:spcPts val="600"/>
              </a:spcAft>
            </a:pPr>
            <a:r>
              <a:rPr lang="fr-FR" sz="1300">
                <a:solidFill>
                  <a:schemeClr val="tx1">
                    <a:lumMod val="85000"/>
                    <a:lumOff val="15000"/>
                  </a:schemeClr>
                </a:solidFill>
                <a:effectLst/>
                <a:latin typeface="Calibri" panose="020F0502020204030204" pitchFamily="34" charset="0"/>
                <a:ea typeface="Calibri" panose="020F0502020204030204" pitchFamily="34" charset="0"/>
              </a:rPr>
              <a:t>Le tennis n’a cessé de se moderniser en étant parfois précurseur. À chaque étape, BNP Paribas a su s’adapter et a même initié certaines de ces transformations.</a:t>
            </a:r>
          </a:p>
        </p:txBody>
      </p:sp>
      <p:sp>
        <p:nvSpPr>
          <p:cNvPr id="16" name="Rectangle: Single Corner Rounded 15">
            <a:extLst>
              <a:ext uri="{FF2B5EF4-FFF2-40B4-BE49-F238E27FC236}">
                <a16:creationId xmlns:a16="http://schemas.microsoft.com/office/drawing/2014/main" id="{5BFDB591-2E3B-C4C1-BF1F-98BEDD24A250}"/>
              </a:ext>
            </a:extLst>
          </p:cNvPr>
          <p:cNvSpPr/>
          <p:nvPr/>
        </p:nvSpPr>
        <p:spPr>
          <a:xfrm flipH="1">
            <a:off x="7515224" y="1439511"/>
            <a:ext cx="4197349" cy="693668"/>
          </a:xfrm>
          <a:prstGeom prst="round1Rect">
            <a:avLst>
              <a:gd name="adj" fmla="val 15892"/>
            </a:avLst>
          </a:prstGeom>
          <a:solidFill>
            <a:srgbClr val="0080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2700" marR="5080" algn="ctr">
              <a:spcBef>
                <a:spcPts val="1420"/>
              </a:spcBef>
            </a:pPr>
            <a:r>
              <a:rPr lang="fr-FR" sz="2000" b="1" spc="20">
                <a:solidFill>
                  <a:schemeClr val="bg1"/>
                </a:solidFill>
              </a:rPr>
              <a:t>LE CINÉMA</a:t>
            </a:r>
          </a:p>
        </p:txBody>
      </p:sp>
      <p:sp>
        <p:nvSpPr>
          <p:cNvPr id="22" name="Freeform: Shape 21">
            <a:extLst>
              <a:ext uri="{FF2B5EF4-FFF2-40B4-BE49-F238E27FC236}">
                <a16:creationId xmlns:a16="http://schemas.microsoft.com/office/drawing/2014/main" id="{371F905D-A893-044B-F8B3-F61596F2285C}"/>
              </a:ext>
            </a:extLst>
          </p:cNvPr>
          <p:cNvSpPr/>
          <p:nvPr/>
        </p:nvSpPr>
        <p:spPr>
          <a:xfrm>
            <a:off x="7515225" y="2056773"/>
            <a:ext cx="4197349" cy="3865839"/>
          </a:xfrm>
          <a:custGeom>
            <a:avLst/>
            <a:gdLst>
              <a:gd name="connsiteX0" fmla="*/ 0 w 3897584"/>
              <a:gd name="connsiteY0" fmla="*/ 0 h 3581324"/>
              <a:gd name="connsiteX1" fmla="*/ 849165 w 3897584"/>
              <a:gd name="connsiteY1" fmla="*/ 0 h 3581324"/>
              <a:gd name="connsiteX2" fmla="*/ 2660634 w 3897584"/>
              <a:gd name="connsiteY2" fmla="*/ 0 h 3581324"/>
              <a:gd name="connsiteX3" fmla="*/ 3897584 w 3897584"/>
              <a:gd name="connsiteY3" fmla="*/ 0 h 3581324"/>
              <a:gd name="connsiteX4" fmla="*/ 3897584 w 3897584"/>
              <a:gd name="connsiteY4" fmla="*/ 2603142 h 3581324"/>
              <a:gd name="connsiteX5" fmla="*/ 3897584 w 3897584"/>
              <a:gd name="connsiteY5" fmla="*/ 3038012 h 3581324"/>
              <a:gd name="connsiteX6" fmla="*/ 3897584 w 3897584"/>
              <a:gd name="connsiteY6" fmla="*/ 3425871 h 3581324"/>
              <a:gd name="connsiteX7" fmla="*/ 3742131 w 3897584"/>
              <a:gd name="connsiteY7" fmla="*/ 3581324 h 3581324"/>
              <a:gd name="connsiteX8" fmla="*/ 3048419 w 3897584"/>
              <a:gd name="connsiteY8" fmla="*/ 3581324 h 3581324"/>
              <a:gd name="connsiteX9" fmla="*/ 0 w 3897584"/>
              <a:gd name="connsiteY9" fmla="*/ 3581324 h 3581324"/>
              <a:gd name="connsiteX10" fmla="*/ 0 w 3897584"/>
              <a:gd name="connsiteY10" fmla="*/ 2603142 h 3581324"/>
              <a:gd name="connsiteX11" fmla="*/ 0 w 3897584"/>
              <a:gd name="connsiteY11" fmla="*/ 1702324 h 3581324"/>
              <a:gd name="connsiteX12" fmla="*/ 0 w 3897584"/>
              <a:gd name="connsiteY12" fmla="*/ 543312 h 358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7584" h="3581324">
                <a:moveTo>
                  <a:pt x="0" y="0"/>
                </a:moveTo>
                <a:lnTo>
                  <a:pt x="849165" y="0"/>
                </a:lnTo>
                <a:lnTo>
                  <a:pt x="2660634" y="0"/>
                </a:lnTo>
                <a:lnTo>
                  <a:pt x="3897584" y="0"/>
                </a:lnTo>
                <a:lnTo>
                  <a:pt x="3897584" y="2603142"/>
                </a:lnTo>
                <a:lnTo>
                  <a:pt x="3897584" y="3038012"/>
                </a:lnTo>
                <a:lnTo>
                  <a:pt x="3897584" y="3425871"/>
                </a:lnTo>
                <a:cubicBezTo>
                  <a:pt x="3897584" y="3511725"/>
                  <a:pt x="3827985" y="3581324"/>
                  <a:pt x="3742131" y="3581324"/>
                </a:cubicBezTo>
                <a:lnTo>
                  <a:pt x="3048419" y="3581324"/>
                </a:lnTo>
                <a:lnTo>
                  <a:pt x="0" y="3581324"/>
                </a:lnTo>
                <a:lnTo>
                  <a:pt x="0" y="2603142"/>
                </a:lnTo>
                <a:lnTo>
                  <a:pt x="0" y="1702324"/>
                </a:lnTo>
                <a:lnTo>
                  <a:pt x="0" y="543312"/>
                </a:lnTo>
                <a:close/>
              </a:path>
            </a:pathLst>
          </a:custGeom>
          <a:solidFill>
            <a:schemeClr val="accent3">
              <a:lumMod val="20000"/>
              <a:lumOff val="80000"/>
              <a:alpha val="4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82880" tIns="182880" rIns="182880" rtlCol="0" anchor="t">
            <a:noAutofit/>
          </a:bodyPr>
          <a:lstStyle/>
          <a:p>
            <a:pPr>
              <a:spcAft>
                <a:spcPts val="600"/>
              </a:spcAft>
            </a:pPr>
            <a:r>
              <a:rPr lang="fr-FR" sz="1300" b="1" dirty="0">
                <a:solidFill>
                  <a:schemeClr val="tx1">
                    <a:lumMod val="85000"/>
                    <a:lumOff val="15000"/>
                  </a:schemeClr>
                </a:solidFill>
                <a:effectLst/>
                <a:latin typeface="Calibri" panose="020F0502020204030204" pitchFamily="34" charset="0"/>
                <a:ea typeface="Calibri" panose="020F0502020204030204" pitchFamily="34" charset="0"/>
              </a:rPr>
              <a:t>Depuis plus de 100 ans</a:t>
            </a:r>
            <a:r>
              <a:rPr lang="fr-FR" sz="1300" dirty="0">
                <a:solidFill>
                  <a:schemeClr val="tx1">
                    <a:lumMod val="85000"/>
                    <a:lumOff val="15000"/>
                  </a:schemeClr>
                </a:solidFill>
                <a:effectLst/>
                <a:latin typeface="Calibri" panose="020F0502020204030204" pitchFamily="34" charset="0"/>
                <a:ea typeface="Calibri" panose="020F0502020204030204" pitchFamily="34" charset="0"/>
              </a:rPr>
              <a:t>, BNP Paribas est un acteur engagé et un partenaire passionné du cinéma en France et à l'international. </a:t>
            </a:r>
          </a:p>
          <a:p>
            <a:r>
              <a:rPr lang="fr-FR" sz="1300" dirty="0">
                <a:solidFill>
                  <a:schemeClr val="tx1">
                    <a:lumMod val="85000"/>
                    <a:lumOff val="15000"/>
                  </a:schemeClr>
                </a:solidFill>
                <a:effectLst/>
                <a:latin typeface="Calibri" panose="020F0502020204030204" pitchFamily="34" charset="0"/>
                <a:ea typeface="Calibri" panose="020F0502020204030204" pitchFamily="34" charset="0"/>
              </a:rPr>
              <a:t>En étant présente aux côtés des professionnels du cinéma et du grand public, la banque accompagne </a:t>
            </a:r>
          </a:p>
          <a:p>
            <a:r>
              <a:rPr lang="fr-FR" sz="1300" dirty="0">
                <a:solidFill>
                  <a:schemeClr val="tx1">
                    <a:lumMod val="85000"/>
                    <a:lumOff val="15000"/>
                  </a:schemeClr>
                </a:solidFill>
                <a:effectLst/>
                <a:latin typeface="Calibri" panose="020F0502020204030204" pitchFamily="34" charset="0"/>
                <a:ea typeface="Calibri" panose="020F0502020204030204" pitchFamily="34" charset="0"/>
              </a:rPr>
              <a:t>le 7</a:t>
            </a:r>
            <a:r>
              <a:rPr lang="fr-FR" sz="1300" baseline="30000" dirty="0">
                <a:solidFill>
                  <a:schemeClr val="tx1">
                    <a:lumMod val="85000"/>
                    <a:lumOff val="15000"/>
                  </a:schemeClr>
                </a:solidFill>
                <a:effectLst/>
                <a:latin typeface="Calibri" panose="020F0502020204030204" pitchFamily="34" charset="0"/>
                <a:ea typeface="Calibri" panose="020F0502020204030204" pitchFamily="34" charset="0"/>
              </a:rPr>
              <a:t>e</a:t>
            </a:r>
            <a:r>
              <a:rPr lang="fr-FR" sz="1300" dirty="0">
                <a:solidFill>
                  <a:schemeClr val="tx1">
                    <a:lumMod val="85000"/>
                    <a:lumOff val="15000"/>
                  </a:schemeClr>
                </a:solidFill>
                <a:effectLst/>
                <a:latin typeface="Calibri" panose="020F0502020204030204" pitchFamily="34" charset="0"/>
                <a:ea typeface="Calibri" panose="020F0502020204030204" pitchFamily="34" charset="0"/>
              </a:rPr>
              <a:t> art sous toutes ses formes : </a:t>
            </a:r>
          </a:p>
          <a:p>
            <a:pPr marL="342900" indent="-177800">
              <a:spcAft>
                <a:spcPts val="300"/>
              </a:spcAft>
              <a:buClr>
                <a:srgbClr val="00806A"/>
              </a:buClr>
              <a:buFont typeface="Wingdings" panose="05000000000000000000" pitchFamily="2" charset="2"/>
              <a:buChar char="§"/>
            </a:pPr>
            <a:r>
              <a:rPr lang="fr-FR" sz="1300" dirty="0">
                <a:solidFill>
                  <a:schemeClr val="tx1">
                    <a:lumMod val="85000"/>
                    <a:lumOff val="15000"/>
                  </a:schemeClr>
                </a:solidFill>
                <a:effectLst/>
                <a:latin typeface="Calibri" panose="020F0502020204030204" pitchFamily="34" charset="0"/>
                <a:ea typeface="Calibri" panose="020F0502020204030204" pitchFamily="34" charset="0"/>
              </a:rPr>
              <a:t>par le </a:t>
            </a:r>
            <a:r>
              <a:rPr lang="fr-FR" sz="1300" b="1" dirty="0">
                <a:solidFill>
                  <a:schemeClr val="tx1">
                    <a:lumMod val="85000"/>
                    <a:lumOff val="15000"/>
                  </a:schemeClr>
                </a:solidFill>
                <a:effectLst/>
                <a:latin typeface="Calibri" panose="020F0502020204030204" pitchFamily="34" charset="0"/>
                <a:ea typeface="Calibri" panose="020F0502020204030204" pitchFamily="34" charset="0"/>
              </a:rPr>
              <a:t>financement de productions</a:t>
            </a:r>
            <a:r>
              <a:rPr lang="fr-FR" sz="1300" dirty="0">
                <a:solidFill>
                  <a:schemeClr val="tx1">
                    <a:lumMod val="85000"/>
                    <a:lumOff val="15000"/>
                  </a:schemeClr>
                </a:solidFill>
                <a:effectLst/>
                <a:latin typeface="Calibri" panose="020F0502020204030204" pitchFamily="34" charset="0"/>
                <a:ea typeface="Calibri" panose="020F0502020204030204" pitchFamily="34" charset="0"/>
              </a:rPr>
              <a:t> cinématographiques et audiovisuelles ;</a:t>
            </a:r>
          </a:p>
          <a:p>
            <a:pPr marL="342900" indent="-177800">
              <a:spcAft>
                <a:spcPts val="300"/>
              </a:spcAft>
              <a:buClr>
                <a:srgbClr val="00806A"/>
              </a:buClr>
              <a:buFont typeface="Wingdings" panose="05000000000000000000" pitchFamily="2" charset="2"/>
              <a:buChar char="§"/>
            </a:pPr>
            <a:r>
              <a:rPr lang="fr-FR" sz="1300" dirty="0">
                <a:solidFill>
                  <a:schemeClr val="tx1">
                    <a:lumMod val="85000"/>
                    <a:lumOff val="15000"/>
                  </a:schemeClr>
                </a:solidFill>
                <a:effectLst/>
                <a:latin typeface="Calibri" panose="020F0502020204030204" pitchFamily="34" charset="0"/>
                <a:ea typeface="Calibri" panose="020F0502020204030204" pitchFamily="34" charset="0"/>
              </a:rPr>
              <a:t>à travers des </a:t>
            </a:r>
            <a:r>
              <a:rPr lang="fr-FR" sz="1300" b="1" dirty="0">
                <a:solidFill>
                  <a:schemeClr val="tx1">
                    <a:lumMod val="85000"/>
                    <a:lumOff val="15000"/>
                  </a:schemeClr>
                </a:solidFill>
                <a:effectLst/>
                <a:latin typeface="Calibri" panose="020F0502020204030204" pitchFamily="34" charset="0"/>
                <a:ea typeface="Calibri" panose="020F0502020204030204" pitchFamily="34" charset="0"/>
              </a:rPr>
              <a:t>partenariats avec plus de 30 festivals </a:t>
            </a:r>
            <a:r>
              <a:rPr lang="fr-FR" sz="1300" dirty="0">
                <a:solidFill>
                  <a:schemeClr val="tx1">
                    <a:lumMod val="85000"/>
                    <a:lumOff val="15000"/>
                  </a:schemeClr>
                </a:solidFill>
                <a:effectLst/>
                <a:latin typeface="Calibri" panose="020F0502020204030204" pitchFamily="34" charset="0"/>
                <a:ea typeface="Calibri" panose="020F0502020204030204" pitchFamily="34" charset="0"/>
              </a:rPr>
              <a:t>de cinéma en Europe comme le Festival Lumière en France, le Festival di Roma en Italie ou les </a:t>
            </a:r>
            <a:r>
              <a:rPr lang="fr-FR" sz="1300" dirty="0" err="1">
                <a:solidFill>
                  <a:schemeClr val="tx1">
                    <a:lumMod val="85000"/>
                    <a:lumOff val="15000"/>
                  </a:schemeClr>
                </a:solidFill>
                <a:effectLst/>
                <a:latin typeface="Calibri" panose="020F0502020204030204" pitchFamily="34" charset="0"/>
                <a:ea typeface="Calibri" panose="020F0502020204030204" pitchFamily="34" charset="0"/>
              </a:rPr>
              <a:t>WeLoveCinema</a:t>
            </a:r>
            <a:r>
              <a:rPr lang="fr-FR" sz="1300" dirty="0">
                <a:solidFill>
                  <a:schemeClr val="tx1">
                    <a:lumMod val="85000"/>
                    <a:lumOff val="15000"/>
                  </a:schemeClr>
                </a:solidFill>
                <a:effectLst/>
                <a:latin typeface="Calibri" panose="020F0502020204030204" pitchFamily="34" charset="0"/>
                <a:ea typeface="Calibri" panose="020F0502020204030204" pitchFamily="34" charset="0"/>
              </a:rPr>
              <a:t> Days en Belgique ;</a:t>
            </a:r>
          </a:p>
          <a:p>
            <a:pPr marL="342900" indent="-177800">
              <a:spcAft>
                <a:spcPts val="300"/>
              </a:spcAft>
              <a:buClr>
                <a:srgbClr val="00806A"/>
              </a:buClr>
              <a:buFont typeface="Wingdings" panose="05000000000000000000" pitchFamily="2" charset="2"/>
              <a:buChar char="§"/>
            </a:pPr>
            <a:r>
              <a:rPr lang="fr-FR" sz="1300" dirty="0">
                <a:solidFill>
                  <a:schemeClr val="tx1">
                    <a:lumMod val="85000"/>
                    <a:lumOff val="15000"/>
                  </a:schemeClr>
                </a:solidFill>
                <a:effectLst/>
                <a:latin typeface="Calibri" panose="020F0502020204030204" pitchFamily="34" charset="0"/>
                <a:ea typeface="Calibri" panose="020F0502020204030204" pitchFamily="34" charset="0"/>
              </a:rPr>
              <a:t>en </a:t>
            </a:r>
            <a:r>
              <a:rPr lang="fr-FR" sz="1300" b="1" dirty="0">
                <a:solidFill>
                  <a:schemeClr val="tx1">
                    <a:lumMod val="85000"/>
                    <a:lumOff val="15000"/>
                  </a:schemeClr>
                </a:solidFill>
                <a:effectLst/>
                <a:latin typeface="Calibri" panose="020F0502020204030204" pitchFamily="34" charset="0"/>
                <a:ea typeface="Calibri" panose="020F0502020204030204" pitchFamily="34" charset="0"/>
              </a:rPr>
              <a:t>invitant tous les publics </a:t>
            </a:r>
            <a:r>
              <a:rPr lang="fr-FR" sz="1300" dirty="0">
                <a:solidFill>
                  <a:schemeClr val="tx1">
                    <a:lumMod val="85000"/>
                    <a:lumOff val="15000"/>
                  </a:schemeClr>
                </a:solidFill>
                <a:effectLst/>
                <a:latin typeface="Calibri" panose="020F0502020204030204" pitchFamily="34" charset="0"/>
                <a:ea typeface="Calibri" panose="020F0502020204030204" pitchFamily="34" charset="0"/>
              </a:rPr>
              <a:t>à vivre les émotions de la salle de cinéma via </a:t>
            </a:r>
            <a:r>
              <a:rPr lang="fr-FR" sz="1300" dirty="0" err="1">
                <a:solidFill>
                  <a:schemeClr val="tx1">
                    <a:lumMod val="85000"/>
                    <a:lumOff val="15000"/>
                  </a:schemeClr>
                </a:solidFill>
                <a:effectLst/>
                <a:latin typeface="Calibri" panose="020F0502020204030204" pitchFamily="34" charset="0"/>
                <a:ea typeface="Calibri" panose="020F0502020204030204" pitchFamily="34" charset="0"/>
              </a:rPr>
              <a:t>We</a:t>
            </a:r>
            <a:r>
              <a:rPr lang="fr-FR" sz="1300" dirty="0">
                <a:solidFill>
                  <a:schemeClr val="tx1">
                    <a:lumMod val="85000"/>
                    <a:lumOff val="15000"/>
                  </a:schemeClr>
                </a:solidFill>
                <a:effectLst/>
                <a:latin typeface="Calibri" panose="020F0502020204030204" pitchFamily="34" charset="0"/>
                <a:ea typeface="Calibri" panose="020F0502020204030204" pitchFamily="34" charset="0"/>
              </a:rPr>
              <a:t> Love </a:t>
            </a:r>
            <a:r>
              <a:rPr lang="fr-FR" sz="1300" dirty="0" err="1">
                <a:solidFill>
                  <a:schemeClr val="tx1">
                    <a:lumMod val="85000"/>
                    <a:lumOff val="15000"/>
                  </a:schemeClr>
                </a:solidFill>
                <a:effectLst/>
                <a:latin typeface="Calibri" panose="020F0502020204030204" pitchFamily="34" charset="0"/>
                <a:ea typeface="Calibri" panose="020F0502020204030204" pitchFamily="34" charset="0"/>
              </a:rPr>
              <a:t>Cinema</a:t>
            </a:r>
            <a:r>
              <a:rPr lang="fr-FR" sz="1300" dirty="0">
                <a:solidFill>
                  <a:schemeClr val="tx1">
                    <a:lumMod val="85000"/>
                    <a:lumOff val="15000"/>
                  </a:schemeClr>
                </a:solidFill>
                <a:effectLst/>
                <a:latin typeface="Calibri" panose="020F0502020204030204" pitchFamily="34" charset="0"/>
                <a:ea typeface="Calibri" panose="020F0502020204030204" pitchFamily="34" charset="0"/>
              </a:rPr>
              <a:t>, sa plateforme dédiée aux passionnés du cinéma qui réunit plus d’1 million de fans en Europe.</a:t>
            </a:r>
          </a:p>
        </p:txBody>
      </p:sp>
      <p:sp>
        <p:nvSpPr>
          <p:cNvPr id="12" name="object 70">
            <a:extLst>
              <a:ext uri="{FF2B5EF4-FFF2-40B4-BE49-F238E27FC236}">
                <a16:creationId xmlns:a16="http://schemas.microsoft.com/office/drawing/2014/main" id="{CEBAF274-2BA2-E101-6024-565B90D9CED2}"/>
              </a:ext>
            </a:extLst>
          </p:cNvPr>
          <p:cNvSpPr txBox="1"/>
          <p:nvPr/>
        </p:nvSpPr>
        <p:spPr>
          <a:xfrm>
            <a:off x="355599" y="2166335"/>
            <a:ext cx="2423111" cy="2589564"/>
          </a:xfrm>
          <a:prstGeom prst="rect">
            <a:avLst/>
          </a:prstGeom>
        </p:spPr>
        <p:txBody>
          <a:bodyPr vert="horz" wrap="square" lIns="0" tIns="0" rIns="0" bIns="0" rtlCol="0" anchor="t">
            <a:noAutofit/>
          </a:bodyPr>
          <a:lstStyle/>
          <a:p>
            <a:pPr marL="12700" marR="5080"/>
            <a:r>
              <a:rPr lang="fr-FR" spc="20">
                <a:solidFill>
                  <a:schemeClr val="bg1"/>
                </a:solidFill>
                <a:cs typeface="BNPP Sans"/>
              </a:rPr>
              <a:t>Au travers de ses activités de sponsoring, BNP Paribas reste fidèle aux partenariats historiques qui le lient aux univers du tennis et du cinéma.</a:t>
            </a:r>
          </a:p>
        </p:txBody>
      </p:sp>
      <p:sp>
        <p:nvSpPr>
          <p:cNvPr id="7" name="Rectangle 6">
            <a:extLst>
              <a:ext uri="{FF2B5EF4-FFF2-40B4-BE49-F238E27FC236}">
                <a16:creationId xmlns:a16="http://schemas.microsoft.com/office/drawing/2014/main" id="{3C4E1343-D46D-53D3-848D-C03F5540E054}"/>
              </a:ext>
            </a:extLst>
          </p:cNvPr>
          <p:cNvSpPr/>
          <p:nvPr/>
        </p:nvSpPr>
        <p:spPr>
          <a:xfrm>
            <a:off x="373936" y="1815420"/>
            <a:ext cx="600429"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sp>
        <p:nvSpPr>
          <p:cNvPr id="9" name="TextBox 8">
            <a:extLst>
              <a:ext uri="{FF2B5EF4-FFF2-40B4-BE49-F238E27FC236}">
                <a16:creationId xmlns:a16="http://schemas.microsoft.com/office/drawing/2014/main" id="{5B340F34-6459-48CD-CF70-4C0C977ABB84}"/>
              </a:ext>
            </a:extLst>
          </p:cNvPr>
          <p:cNvSpPr txBox="1"/>
          <p:nvPr/>
        </p:nvSpPr>
        <p:spPr>
          <a:xfrm>
            <a:off x="462465" y="5599"/>
            <a:ext cx="10960278" cy="713460"/>
          </a:xfrm>
          <a:prstGeom prst="rect">
            <a:avLst/>
          </a:prstGeom>
        </p:spPr>
        <p:txBody>
          <a:bodyPr wrap="square" lIns="36000" tIns="0" rIns="36000" bIns="0" rtlCol="0" anchor="b">
            <a:noAutofit/>
          </a:bodyPr>
          <a:lstStyle/>
          <a:p>
            <a:r>
              <a:rPr lang="fr-FR" sz="2400" b="1" cap="all" dirty="0">
                <a:solidFill>
                  <a:srgbClr val="00806A"/>
                </a:solidFill>
                <a:ea typeface="+mj-ea"/>
                <a:cs typeface="+mj-cs"/>
              </a:rPr>
              <a:t>LE GROUPE, UN PARTENAIRE DE LONG TERME</a:t>
            </a:r>
          </a:p>
        </p:txBody>
      </p:sp>
      <p:cxnSp>
        <p:nvCxnSpPr>
          <p:cNvPr id="11" name="Straight Connector 10">
            <a:extLst>
              <a:ext uri="{FF2B5EF4-FFF2-40B4-BE49-F238E27FC236}">
                <a16:creationId xmlns:a16="http://schemas.microsoft.com/office/drawing/2014/main" id="{78B948AE-2DB4-A652-AEC0-94752A2AA753}"/>
              </a:ext>
            </a:extLst>
          </p:cNvPr>
          <p:cNvCxnSpPr/>
          <p:nvPr/>
        </p:nvCxnSpPr>
        <p:spPr>
          <a:xfrm>
            <a:off x="-16909" y="1047538"/>
            <a:ext cx="1290428"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84A6CED-397A-A42D-EF83-91274324F98F}"/>
              </a:ext>
            </a:extLst>
          </p:cNvPr>
          <p:cNvSpPr/>
          <p:nvPr/>
        </p:nvSpPr>
        <p:spPr>
          <a:xfrm>
            <a:off x="10363200" y="-595086"/>
            <a:ext cx="1828800" cy="413657"/>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Slide27</a:t>
            </a:r>
          </a:p>
        </p:txBody>
      </p:sp>
      <p:sp>
        <p:nvSpPr>
          <p:cNvPr id="10" name="Rectangle 9">
            <a:extLst>
              <a:ext uri="{FF2B5EF4-FFF2-40B4-BE49-F238E27FC236}">
                <a16:creationId xmlns:a16="http://schemas.microsoft.com/office/drawing/2014/main" id="{05890F7C-0A6E-0F98-69BD-4A2F9327C84F}"/>
              </a:ext>
            </a:extLst>
          </p:cNvPr>
          <p:cNvSpPr/>
          <p:nvPr>
            <p:custDataLst>
              <p:tags r:id="rId2"/>
            </p:custDataLst>
          </p:nvPr>
        </p:nvSpPr>
        <p:spPr>
          <a:xfrm>
            <a:off x="0" y="-317500"/>
            <a:ext cx="1270000" cy="2540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r>
              <a:rPr lang="en-GB" sz="1200" b="1">
                <a:solidFill>
                  <a:srgbClr val="C02A26"/>
                </a:solidFill>
              </a:rPr>
              <a:t>~6 KB / 6,615 KB</a:t>
            </a:r>
          </a:p>
        </p:txBody>
      </p:sp>
    </p:spTree>
    <p:extLst>
      <p:ext uri="{BB962C8B-B14F-4D97-AF65-F5344CB8AC3E}">
        <p14:creationId xmlns:p14="http://schemas.microsoft.com/office/powerpoint/2010/main" val="1681433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68E9B948-C718-877D-BB2F-317CB8725E4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think-cell data - do not delete" hidden="1">
                        <a:extLst>
                          <a:ext uri="{FF2B5EF4-FFF2-40B4-BE49-F238E27FC236}">
                            <a16:creationId xmlns:a16="http://schemas.microsoft.com/office/drawing/2014/main" id="{68E9B948-C718-877D-BB2F-317CB8725E4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Titre 7">
            <a:extLst>
              <a:ext uri="{FF2B5EF4-FFF2-40B4-BE49-F238E27FC236}">
                <a16:creationId xmlns:a16="http://schemas.microsoft.com/office/drawing/2014/main" id="{54D1F7B1-F611-E180-AB7F-E9F2D7440164}"/>
              </a:ext>
            </a:extLst>
          </p:cNvPr>
          <p:cNvSpPr txBox="1">
            <a:spLocks/>
          </p:cNvSpPr>
          <p:nvPr/>
        </p:nvSpPr>
        <p:spPr>
          <a:xfrm>
            <a:off x="515381" y="2971952"/>
            <a:ext cx="11161239" cy="914096"/>
          </a:xfrm>
          <a:prstGeom prst="rect">
            <a:avLst/>
          </a:prstGeom>
          <a:noFill/>
          <a:effectLst/>
        </p:spPr>
        <p:txBody>
          <a:bodyPr vert="horz" wrap="square" lIns="36000" tIns="0" rIns="36000" bIns="0" rtlCol="0" anchor="b">
            <a:spAutoFit/>
          </a:bodyPr>
          <a:lstStyle>
            <a:lvl1pPr marL="0" algn="ctr" defTabSz="914400" rtl="0" eaLnBrk="1" latinLnBrk="0" hangingPunct="1">
              <a:lnSpc>
                <a:spcPct val="90000"/>
              </a:lnSpc>
              <a:spcBef>
                <a:spcPts val="0"/>
              </a:spcBef>
              <a:buFontTx/>
              <a:buNone/>
              <a:defRPr sz="7400" b="0" kern="1200" cap="all" baseline="0">
                <a:ln>
                  <a:solidFill>
                    <a:schemeClr val="accent1"/>
                  </a:solidFill>
                </a:ln>
                <a:noFill/>
                <a:latin typeface="+mj-lt"/>
                <a:ea typeface="+mj-ea"/>
                <a:cs typeface="+mj-cs"/>
              </a:defRPr>
            </a:lvl1pPr>
          </a:lstStyle>
          <a:p>
            <a:r>
              <a:rPr lang="fr-FR" sz="6600" b="1" spc="600" dirty="0">
                <a:ln w="28575">
                  <a:solidFill>
                    <a:schemeClr val="accent2"/>
                  </a:solidFill>
                </a:ln>
              </a:rPr>
              <a:t>NOTRE GOUVERNANCE</a:t>
            </a:r>
          </a:p>
        </p:txBody>
      </p:sp>
      <p:sp>
        <p:nvSpPr>
          <p:cNvPr id="5" name="Rectangle 4">
            <a:extLst>
              <a:ext uri="{FF2B5EF4-FFF2-40B4-BE49-F238E27FC236}">
                <a16:creationId xmlns:a16="http://schemas.microsoft.com/office/drawing/2014/main" id="{CEED8433-3AC4-7406-8830-BE677F43B83F}"/>
              </a:ext>
            </a:extLst>
          </p:cNvPr>
          <p:cNvSpPr/>
          <p:nvPr/>
        </p:nvSpPr>
        <p:spPr>
          <a:xfrm>
            <a:off x="10363200" y="-595086"/>
            <a:ext cx="1828800" cy="413657"/>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Slide28 _ V1</a:t>
            </a:r>
          </a:p>
        </p:txBody>
      </p:sp>
      <p:sp>
        <p:nvSpPr>
          <p:cNvPr id="10" name="Rectangle 9">
            <a:extLst>
              <a:ext uri="{FF2B5EF4-FFF2-40B4-BE49-F238E27FC236}">
                <a16:creationId xmlns:a16="http://schemas.microsoft.com/office/drawing/2014/main" id="{F5BD5410-88E4-A45E-0F4F-09761F19163C}"/>
              </a:ext>
            </a:extLst>
          </p:cNvPr>
          <p:cNvSpPr/>
          <p:nvPr>
            <p:custDataLst>
              <p:tags r:id="rId2"/>
            </p:custDataLst>
          </p:nvPr>
        </p:nvSpPr>
        <p:spPr>
          <a:xfrm>
            <a:off x="0" y="-317500"/>
            <a:ext cx="1270000" cy="2540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r>
              <a:rPr lang="en-GB" sz="1200" b="1">
                <a:solidFill>
                  <a:srgbClr val="C02A26"/>
                </a:solidFill>
              </a:rPr>
              <a:t>~3 KB / 6,615 KB</a:t>
            </a:r>
          </a:p>
        </p:txBody>
      </p:sp>
    </p:spTree>
    <p:extLst>
      <p:ext uri="{BB962C8B-B14F-4D97-AF65-F5344CB8AC3E}">
        <p14:creationId xmlns:p14="http://schemas.microsoft.com/office/powerpoint/2010/main" val="30922748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6B2792A-2C5F-CC93-385C-70D089C3F55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5" name="think-cell data - do not delete" hidden="1">
                        <a:extLst>
                          <a:ext uri="{FF2B5EF4-FFF2-40B4-BE49-F238E27FC236}">
                            <a16:creationId xmlns:a16="http://schemas.microsoft.com/office/drawing/2014/main" id="{56B2792A-2C5F-CC93-385C-70D089C3F55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038A1C4C-459F-E5BD-299E-127D75C6C9B0}"/>
              </a:ext>
            </a:extLst>
          </p:cNvPr>
          <p:cNvPicPr>
            <a:picLocks noChangeArrowheads="1"/>
          </p:cNvPicPr>
          <p:nvPr/>
        </p:nvPicPr>
        <p:blipFill rotWithShape="1">
          <a:blip r:embed="rId7" cstate="screen">
            <a:extLst>
              <a:ext uri="{28A0092B-C50C-407E-A947-70E740481C1C}">
                <a14:useLocalDpi xmlns:a14="http://schemas.microsoft.com/office/drawing/2010/main"/>
              </a:ext>
            </a:extLst>
          </a:blip>
          <a:srcRect t="3571" b="12339"/>
          <a:stretch/>
        </p:blipFill>
        <p:spPr bwMode="auto">
          <a:xfrm>
            <a:off x="8032869" y="1583515"/>
            <a:ext cx="640080" cy="640763"/>
          </a:xfrm>
          <a:prstGeom prst="rect">
            <a:avLst/>
          </a:prstGeom>
          <a:noFill/>
          <a:ln w="25400">
            <a:solidFill>
              <a:srgbClr val="EEF5F2"/>
            </a:solidFill>
          </a:ln>
          <a:effectLst/>
        </p:spPr>
      </p:pic>
      <p:pic>
        <p:nvPicPr>
          <p:cNvPr id="1030" name="Picture 6">
            <a:extLst>
              <a:ext uri="{FF2B5EF4-FFF2-40B4-BE49-F238E27FC236}">
                <a16:creationId xmlns:a16="http://schemas.microsoft.com/office/drawing/2014/main" id="{00D66611-A2EF-F6F1-7951-66DFE653EB2F}"/>
              </a:ext>
            </a:extLst>
          </p:cNvPr>
          <p:cNvPicPr>
            <a:picLocks noChangeArrowheads="1"/>
          </p:cNvPicPr>
          <p:nvPr/>
        </p:nvPicPr>
        <p:blipFill rotWithShape="1">
          <a:blip r:embed="rId8" cstate="screen">
            <a:extLst>
              <a:ext uri="{28A0092B-C50C-407E-A947-70E740481C1C}">
                <a14:useLocalDpi xmlns:a14="http://schemas.microsoft.com/office/drawing/2010/main"/>
              </a:ext>
            </a:extLst>
          </a:blip>
          <a:srcRect t="1181" b="14729"/>
          <a:stretch/>
        </p:blipFill>
        <p:spPr bwMode="auto">
          <a:xfrm>
            <a:off x="10075040" y="5137845"/>
            <a:ext cx="640080" cy="640763"/>
          </a:xfrm>
          <a:prstGeom prst="rect">
            <a:avLst/>
          </a:prstGeom>
          <a:noFill/>
          <a:ln w="25400">
            <a:solidFill>
              <a:srgbClr val="EEF5F2"/>
            </a:solidFill>
          </a:ln>
          <a:effectLst/>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261AF857-F3E3-98D5-BEB9-CCB41A2F3320}"/>
              </a:ext>
            </a:extLst>
          </p:cNvPr>
          <p:cNvPicPr>
            <a:picLocks noChangeArrowheads="1"/>
          </p:cNvPicPr>
          <p:nvPr/>
        </p:nvPicPr>
        <p:blipFill rotWithShape="1">
          <a:blip r:embed="rId9" cstate="screen">
            <a:extLst>
              <a:ext uri="{28A0092B-C50C-407E-A947-70E740481C1C}">
                <a14:useLocalDpi xmlns:a14="http://schemas.microsoft.com/office/drawing/2010/main"/>
              </a:ext>
            </a:extLst>
          </a:blip>
          <a:srcRect t="2385" b="13525"/>
          <a:stretch/>
        </p:blipFill>
        <p:spPr bwMode="auto">
          <a:xfrm>
            <a:off x="6014977" y="2768519"/>
            <a:ext cx="640080" cy="640763"/>
          </a:xfrm>
          <a:prstGeom prst="rect">
            <a:avLst/>
          </a:prstGeom>
          <a:noFill/>
          <a:ln w="25400">
            <a:solidFill>
              <a:srgbClr val="EEF5F2"/>
            </a:solidFill>
          </a:ln>
          <a:effectLst/>
          <a:extLst>
            <a:ext uri="{909E8E84-426E-40DD-AFC4-6F175D3DCCD1}">
              <a14:hiddenFill xmlns:a14="http://schemas.microsoft.com/office/drawing/2010/main">
                <a:solidFill>
                  <a:srgbClr val="FFFFFF"/>
                </a:solidFill>
              </a14:hiddenFill>
            </a:ext>
          </a:extLst>
        </p:spPr>
      </p:pic>
      <p:sp>
        <p:nvSpPr>
          <p:cNvPr id="86" name="Text Placeholder 1">
            <a:extLst>
              <a:ext uri="{FF2B5EF4-FFF2-40B4-BE49-F238E27FC236}">
                <a16:creationId xmlns:a16="http://schemas.microsoft.com/office/drawing/2014/main" id="{1B9E7EC4-CA29-D5A7-F891-29D13D334876}"/>
              </a:ext>
            </a:extLst>
          </p:cNvPr>
          <p:cNvSpPr txBox="1">
            <a:spLocks/>
          </p:cNvSpPr>
          <p:nvPr/>
        </p:nvSpPr>
        <p:spPr>
          <a:xfrm>
            <a:off x="4704469" y="2811901"/>
            <a:ext cx="1249242" cy="553998"/>
          </a:xfrm>
          <a:prstGeom prst="rect">
            <a:avLst/>
          </a:prstGeom>
        </p:spPr>
        <p:txBody>
          <a:bodyPr wrap="square" lIns="0" tIns="0" rIns="0" bIns="0" anchor="ctr">
            <a:spAutoFit/>
          </a:bodyPr>
          <a:lstStyle>
            <a:lvl1pPr marL="0" indent="0" algn="ctr" defTabSz="1087636" rtl="0" eaLnBrk="1" latinLnBrk="0" hangingPunct="1">
              <a:lnSpc>
                <a:spcPct val="13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5pPr>
            <a:lvl6pPr marL="5982000" indent="-543819" algn="l" defTabSz="1087636" rtl="0" eaLnBrk="1" latinLnBrk="0" hangingPunct="1">
              <a:spcBef>
                <a:spcPct val="20000"/>
              </a:spcBef>
              <a:buFont typeface="Arial"/>
              <a:buChar char="•"/>
              <a:defRPr sz="4800" kern="1200">
                <a:solidFill>
                  <a:schemeClr val="tx1"/>
                </a:solidFill>
                <a:latin typeface="+mn-lt"/>
                <a:ea typeface="+mn-ea"/>
                <a:cs typeface="+mn-cs"/>
              </a:defRPr>
            </a:lvl6pPr>
            <a:lvl7pPr marL="7069639" indent="-543819" algn="l" defTabSz="1087636" rtl="0" eaLnBrk="1" latinLnBrk="0" hangingPunct="1">
              <a:spcBef>
                <a:spcPct val="20000"/>
              </a:spcBef>
              <a:buFont typeface="Arial"/>
              <a:buChar char="•"/>
              <a:defRPr sz="4800" kern="1200">
                <a:solidFill>
                  <a:schemeClr val="tx1"/>
                </a:solidFill>
                <a:latin typeface="+mn-lt"/>
                <a:ea typeface="+mn-ea"/>
                <a:cs typeface="+mn-cs"/>
              </a:defRPr>
            </a:lvl7pPr>
            <a:lvl8pPr marL="8157277" indent="-543819" algn="l" defTabSz="1087636" rtl="0" eaLnBrk="1" latinLnBrk="0" hangingPunct="1">
              <a:spcBef>
                <a:spcPct val="20000"/>
              </a:spcBef>
              <a:buFont typeface="Arial"/>
              <a:buChar char="•"/>
              <a:defRPr sz="4800" kern="1200">
                <a:solidFill>
                  <a:schemeClr val="tx1"/>
                </a:solidFill>
                <a:latin typeface="+mn-lt"/>
                <a:ea typeface="+mn-ea"/>
                <a:cs typeface="+mn-cs"/>
              </a:defRPr>
            </a:lvl8pPr>
            <a:lvl9pPr marL="9244913" indent="-543819" algn="l" defTabSz="1087636" rtl="0" eaLnBrk="1" latinLnBrk="0" hangingPunct="1">
              <a:spcBef>
                <a:spcPct val="20000"/>
              </a:spcBef>
              <a:buFont typeface="Arial"/>
              <a:buChar char="•"/>
              <a:defRPr sz="4800" kern="1200">
                <a:solidFill>
                  <a:schemeClr val="tx1"/>
                </a:solidFill>
                <a:latin typeface="+mn-lt"/>
                <a:ea typeface="+mn-ea"/>
                <a:cs typeface="+mn-cs"/>
              </a:defRPr>
            </a:lvl9pPr>
          </a:lstStyle>
          <a:p>
            <a:pPr algn="l" defTabSz="1085528">
              <a:lnSpc>
                <a:spcPct val="100000"/>
              </a:lnSpc>
              <a:spcBef>
                <a:spcPts val="0"/>
              </a:spcBef>
              <a:defRPr/>
            </a:pPr>
            <a:r>
              <a:rPr lang="fr-FR" sz="1000" b="1">
                <a:solidFill>
                  <a:srgbClr val="649E99"/>
                </a:solidFill>
                <a:latin typeface="+mn-lt"/>
                <a:cs typeface="Open Sans"/>
              </a:rPr>
              <a:t>Jacques ASCHENBROICH</a:t>
            </a:r>
          </a:p>
          <a:p>
            <a:pPr algn="l" defTabSz="1085528">
              <a:lnSpc>
                <a:spcPct val="100000"/>
              </a:lnSpc>
              <a:spcBef>
                <a:spcPts val="0"/>
              </a:spcBef>
              <a:defRPr/>
            </a:pPr>
            <a:r>
              <a:rPr lang="fr-FR" sz="800">
                <a:solidFill>
                  <a:schemeClr val="tx2">
                    <a:lumMod val="60000"/>
                    <a:lumOff val="40000"/>
                  </a:schemeClr>
                </a:solidFill>
                <a:latin typeface="+mn-lt"/>
                <a:cs typeface="Open Sans"/>
              </a:rPr>
              <a:t>Président du Conseil d’administration d’Orange</a:t>
            </a:r>
          </a:p>
        </p:txBody>
      </p:sp>
      <p:sp>
        <p:nvSpPr>
          <p:cNvPr id="93" name="Text Placeholder 1">
            <a:extLst>
              <a:ext uri="{FF2B5EF4-FFF2-40B4-BE49-F238E27FC236}">
                <a16:creationId xmlns:a16="http://schemas.microsoft.com/office/drawing/2014/main" id="{130E5CA5-1BE0-EB1A-802B-A1793D09BF15}"/>
              </a:ext>
            </a:extLst>
          </p:cNvPr>
          <p:cNvSpPr txBox="1">
            <a:spLocks/>
          </p:cNvSpPr>
          <p:nvPr/>
        </p:nvSpPr>
        <p:spPr>
          <a:xfrm>
            <a:off x="10811871" y="2888846"/>
            <a:ext cx="1168985" cy="400110"/>
          </a:xfrm>
          <a:prstGeom prst="rect">
            <a:avLst/>
          </a:prstGeom>
        </p:spPr>
        <p:txBody>
          <a:bodyPr wrap="square" lIns="0" tIns="0" rIns="0" bIns="0" anchor="ctr">
            <a:spAutoFit/>
          </a:bodyPr>
          <a:lstStyle>
            <a:lvl1pPr marL="0" indent="0" algn="ctr" defTabSz="1087636" rtl="0" eaLnBrk="1" latinLnBrk="0" hangingPunct="1">
              <a:lnSpc>
                <a:spcPct val="13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5pPr>
            <a:lvl6pPr marL="5982000" indent="-543819" algn="l" defTabSz="1087636" rtl="0" eaLnBrk="1" latinLnBrk="0" hangingPunct="1">
              <a:spcBef>
                <a:spcPct val="20000"/>
              </a:spcBef>
              <a:buFont typeface="Arial"/>
              <a:buChar char="•"/>
              <a:defRPr sz="4800" kern="1200">
                <a:solidFill>
                  <a:schemeClr val="tx1"/>
                </a:solidFill>
                <a:latin typeface="+mn-lt"/>
                <a:ea typeface="+mn-ea"/>
                <a:cs typeface="+mn-cs"/>
              </a:defRPr>
            </a:lvl6pPr>
            <a:lvl7pPr marL="7069639" indent="-543819" algn="l" defTabSz="1087636" rtl="0" eaLnBrk="1" latinLnBrk="0" hangingPunct="1">
              <a:spcBef>
                <a:spcPct val="20000"/>
              </a:spcBef>
              <a:buFont typeface="Arial"/>
              <a:buChar char="•"/>
              <a:defRPr sz="4800" kern="1200">
                <a:solidFill>
                  <a:schemeClr val="tx1"/>
                </a:solidFill>
                <a:latin typeface="+mn-lt"/>
                <a:ea typeface="+mn-ea"/>
                <a:cs typeface="+mn-cs"/>
              </a:defRPr>
            </a:lvl7pPr>
            <a:lvl8pPr marL="8157277" indent="-543819" algn="l" defTabSz="1087636" rtl="0" eaLnBrk="1" latinLnBrk="0" hangingPunct="1">
              <a:spcBef>
                <a:spcPct val="20000"/>
              </a:spcBef>
              <a:buFont typeface="Arial"/>
              <a:buChar char="•"/>
              <a:defRPr sz="4800" kern="1200">
                <a:solidFill>
                  <a:schemeClr val="tx1"/>
                </a:solidFill>
                <a:latin typeface="+mn-lt"/>
                <a:ea typeface="+mn-ea"/>
                <a:cs typeface="+mn-cs"/>
              </a:defRPr>
            </a:lvl8pPr>
            <a:lvl9pPr marL="9244913" indent="-543819" algn="l" defTabSz="1087636" rtl="0" eaLnBrk="1" latinLnBrk="0" hangingPunct="1">
              <a:spcBef>
                <a:spcPct val="20000"/>
              </a:spcBef>
              <a:buFont typeface="Arial"/>
              <a:buChar char="•"/>
              <a:defRPr sz="4800" kern="1200">
                <a:solidFill>
                  <a:schemeClr val="tx1"/>
                </a:solidFill>
                <a:latin typeface="+mn-lt"/>
                <a:ea typeface="+mn-ea"/>
                <a:cs typeface="+mn-cs"/>
              </a:defRPr>
            </a:lvl9pPr>
          </a:lstStyle>
          <a:p>
            <a:pPr algn="l" defTabSz="1085528">
              <a:lnSpc>
                <a:spcPct val="100000"/>
              </a:lnSpc>
              <a:spcBef>
                <a:spcPts val="0"/>
              </a:spcBef>
              <a:defRPr/>
            </a:pPr>
            <a:r>
              <a:rPr lang="fr-FR" sz="1000" b="1">
                <a:solidFill>
                  <a:srgbClr val="649E99"/>
                </a:solidFill>
                <a:latin typeface="+mn-lt"/>
                <a:cs typeface="Open Sans"/>
              </a:rPr>
              <a:t>Hugues EPAILLARD</a:t>
            </a:r>
          </a:p>
          <a:p>
            <a:pPr algn="l" defTabSz="1085528">
              <a:lnSpc>
                <a:spcPct val="100000"/>
              </a:lnSpc>
              <a:spcBef>
                <a:spcPts val="0"/>
              </a:spcBef>
              <a:defRPr/>
            </a:pPr>
            <a:r>
              <a:rPr lang="fr-FR" sz="800">
                <a:solidFill>
                  <a:schemeClr val="tx2">
                    <a:lumMod val="60000"/>
                    <a:lumOff val="40000"/>
                  </a:schemeClr>
                </a:solidFill>
                <a:latin typeface="+mn-lt"/>
                <a:cs typeface="Open Sans"/>
              </a:rPr>
              <a:t>Chargé d’Affaires Immobilier BNP Paribas</a:t>
            </a:r>
          </a:p>
        </p:txBody>
      </p:sp>
      <p:sp>
        <p:nvSpPr>
          <p:cNvPr id="96" name="Text Placeholder 1">
            <a:extLst>
              <a:ext uri="{FF2B5EF4-FFF2-40B4-BE49-F238E27FC236}">
                <a16:creationId xmlns:a16="http://schemas.microsoft.com/office/drawing/2014/main" id="{FCC2279A-6B50-71FE-91E7-5A68C6D011A4}"/>
              </a:ext>
            </a:extLst>
          </p:cNvPr>
          <p:cNvSpPr txBox="1">
            <a:spLocks/>
          </p:cNvSpPr>
          <p:nvPr/>
        </p:nvSpPr>
        <p:spPr>
          <a:xfrm>
            <a:off x="10771743" y="3996451"/>
            <a:ext cx="1249242" cy="553998"/>
          </a:xfrm>
          <a:prstGeom prst="rect">
            <a:avLst/>
          </a:prstGeom>
        </p:spPr>
        <p:txBody>
          <a:bodyPr wrap="square" lIns="0" tIns="0" rIns="0" bIns="0" anchor="ctr">
            <a:spAutoFit/>
          </a:bodyPr>
          <a:lstStyle>
            <a:lvl1pPr marL="0" indent="0" algn="ctr" defTabSz="1087636" rtl="0" eaLnBrk="1" latinLnBrk="0" hangingPunct="1">
              <a:lnSpc>
                <a:spcPct val="13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5pPr>
            <a:lvl6pPr marL="5982000" indent="-543819" algn="l" defTabSz="1087636" rtl="0" eaLnBrk="1" latinLnBrk="0" hangingPunct="1">
              <a:spcBef>
                <a:spcPct val="20000"/>
              </a:spcBef>
              <a:buFont typeface="Arial"/>
              <a:buChar char="•"/>
              <a:defRPr sz="4800" kern="1200">
                <a:solidFill>
                  <a:schemeClr val="tx1"/>
                </a:solidFill>
                <a:latin typeface="+mn-lt"/>
                <a:ea typeface="+mn-ea"/>
                <a:cs typeface="+mn-cs"/>
              </a:defRPr>
            </a:lvl6pPr>
            <a:lvl7pPr marL="7069639" indent="-543819" algn="l" defTabSz="1087636" rtl="0" eaLnBrk="1" latinLnBrk="0" hangingPunct="1">
              <a:spcBef>
                <a:spcPct val="20000"/>
              </a:spcBef>
              <a:buFont typeface="Arial"/>
              <a:buChar char="•"/>
              <a:defRPr sz="4800" kern="1200">
                <a:solidFill>
                  <a:schemeClr val="tx1"/>
                </a:solidFill>
                <a:latin typeface="+mn-lt"/>
                <a:ea typeface="+mn-ea"/>
                <a:cs typeface="+mn-cs"/>
              </a:defRPr>
            </a:lvl7pPr>
            <a:lvl8pPr marL="8157277" indent="-543819" algn="l" defTabSz="1087636" rtl="0" eaLnBrk="1" latinLnBrk="0" hangingPunct="1">
              <a:spcBef>
                <a:spcPct val="20000"/>
              </a:spcBef>
              <a:buFont typeface="Arial"/>
              <a:buChar char="•"/>
              <a:defRPr sz="4800" kern="1200">
                <a:solidFill>
                  <a:schemeClr val="tx1"/>
                </a:solidFill>
                <a:latin typeface="+mn-lt"/>
                <a:ea typeface="+mn-ea"/>
                <a:cs typeface="+mn-cs"/>
              </a:defRPr>
            </a:lvl8pPr>
            <a:lvl9pPr marL="9244913" indent="-543819" algn="l" defTabSz="1087636" rtl="0" eaLnBrk="1" latinLnBrk="0" hangingPunct="1">
              <a:spcBef>
                <a:spcPct val="20000"/>
              </a:spcBef>
              <a:buFont typeface="Arial"/>
              <a:buChar char="•"/>
              <a:defRPr sz="4800" kern="1200">
                <a:solidFill>
                  <a:schemeClr val="tx1"/>
                </a:solidFill>
                <a:latin typeface="+mn-lt"/>
                <a:ea typeface="+mn-ea"/>
                <a:cs typeface="+mn-cs"/>
              </a:defRPr>
            </a:lvl9pPr>
          </a:lstStyle>
          <a:p>
            <a:pPr algn="l" defTabSz="1085528">
              <a:lnSpc>
                <a:spcPct val="100000"/>
              </a:lnSpc>
              <a:spcBef>
                <a:spcPts val="0"/>
              </a:spcBef>
              <a:defRPr/>
            </a:pPr>
            <a:r>
              <a:rPr lang="fr-FR" sz="1000" b="1">
                <a:solidFill>
                  <a:srgbClr val="649E99"/>
                </a:solidFill>
                <a:latin typeface="+mn-lt"/>
                <a:cs typeface="Open Sans"/>
              </a:rPr>
              <a:t>Marie-Christine LOMBARD</a:t>
            </a:r>
          </a:p>
          <a:p>
            <a:pPr algn="l" defTabSz="1085528">
              <a:lnSpc>
                <a:spcPct val="100000"/>
              </a:lnSpc>
              <a:spcBef>
                <a:spcPts val="0"/>
              </a:spcBef>
              <a:defRPr/>
            </a:pPr>
            <a:r>
              <a:rPr lang="fr-FR" sz="800">
                <a:solidFill>
                  <a:schemeClr val="tx2">
                    <a:lumMod val="60000"/>
                    <a:lumOff val="40000"/>
                  </a:schemeClr>
                </a:solidFill>
                <a:latin typeface="+mn-lt"/>
                <a:cs typeface="Open Sans"/>
              </a:rPr>
              <a:t>Présidente du Directoire de Geodis</a:t>
            </a:r>
          </a:p>
        </p:txBody>
      </p:sp>
      <p:sp>
        <p:nvSpPr>
          <p:cNvPr id="90" name="Text Placeholder 1">
            <a:extLst>
              <a:ext uri="{FF2B5EF4-FFF2-40B4-BE49-F238E27FC236}">
                <a16:creationId xmlns:a16="http://schemas.microsoft.com/office/drawing/2014/main" id="{A07693AF-5982-795D-3222-380D513C3CC9}"/>
              </a:ext>
            </a:extLst>
          </p:cNvPr>
          <p:cNvSpPr txBox="1">
            <a:spLocks/>
          </p:cNvSpPr>
          <p:nvPr/>
        </p:nvSpPr>
        <p:spPr>
          <a:xfrm>
            <a:off x="8797750" y="1715396"/>
            <a:ext cx="1351411" cy="400110"/>
          </a:xfrm>
          <a:prstGeom prst="rect">
            <a:avLst/>
          </a:prstGeom>
        </p:spPr>
        <p:txBody>
          <a:bodyPr wrap="square" lIns="0" tIns="0" rIns="0" bIns="0" anchor="ctr">
            <a:spAutoFit/>
          </a:bodyPr>
          <a:lstStyle>
            <a:lvl1pPr marL="0" indent="0" algn="ctr" defTabSz="1087636" rtl="0" eaLnBrk="1" latinLnBrk="0" hangingPunct="1">
              <a:lnSpc>
                <a:spcPct val="13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5pPr>
            <a:lvl6pPr marL="5982000" indent="-543819" algn="l" defTabSz="1087636" rtl="0" eaLnBrk="1" latinLnBrk="0" hangingPunct="1">
              <a:spcBef>
                <a:spcPct val="20000"/>
              </a:spcBef>
              <a:buFont typeface="Arial"/>
              <a:buChar char="•"/>
              <a:defRPr sz="4800" kern="1200">
                <a:solidFill>
                  <a:schemeClr val="tx1"/>
                </a:solidFill>
                <a:latin typeface="+mn-lt"/>
                <a:ea typeface="+mn-ea"/>
                <a:cs typeface="+mn-cs"/>
              </a:defRPr>
            </a:lvl6pPr>
            <a:lvl7pPr marL="7069639" indent="-543819" algn="l" defTabSz="1087636" rtl="0" eaLnBrk="1" latinLnBrk="0" hangingPunct="1">
              <a:spcBef>
                <a:spcPct val="20000"/>
              </a:spcBef>
              <a:buFont typeface="Arial"/>
              <a:buChar char="•"/>
              <a:defRPr sz="4800" kern="1200">
                <a:solidFill>
                  <a:schemeClr val="tx1"/>
                </a:solidFill>
                <a:latin typeface="+mn-lt"/>
                <a:ea typeface="+mn-ea"/>
                <a:cs typeface="+mn-cs"/>
              </a:defRPr>
            </a:lvl7pPr>
            <a:lvl8pPr marL="8157277" indent="-543819" algn="l" defTabSz="1087636" rtl="0" eaLnBrk="1" latinLnBrk="0" hangingPunct="1">
              <a:spcBef>
                <a:spcPct val="20000"/>
              </a:spcBef>
              <a:buFont typeface="Arial"/>
              <a:buChar char="•"/>
              <a:defRPr sz="4800" kern="1200">
                <a:solidFill>
                  <a:schemeClr val="tx1"/>
                </a:solidFill>
                <a:latin typeface="+mn-lt"/>
                <a:ea typeface="+mn-ea"/>
                <a:cs typeface="+mn-cs"/>
              </a:defRPr>
            </a:lvl8pPr>
            <a:lvl9pPr marL="9244913" indent="-543819" algn="l" defTabSz="1087636" rtl="0" eaLnBrk="1" latinLnBrk="0" hangingPunct="1">
              <a:spcBef>
                <a:spcPct val="20000"/>
              </a:spcBef>
              <a:buFont typeface="Arial"/>
              <a:buChar char="•"/>
              <a:defRPr sz="4800" kern="1200">
                <a:solidFill>
                  <a:schemeClr val="tx1"/>
                </a:solidFill>
                <a:latin typeface="+mn-lt"/>
                <a:ea typeface="+mn-ea"/>
                <a:cs typeface="+mn-cs"/>
              </a:defRPr>
            </a:lvl9pPr>
          </a:lstStyle>
          <a:p>
            <a:pPr algn="l" defTabSz="1085528">
              <a:lnSpc>
                <a:spcPct val="100000"/>
              </a:lnSpc>
              <a:spcBef>
                <a:spcPts val="0"/>
              </a:spcBef>
              <a:defRPr/>
            </a:pPr>
            <a:r>
              <a:rPr lang="fr-FR" sz="1000" b="1">
                <a:solidFill>
                  <a:srgbClr val="649E99"/>
                </a:solidFill>
                <a:latin typeface="+mn-lt"/>
                <a:cs typeface="Open Sans"/>
              </a:rPr>
              <a:t>Jean-Laurent BONNAFÉ</a:t>
            </a:r>
          </a:p>
          <a:p>
            <a:pPr algn="l" defTabSz="1085528">
              <a:lnSpc>
                <a:spcPct val="100000"/>
              </a:lnSpc>
              <a:spcBef>
                <a:spcPts val="0"/>
              </a:spcBef>
              <a:defRPr/>
            </a:pPr>
            <a:r>
              <a:rPr lang="en-US" sz="800">
                <a:solidFill>
                  <a:schemeClr val="tx2">
                    <a:lumMod val="60000"/>
                    <a:lumOff val="40000"/>
                  </a:schemeClr>
                </a:solidFill>
                <a:latin typeface="+mn-lt"/>
                <a:cs typeface="Open Sans"/>
              </a:rPr>
              <a:t>Administrateur Directeur Général de BNP Paribas</a:t>
            </a:r>
          </a:p>
        </p:txBody>
      </p:sp>
      <p:sp>
        <p:nvSpPr>
          <p:cNvPr id="91" name="Text Placeholder 1">
            <a:extLst>
              <a:ext uri="{FF2B5EF4-FFF2-40B4-BE49-F238E27FC236}">
                <a16:creationId xmlns:a16="http://schemas.microsoft.com/office/drawing/2014/main" id="{869B30C8-5B37-330C-A8C6-30326423D29E}"/>
              </a:ext>
            </a:extLst>
          </p:cNvPr>
          <p:cNvSpPr txBox="1">
            <a:spLocks/>
          </p:cNvSpPr>
          <p:nvPr/>
        </p:nvSpPr>
        <p:spPr>
          <a:xfrm>
            <a:off x="6751805" y="1642286"/>
            <a:ext cx="1249243" cy="523220"/>
          </a:xfrm>
          <a:prstGeom prst="rect">
            <a:avLst/>
          </a:prstGeom>
        </p:spPr>
        <p:txBody>
          <a:bodyPr wrap="square" lIns="0" tIns="0" rIns="0" bIns="0" anchor="ctr">
            <a:spAutoFit/>
          </a:bodyPr>
          <a:lstStyle>
            <a:lvl1pPr marL="0" indent="0" algn="ctr" defTabSz="1087636" rtl="0" eaLnBrk="1" latinLnBrk="0" hangingPunct="1">
              <a:lnSpc>
                <a:spcPct val="13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5pPr>
            <a:lvl6pPr marL="5982000" indent="-543819" algn="l" defTabSz="1087636" rtl="0" eaLnBrk="1" latinLnBrk="0" hangingPunct="1">
              <a:spcBef>
                <a:spcPct val="20000"/>
              </a:spcBef>
              <a:buFont typeface="Arial"/>
              <a:buChar char="•"/>
              <a:defRPr sz="4800" kern="1200">
                <a:solidFill>
                  <a:schemeClr val="tx1"/>
                </a:solidFill>
                <a:latin typeface="+mn-lt"/>
                <a:ea typeface="+mn-ea"/>
                <a:cs typeface="+mn-cs"/>
              </a:defRPr>
            </a:lvl6pPr>
            <a:lvl7pPr marL="7069639" indent="-543819" algn="l" defTabSz="1087636" rtl="0" eaLnBrk="1" latinLnBrk="0" hangingPunct="1">
              <a:spcBef>
                <a:spcPct val="20000"/>
              </a:spcBef>
              <a:buFont typeface="Arial"/>
              <a:buChar char="•"/>
              <a:defRPr sz="4800" kern="1200">
                <a:solidFill>
                  <a:schemeClr val="tx1"/>
                </a:solidFill>
                <a:latin typeface="+mn-lt"/>
                <a:ea typeface="+mn-ea"/>
                <a:cs typeface="+mn-cs"/>
              </a:defRPr>
            </a:lvl7pPr>
            <a:lvl8pPr marL="8157277" indent="-543819" algn="l" defTabSz="1087636" rtl="0" eaLnBrk="1" latinLnBrk="0" hangingPunct="1">
              <a:spcBef>
                <a:spcPct val="20000"/>
              </a:spcBef>
              <a:buFont typeface="Arial"/>
              <a:buChar char="•"/>
              <a:defRPr sz="4800" kern="1200">
                <a:solidFill>
                  <a:schemeClr val="tx1"/>
                </a:solidFill>
                <a:latin typeface="+mn-lt"/>
                <a:ea typeface="+mn-ea"/>
                <a:cs typeface="+mn-cs"/>
              </a:defRPr>
            </a:lvl8pPr>
            <a:lvl9pPr marL="9244913" indent="-543819" algn="l" defTabSz="1087636" rtl="0" eaLnBrk="1" latinLnBrk="0" hangingPunct="1">
              <a:spcBef>
                <a:spcPct val="20000"/>
              </a:spcBef>
              <a:buFont typeface="Arial"/>
              <a:buChar char="•"/>
              <a:defRPr sz="4800" kern="1200">
                <a:solidFill>
                  <a:schemeClr val="tx1"/>
                </a:solidFill>
                <a:latin typeface="+mn-lt"/>
                <a:ea typeface="+mn-ea"/>
                <a:cs typeface="+mn-cs"/>
              </a:defRPr>
            </a:lvl9pPr>
          </a:lstStyle>
          <a:p>
            <a:pPr algn="l" defTabSz="1085528">
              <a:lnSpc>
                <a:spcPct val="100000"/>
              </a:lnSpc>
              <a:spcBef>
                <a:spcPts val="0"/>
              </a:spcBef>
              <a:defRPr/>
            </a:pPr>
            <a:r>
              <a:rPr lang="fr-FR" sz="1000" b="1">
                <a:solidFill>
                  <a:srgbClr val="649E99"/>
                </a:solidFill>
                <a:latin typeface="+mn-lt"/>
                <a:cs typeface="Open Sans"/>
              </a:rPr>
              <a:t>Jean LEMIERRE</a:t>
            </a:r>
          </a:p>
          <a:p>
            <a:pPr algn="l" defTabSz="1085528">
              <a:lnSpc>
                <a:spcPct val="100000"/>
              </a:lnSpc>
              <a:spcBef>
                <a:spcPts val="0"/>
              </a:spcBef>
              <a:defRPr/>
            </a:pPr>
            <a:r>
              <a:rPr lang="fr-FR" sz="800">
                <a:solidFill>
                  <a:schemeClr val="tx2">
                    <a:lumMod val="60000"/>
                    <a:lumOff val="40000"/>
                  </a:schemeClr>
                </a:solidFill>
                <a:latin typeface="+mn-lt"/>
                <a:cs typeface="Open Sans"/>
              </a:rPr>
              <a:t>Président du Conseil d’administration de</a:t>
            </a:r>
          </a:p>
          <a:p>
            <a:pPr algn="l" defTabSz="1085528">
              <a:lnSpc>
                <a:spcPct val="100000"/>
              </a:lnSpc>
              <a:spcBef>
                <a:spcPts val="0"/>
              </a:spcBef>
              <a:defRPr/>
            </a:pPr>
            <a:r>
              <a:rPr lang="fr-FR" sz="800">
                <a:solidFill>
                  <a:schemeClr val="tx2">
                    <a:lumMod val="60000"/>
                    <a:lumOff val="40000"/>
                  </a:schemeClr>
                </a:solidFill>
                <a:latin typeface="+mn-lt"/>
                <a:cs typeface="Open Sans"/>
              </a:rPr>
              <a:t>BNP Paribas</a:t>
            </a:r>
            <a:endParaRPr lang="en-US" sz="800">
              <a:solidFill>
                <a:schemeClr val="tx2">
                  <a:lumMod val="60000"/>
                  <a:lumOff val="40000"/>
                </a:schemeClr>
              </a:solidFill>
              <a:latin typeface="+mn-lt"/>
              <a:cs typeface="Open Sans"/>
            </a:endParaRPr>
          </a:p>
        </p:txBody>
      </p:sp>
      <p:sp>
        <p:nvSpPr>
          <p:cNvPr id="92" name="Text Placeholder 1">
            <a:extLst>
              <a:ext uri="{FF2B5EF4-FFF2-40B4-BE49-F238E27FC236}">
                <a16:creationId xmlns:a16="http://schemas.microsoft.com/office/drawing/2014/main" id="{521BFCE6-282D-B9DC-49F7-6BB1660C5E71}"/>
              </a:ext>
            </a:extLst>
          </p:cNvPr>
          <p:cNvSpPr txBox="1">
            <a:spLocks/>
          </p:cNvSpPr>
          <p:nvPr/>
        </p:nvSpPr>
        <p:spPr>
          <a:xfrm>
            <a:off x="6750414" y="2827291"/>
            <a:ext cx="1249243" cy="523220"/>
          </a:xfrm>
          <a:prstGeom prst="rect">
            <a:avLst/>
          </a:prstGeom>
        </p:spPr>
        <p:txBody>
          <a:bodyPr wrap="square" lIns="0" tIns="0" rIns="0" bIns="0" anchor="ctr">
            <a:spAutoFit/>
          </a:bodyPr>
          <a:lstStyle>
            <a:lvl1pPr marL="0" indent="0" algn="ctr" defTabSz="1087636" rtl="0" eaLnBrk="1" latinLnBrk="0" hangingPunct="1">
              <a:lnSpc>
                <a:spcPct val="13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5pPr>
            <a:lvl6pPr marL="5982000" indent="-543819" algn="l" defTabSz="1087636" rtl="0" eaLnBrk="1" latinLnBrk="0" hangingPunct="1">
              <a:spcBef>
                <a:spcPct val="20000"/>
              </a:spcBef>
              <a:buFont typeface="Arial"/>
              <a:buChar char="•"/>
              <a:defRPr sz="4800" kern="1200">
                <a:solidFill>
                  <a:schemeClr val="tx1"/>
                </a:solidFill>
                <a:latin typeface="+mn-lt"/>
                <a:ea typeface="+mn-ea"/>
                <a:cs typeface="+mn-cs"/>
              </a:defRPr>
            </a:lvl6pPr>
            <a:lvl7pPr marL="7069639" indent="-543819" algn="l" defTabSz="1087636" rtl="0" eaLnBrk="1" latinLnBrk="0" hangingPunct="1">
              <a:spcBef>
                <a:spcPct val="20000"/>
              </a:spcBef>
              <a:buFont typeface="Arial"/>
              <a:buChar char="•"/>
              <a:defRPr sz="4800" kern="1200">
                <a:solidFill>
                  <a:schemeClr val="tx1"/>
                </a:solidFill>
                <a:latin typeface="+mn-lt"/>
                <a:ea typeface="+mn-ea"/>
                <a:cs typeface="+mn-cs"/>
              </a:defRPr>
            </a:lvl7pPr>
            <a:lvl8pPr marL="8157277" indent="-543819" algn="l" defTabSz="1087636" rtl="0" eaLnBrk="1" latinLnBrk="0" hangingPunct="1">
              <a:spcBef>
                <a:spcPct val="20000"/>
              </a:spcBef>
              <a:buFont typeface="Arial"/>
              <a:buChar char="•"/>
              <a:defRPr sz="4800" kern="1200">
                <a:solidFill>
                  <a:schemeClr val="tx1"/>
                </a:solidFill>
                <a:latin typeface="+mn-lt"/>
                <a:ea typeface="+mn-ea"/>
                <a:cs typeface="+mn-cs"/>
              </a:defRPr>
            </a:lvl8pPr>
            <a:lvl9pPr marL="9244913" indent="-543819" algn="l" defTabSz="1087636" rtl="0" eaLnBrk="1" latinLnBrk="0" hangingPunct="1">
              <a:spcBef>
                <a:spcPct val="20000"/>
              </a:spcBef>
              <a:buFont typeface="Arial"/>
              <a:buChar char="•"/>
              <a:defRPr sz="4800" kern="1200">
                <a:solidFill>
                  <a:schemeClr val="tx1"/>
                </a:solidFill>
                <a:latin typeface="+mn-lt"/>
                <a:ea typeface="+mn-ea"/>
                <a:cs typeface="+mn-cs"/>
              </a:defRPr>
            </a:lvl9pPr>
          </a:lstStyle>
          <a:p>
            <a:pPr algn="l" defTabSz="1085528">
              <a:lnSpc>
                <a:spcPct val="100000"/>
              </a:lnSpc>
              <a:spcBef>
                <a:spcPts val="0"/>
              </a:spcBef>
              <a:defRPr/>
            </a:pPr>
            <a:r>
              <a:rPr lang="fr-FR" sz="1000" b="1">
                <a:solidFill>
                  <a:srgbClr val="649E99"/>
                </a:solidFill>
                <a:latin typeface="+mn-lt"/>
                <a:cs typeface="Open Sans"/>
              </a:rPr>
              <a:t>Juliette BRISAC</a:t>
            </a:r>
          </a:p>
          <a:p>
            <a:pPr algn="l" defTabSz="1085528">
              <a:lnSpc>
                <a:spcPct val="100000"/>
              </a:lnSpc>
              <a:spcBef>
                <a:spcPts val="0"/>
              </a:spcBef>
              <a:defRPr/>
            </a:pPr>
            <a:r>
              <a:rPr lang="fr-FR" sz="800">
                <a:solidFill>
                  <a:schemeClr val="tx2">
                    <a:lumMod val="60000"/>
                    <a:lumOff val="40000"/>
                  </a:schemeClr>
                </a:solidFill>
                <a:latin typeface="+mn-lt"/>
                <a:cs typeface="Open Sans"/>
              </a:rPr>
              <a:t>Chief Operating Officer de l’Engagement d’entreprise de BNP Paribas, </a:t>
            </a:r>
          </a:p>
        </p:txBody>
      </p:sp>
      <p:sp>
        <p:nvSpPr>
          <p:cNvPr id="98" name="Text Placeholder 1">
            <a:extLst>
              <a:ext uri="{FF2B5EF4-FFF2-40B4-BE49-F238E27FC236}">
                <a16:creationId xmlns:a16="http://schemas.microsoft.com/office/drawing/2014/main" id="{2420FDD0-4B84-240A-52E4-E01191042CB8}"/>
              </a:ext>
            </a:extLst>
          </p:cNvPr>
          <p:cNvSpPr txBox="1">
            <a:spLocks/>
          </p:cNvSpPr>
          <p:nvPr/>
        </p:nvSpPr>
        <p:spPr>
          <a:xfrm>
            <a:off x="8797748" y="2888846"/>
            <a:ext cx="1110483" cy="400110"/>
          </a:xfrm>
          <a:prstGeom prst="rect">
            <a:avLst/>
          </a:prstGeom>
        </p:spPr>
        <p:txBody>
          <a:bodyPr wrap="square" lIns="0" tIns="0" rIns="0" bIns="0" anchor="ctr">
            <a:spAutoFit/>
          </a:bodyPr>
          <a:lstStyle>
            <a:lvl1pPr marL="0" indent="0" algn="ctr" defTabSz="1087636" rtl="0" eaLnBrk="1" latinLnBrk="0" hangingPunct="1">
              <a:lnSpc>
                <a:spcPct val="13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5pPr>
            <a:lvl6pPr marL="5982000" indent="-543819" algn="l" defTabSz="1087636" rtl="0" eaLnBrk="1" latinLnBrk="0" hangingPunct="1">
              <a:spcBef>
                <a:spcPct val="20000"/>
              </a:spcBef>
              <a:buFont typeface="Arial"/>
              <a:buChar char="•"/>
              <a:defRPr sz="4800" kern="1200">
                <a:solidFill>
                  <a:schemeClr val="tx1"/>
                </a:solidFill>
                <a:latin typeface="+mn-lt"/>
                <a:ea typeface="+mn-ea"/>
                <a:cs typeface="+mn-cs"/>
              </a:defRPr>
            </a:lvl6pPr>
            <a:lvl7pPr marL="7069639" indent="-543819" algn="l" defTabSz="1087636" rtl="0" eaLnBrk="1" latinLnBrk="0" hangingPunct="1">
              <a:spcBef>
                <a:spcPct val="20000"/>
              </a:spcBef>
              <a:buFont typeface="Arial"/>
              <a:buChar char="•"/>
              <a:defRPr sz="4800" kern="1200">
                <a:solidFill>
                  <a:schemeClr val="tx1"/>
                </a:solidFill>
                <a:latin typeface="+mn-lt"/>
                <a:ea typeface="+mn-ea"/>
                <a:cs typeface="+mn-cs"/>
              </a:defRPr>
            </a:lvl7pPr>
            <a:lvl8pPr marL="8157277" indent="-543819" algn="l" defTabSz="1087636" rtl="0" eaLnBrk="1" latinLnBrk="0" hangingPunct="1">
              <a:spcBef>
                <a:spcPct val="20000"/>
              </a:spcBef>
              <a:buFont typeface="Arial"/>
              <a:buChar char="•"/>
              <a:defRPr sz="4800" kern="1200">
                <a:solidFill>
                  <a:schemeClr val="tx1"/>
                </a:solidFill>
                <a:latin typeface="+mn-lt"/>
                <a:ea typeface="+mn-ea"/>
                <a:cs typeface="+mn-cs"/>
              </a:defRPr>
            </a:lvl8pPr>
            <a:lvl9pPr marL="9244913" indent="-543819" algn="l" defTabSz="1087636" rtl="0" eaLnBrk="1" latinLnBrk="0" hangingPunct="1">
              <a:spcBef>
                <a:spcPct val="20000"/>
              </a:spcBef>
              <a:buFont typeface="Arial"/>
              <a:buChar char="•"/>
              <a:defRPr sz="4800" kern="1200">
                <a:solidFill>
                  <a:schemeClr val="tx1"/>
                </a:solidFill>
                <a:latin typeface="+mn-lt"/>
                <a:ea typeface="+mn-ea"/>
                <a:cs typeface="+mn-cs"/>
              </a:defRPr>
            </a:lvl9pPr>
          </a:lstStyle>
          <a:p>
            <a:pPr algn="l" defTabSz="1085528">
              <a:lnSpc>
                <a:spcPct val="100000"/>
              </a:lnSpc>
              <a:spcBef>
                <a:spcPts val="0"/>
              </a:spcBef>
              <a:defRPr/>
            </a:pPr>
            <a:r>
              <a:rPr lang="en-US" sz="1000" b="1">
                <a:solidFill>
                  <a:srgbClr val="649E99"/>
                </a:solidFill>
                <a:latin typeface="+mn-lt"/>
                <a:cs typeface="Open Sans"/>
              </a:rPr>
              <a:t>Monique COHEN</a:t>
            </a:r>
          </a:p>
          <a:p>
            <a:pPr algn="l" defTabSz="1085528">
              <a:lnSpc>
                <a:spcPct val="100000"/>
              </a:lnSpc>
              <a:spcBef>
                <a:spcPts val="0"/>
              </a:spcBef>
              <a:defRPr/>
            </a:pPr>
            <a:r>
              <a:rPr lang="en-US" sz="800">
                <a:solidFill>
                  <a:schemeClr val="tx2">
                    <a:lumMod val="60000"/>
                    <a:lumOff val="40000"/>
                  </a:schemeClr>
                </a:solidFill>
                <a:latin typeface="+mn-lt"/>
                <a:cs typeface="Open Sans"/>
              </a:rPr>
              <a:t>Senior Advisor </a:t>
            </a:r>
            <a:br>
              <a:rPr lang="en-US" sz="800">
                <a:solidFill>
                  <a:schemeClr val="tx2">
                    <a:lumMod val="60000"/>
                    <a:lumOff val="40000"/>
                  </a:schemeClr>
                </a:solidFill>
                <a:latin typeface="+mn-lt"/>
                <a:cs typeface="Open Sans"/>
              </a:rPr>
            </a:br>
            <a:r>
              <a:rPr lang="en-US" sz="800">
                <a:solidFill>
                  <a:schemeClr val="tx2">
                    <a:lumMod val="60000"/>
                    <a:lumOff val="40000"/>
                  </a:schemeClr>
                </a:solidFill>
                <a:latin typeface="+mn-lt"/>
                <a:cs typeface="Open Sans"/>
              </a:rPr>
              <a:t>de Seven2</a:t>
            </a:r>
          </a:p>
        </p:txBody>
      </p:sp>
      <p:sp>
        <p:nvSpPr>
          <p:cNvPr id="97" name="Text Placeholder 1">
            <a:extLst>
              <a:ext uri="{FF2B5EF4-FFF2-40B4-BE49-F238E27FC236}">
                <a16:creationId xmlns:a16="http://schemas.microsoft.com/office/drawing/2014/main" id="{09AD9DD7-A55E-2D44-28F0-18B65393D9E0}"/>
              </a:ext>
            </a:extLst>
          </p:cNvPr>
          <p:cNvSpPr txBox="1">
            <a:spLocks/>
          </p:cNvSpPr>
          <p:nvPr/>
        </p:nvSpPr>
        <p:spPr>
          <a:xfrm>
            <a:off x="10811870" y="5258171"/>
            <a:ext cx="1380130" cy="400110"/>
          </a:xfrm>
          <a:prstGeom prst="rect">
            <a:avLst/>
          </a:prstGeom>
        </p:spPr>
        <p:txBody>
          <a:bodyPr wrap="square" lIns="0" tIns="0" rIns="0" bIns="0" anchor="ctr">
            <a:spAutoFit/>
          </a:bodyPr>
          <a:lstStyle>
            <a:lvl1pPr marL="0" indent="0" algn="ctr" defTabSz="1087636" rtl="0" eaLnBrk="1" latinLnBrk="0" hangingPunct="1">
              <a:lnSpc>
                <a:spcPct val="13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5pPr>
            <a:lvl6pPr marL="5982000" indent="-543819" algn="l" defTabSz="1087636" rtl="0" eaLnBrk="1" latinLnBrk="0" hangingPunct="1">
              <a:spcBef>
                <a:spcPct val="20000"/>
              </a:spcBef>
              <a:buFont typeface="Arial"/>
              <a:buChar char="•"/>
              <a:defRPr sz="4800" kern="1200">
                <a:solidFill>
                  <a:schemeClr val="tx1"/>
                </a:solidFill>
                <a:latin typeface="+mn-lt"/>
                <a:ea typeface="+mn-ea"/>
                <a:cs typeface="+mn-cs"/>
              </a:defRPr>
            </a:lvl6pPr>
            <a:lvl7pPr marL="7069639" indent="-543819" algn="l" defTabSz="1087636" rtl="0" eaLnBrk="1" latinLnBrk="0" hangingPunct="1">
              <a:spcBef>
                <a:spcPct val="20000"/>
              </a:spcBef>
              <a:buFont typeface="Arial"/>
              <a:buChar char="•"/>
              <a:defRPr sz="4800" kern="1200">
                <a:solidFill>
                  <a:schemeClr val="tx1"/>
                </a:solidFill>
                <a:latin typeface="+mn-lt"/>
                <a:ea typeface="+mn-ea"/>
                <a:cs typeface="+mn-cs"/>
              </a:defRPr>
            </a:lvl7pPr>
            <a:lvl8pPr marL="8157277" indent="-543819" algn="l" defTabSz="1087636" rtl="0" eaLnBrk="1" latinLnBrk="0" hangingPunct="1">
              <a:spcBef>
                <a:spcPct val="20000"/>
              </a:spcBef>
              <a:buFont typeface="Arial"/>
              <a:buChar char="•"/>
              <a:defRPr sz="4800" kern="1200">
                <a:solidFill>
                  <a:schemeClr val="tx1"/>
                </a:solidFill>
                <a:latin typeface="+mn-lt"/>
                <a:ea typeface="+mn-ea"/>
                <a:cs typeface="+mn-cs"/>
              </a:defRPr>
            </a:lvl8pPr>
            <a:lvl9pPr marL="9244913" indent="-543819" algn="l" defTabSz="1087636" rtl="0" eaLnBrk="1" latinLnBrk="0" hangingPunct="1">
              <a:spcBef>
                <a:spcPct val="20000"/>
              </a:spcBef>
              <a:buFont typeface="Arial"/>
              <a:buChar char="•"/>
              <a:defRPr sz="4800" kern="1200">
                <a:solidFill>
                  <a:schemeClr val="tx1"/>
                </a:solidFill>
                <a:latin typeface="+mn-lt"/>
                <a:ea typeface="+mn-ea"/>
                <a:cs typeface="+mn-cs"/>
              </a:defRPr>
            </a:lvl9pPr>
          </a:lstStyle>
          <a:p>
            <a:pPr algn="l" defTabSz="1085528">
              <a:lnSpc>
                <a:spcPct val="100000"/>
              </a:lnSpc>
              <a:spcBef>
                <a:spcPts val="0"/>
              </a:spcBef>
              <a:defRPr/>
            </a:pPr>
            <a:r>
              <a:rPr lang="fr-FR" sz="1000" b="1">
                <a:solidFill>
                  <a:srgbClr val="649E99"/>
                </a:solidFill>
                <a:latin typeface="+mn-lt"/>
                <a:cs typeface="Open Sans"/>
              </a:rPr>
              <a:t>Michel TILMANT</a:t>
            </a:r>
          </a:p>
          <a:p>
            <a:pPr algn="l" defTabSz="1085528">
              <a:lnSpc>
                <a:spcPct val="100000"/>
              </a:lnSpc>
              <a:spcBef>
                <a:spcPts val="0"/>
              </a:spcBef>
              <a:defRPr/>
            </a:pPr>
            <a:r>
              <a:rPr lang="fr-FR" sz="800">
                <a:solidFill>
                  <a:schemeClr val="tx2">
                    <a:lumMod val="60000"/>
                    <a:lumOff val="40000"/>
                  </a:schemeClr>
                </a:solidFill>
                <a:latin typeface="+mn-lt"/>
                <a:cs typeface="Open Sans"/>
              </a:rPr>
              <a:t>Administrateur</a:t>
            </a:r>
            <a:br>
              <a:rPr lang="fr-FR" sz="800">
                <a:solidFill>
                  <a:schemeClr val="tx2">
                    <a:lumMod val="60000"/>
                    <a:lumOff val="40000"/>
                  </a:schemeClr>
                </a:solidFill>
                <a:latin typeface="+mn-lt"/>
                <a:cs typeface="Open Sans"/>
              </a:rPr>
            </a:br>
            <a:r>
              <a:rPr lang="fr-FR" sz="800">
                <a:solidFill>
                  <a:schemeClr val="tx2">
                    <a:lumMod val="60000"/>
                    <a:lumOff val="40000"/>
                  </a:schemeClr>
                </a:solidFill>
                <a:latin typeface="+mn-lt"/>
                <a:cs typeface="Open Sans"/>
              </a:rPr>
              <a:t>de sociétés</a:t>
            </a:r>
            <a:endParaRPr lang="en-US" sz="800">
              <a:solidFill>
                <a:schemeClr val="tx2">
                  <a:lumMod val="60000"/>
                  <a:lumOff val="40000"/>
                </a:schemeClr>
              </a:solidFill>
              <a:latin typeface="+mn-lt"/>
              <a:cs typeface="Open Sans"/>
            </a:endParaRPr>
          </a:p>
        </p:txBody>
      </p:sp>
      <p:pic>
        <p:nvPicPr>
          <p:cNvPr id="11" name="Picture 10">
            <a:extLst>
              <a:ext uri="{FF2B5EF4-FFF2-40B4-BE49-F238E27FC236}">
                <a16:creationId xmlns:a16="http://schemas.microsoft.com/office/drawing/2014/main" id="{37A9565C-D36C-C726-708D-9FBD069AD4A3}"/>
              </a:ext>
            </a:extLst>
          </p:cNvPr>
          <p:cNvPicPr>
            <a:picLocks/>
          </p:cNvPicPr>
          <p:nvPr/>
        </p:nvPicPr>
        <p:blipFill rotWithShape="1">
          <a:blip r:embed="rId10" cstate="screen">
            <a:extLst>
              <a:ext uri="{28A0092B-C50C-407E-A947-70E740481C1C}">
                <a14:useLocalDpi xmlns:a14="http://schemas.microsoft.com/office/drawing/2010/main"/>
              </a:ext>
            </a:extLst>
          </a:blip>
          <a:srcRect t="3585" b="12325"/>
          <a:stretch/>
        </p:blipFill>
        <p:spPr>
          <a:xfrm>
            <a:off x="10075040" y="2768519"/>
            <a:ext cx="640080" cy="640763"/>
          </a:xfrm>
          <a:prstGeom prst="rect">
            <a:avLst/>
          </a:prstGeom>
          <a:noFill/>
          <a:ln w="25400">
            <a:solidFill>
              <a:srgbClr val="EEF5F2"/>
            </a:solidFill>
          </a:ln>
          <a:effectLst/>
        </p:spPr>
      </p:pic>
      <p:pic>
        <p:nvPicPr>
          <p:cNvPr id="8" name="Image 7">
            <a:extLst>
              <a:ext uri="{FF2B5EF4-FFF2-40B4-BE49-F238E27FC236}">
                <a16:creationId xmlns:a16="http://schemas.microsoft.com/office/drawing/2014/main" id="{E853C254-170C-488F-9AA0-7F8DEC235939}"/>
              </a:ext>
            </a:extLst>
          </p:cNvPr>
          <p:cNvPicPr>
            <a:picLocks/>
          </p:cNvPicPr>
          <p:nvPr/>
        </p:nvPicPr>
        <p:blipFill rotWithShape="1">
          <a:blip r:embed="rId11" cstate="screen">
            <a:extLst>
              <a:ext uri="{28A0092B-C50C-407E-A947-70E740481C1C}">
                <a14:useLocalDpi xmlns:a14="http://schemas.microsoft.com/office/drawing/2010/main"/>
              </a:ext>
            </a:extLst>
          </a:blip>
          <a:srcRect t="2385" b="13525"/>
          <a:stretch/>
        </p:blipFill>
        <p:spPr>
          <a:xfrm>
            <a:off x="3967641" y="2768519"/>
            <a:ext cx="640080" cy="640763"/>
          </a:xfrm>
          <a:prstGeom prst="rect">
            <a:avLst/>
          </a:prstGeom>
          <a:noFill/>
          <a:ln w="25400">
            <a:solidFill>
              <a:srgbClr val="EEF5F2"/>
            </a:solidFill>
          </a:ln>
          <a:effectLst/>
        </p:spPr>
      </p:pic>
      <p:pic>
        <p:nvPicPr>
          <p:cNvPr id="10" name="Image 9">
            <a:extLst>
              <a:ext uri="{FF2B5EF4-FFF2-40B4-BE49-F238E27FC236}">
                <a16:creationId xmlns:a16="http://schemas.microsoft.com/office/drawing/2014/main" id="{1E0BE258-09FF-2778-4630-633121D007BA}"/>
              </a:ext>
            </a:extLst>
          </p:cNvPr>
          <p:cNvPicPr>
            <a:picLocks/>
          </p:cNvPicPr>
          <p:nvPr/>
        </p:nvPicPr>
        <p:blipFill rotWithShape="1">
          <a:blip r:embed="rId12" cstate="screen">
            <a:extLst>
              <a:ext uri="{28A0092B-C50C-407E-A947-70E740481C1C}">
                <a14:useLocalDpi xmlns:a14="http://schemas.microsoft.com/office/drawing/2010/main"/>
              </a:ext>
            </a:extLst>
          </a:blip>
          <a:srcRect t="8011" b="8011"/>
          <a:stretch/>
        </p:blipFill>
        <p:spPr>
          <a:xfrm>
            <a:off x="6014977" y="1583514"/>
            <a:ext cx="640080" cy="640763"/>
          </a:xfrm>
          <a:prstGeom prst="rect">
            <a:avLst/>
          </a:prstGeom>
          <a:noFill/>
          <a:ln w="25400">
            <a:solidFill>
              <a:srgbClr val="EEF5F2"/>
            </a:solidFill>
          </a:ln>
          <a:effectLst/>
        </p:spPr>
      </p:pic>
      <p:pic>
        <p:nvPicPr>
          <p:cNvPr id="13" name="Image 12">
            <a:extLst>
              <a:ext uri="{FF2B5EF4-FFF2-40B4-BE49-F238E27FC236}">
                <a16:creationId xmlns:a16="http://schemas.microsoft.com/office/drawing/2014/main" id="{BCD7FA39-D721-A26B-4049-DDFDE8A44B3A}"/>
              </a:ext>
            </a:extLst>
          </p:cNvPr>
          <p:cNvPicPr>
            <a:picLocks/>
          </p:cNvPicPr>
          <p:nvPr/>
        </p:nvPicPr>
        <p:blipFill rotWithShape="1">
          <a:blip r:embed="rId13" cstate="screen">
            <a:extLst>
              <a:ext uri="{28A0092B-C50C-407E-A947-70E740481C1C}">
                <a14:useLocalDpi xmlns:a14="http://schemas.microsoft.com/office/drawing/2010/main"/>
              </a:ext>
            </a:extLst>
          </a:blip>
          <a:srcRect t="2385" b="13525"/>
          <a:stretch/>
        </p:blipFill>
        <p:spPr>
          <a:xfrm>
            <a:off x="8032871" y="2768519"/>
            <a:ext cx="640080" cy="640763"/>
          </a:xfrm>
          <a:prstGeom prst="rect">
            <a:avLst/>
          </a:prstGeom>
          <a:noFill/>
          <a:ln w="25400">
            <a:solidFill>
              <a:srgbClr val="EEF5F2"/>
            </a:solidFill>
          </a:ln>
          <a:effectLst/>
        </p:spPr>
      </p:pic>
      <p:pic>
        <p:nvPicPr>
          <p:cNvPr id="1028" name="Picture 4">
            <a:extLst>
              <a:ext uri="{FF2B5EF4-FFF2-40B4-BE49-F238E27FC236}">
                <a16:creationId xmlns:a16="http://schemas.microsoft.com/office/drawing/2014/main" id="{2C6719D4-8A98-EDD1-5787-E997D5BF1A09}"/>
              </a:ext>
            </a:extLst>
          </p:cNvPr>
          <p:cNvPicPr>
            <a:picLocks noChangeArrowheads="1"/>
          </p:cNvPicPr>
          <p:nvPr/>
        </p:nvPicPr>
        <p:blipFill rotWithShape="1">
          <a:blip r:embed="rId14" cstate="screen">
            <a:extLst>
              <a:ext uri="{28A0092B-C50C-407E-A947-70E740481C1C}">
                <a14:useLocalDpi xmlns:a14="http://schemas.microsoft.com/office/drawing/2010/main"/>
              </a:ext>
            </a:extLst>
          </a:blip>
          <a:srcRect t="2955" b="12955"/>
          <a:stretch/>
        </p:blipFill>
        <p:spPr bwMode="auto">
          <a:xfrm>
            <a:off x="5985536" y="3953069"/>
            <a:ext cx="640080" cy="640763"/>
          </a:xfrm>
          <a:prstGeom prst="rect">
            <a:avLst/>
          </a:prstGeom>
          <a:noFill/>
          <a:ln w="25400">
            <a:solidFill>
              <a:srgbClr val="EEF5F2"/>
            </a:solidFill>
          </a:ln>
          <a:effectLst/>
          <a:extLst>
            <a:ext uri="{909E8E84-426E-40DD-AFC4-6F175D3DCCD1}">
              <a14:hiddenFill xmlns:a14="http://schemas.microsoft.com/office/drawing/2010/main">
                <a:solidFill>
                  <a:srgbClr val="FFFFFF"/>
                </a:solidFill>
              </a14:hiddenFill>
            </a:ext>
          </a:extLst>
        </p:spPr>
      </p:pic>
      <p:pic>
        <p:nvPicPr>
          <p:cNvPr id="15" name="Image 14">
            <a:extLst>
              <a:ext uri="{FF2B5EF4-FFF2-40B4-BE49-F238E27FC236}">
                <a16:creationId xmlns:a16="http://schemas.microsoft.com/office/drawing/2014/main" id="{85F862D2-26A5-5F3C-A8AE-AE740FDD083C}"/>
              </a:ext>
            </a:extLst>
          </p:cNvPr>
          <p:cNvPicPr>
            <a:picLocks/>
          </p:cNvPicPr>
          <p:nvPr/>
        </p:nvPicPr>
        <p:blipFill rotWithShape="1">
          <a:blip r:embed="rId15" cstate="screen">
            <a:extLst>
              <a:ext uri="{28A0092B-C50C-407E-A947-70E740481C1C}">
                <a14:useLocalDpi xmlns:a14="http://schemas.microsoft.com/office/drawing/2010/main"/>
              </a:ext>
            </a:extLst>
          </a:blip>
          <a:srcRect t="2688" b="13312"/>
          <a:stretch/>
        </p:blipFill>
        <p:spPr>
          <a:xfrm>
            <a:off x="3967641" y="3953524"/>
            <a:ext cx="640080" cy="640080"/>
          </a:xfrm>
          <a:prstGeom prst="rect">
            <a:avLst/>
          </a:prstGeom>
          <a:noFill/>
          <a:ln w="25400">
            <a:solidFill>
              <a:srgbClr val="EEF5F2"/>
            </a:solidFill>
          </a:ln>
          <a:effectLst/>
        </p:spPr>
      </p:pic>
      <p:sp>
        <p:nvSpPr>
          <p:cNvPr id="99" name="Text Placeholder 1">
            <a:extLst>
              <a:ext uri="{FF2B5EF4-FFF2-40B4-BE49-F238E27FC236}">
                <a16:creationId xmlns:a16="http://schemas.microsoft.com/office/drawing/2014/main" id="{2D648506-91F9-19A6-478B-E8C30D5692C8}"/>
              </a:ext>
            </a:extLst>
          </p:cNvPr>
          <p:cNvSpPr txBox="1">
            <a:spLocks/>
          </p:cNvSpPr>
          <p:nvPr/>
        </p:nvSpPr>
        <p:spPr>
          <a:xfrm>
            <a:off x="4704469" y="4073395"/>
            <a:ext cx="1059180" cy="400110"/>
          </a:xfrm>
          <a:prstGeom prst="rect">
            <a:avLst/>
          </a:prstGeom>
        </p:spPr>
        <p:txBody>
          <a:bodyPr wrap="square" lIns="0" tIns="0" rIns="0" bIns="0" anchor="ctr">
            <a:spAutoFit/>
          </a:bodyPr>
          <a:lstStyle>
            <a:lvl1pPr marL="0" indent="0" algn="ctr" defTabSz="1087636" rtl="0" eaLnBrk="1" latinLnBrk="0" hangingPunct="1">
              <a:lnSpc>
                <a:spcPct val="13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5pPr>
            <a:lvl6pPr marL="5982000" indent="-543819" algn="l" defTabSz="1087636" rtl="0" eaLnBrk="1" latinLnBrk="0" hangingPunct="1">
              <a:spcBef>
                <a:spcPct val="20000"/>
              </a:spcBef>
              <a:buFont typeface="Arial"/>
              <a:buChar char="•"/>
              <a:defRPr sz="4800" kern="1200">
                <a:solidFill>
                  <a:schemeClr val="tx1"/>
                </a:solidFill>
                <a:latin typeface="+mn-lt"/>
                <a:ea typeface="+mn-ea"/>
                <a:cs typeface="+mn-cs"/>
              </a:defRPr>
            </a:lvl6pPr>
            <a:lvl7pPr marL="7069639" indent="-543819" algn="l" defTabSz="1087636" rtl="0" eaLnBrk="1" latinLnBrk="0" hangingPunct="1">
              <a:spcBef>
                <a:spcPct val="20000"/>
              </a:spcBef>
              <a:buFont typeface="Arial"/>
              <a:buChar char="•"/>
              <a:defRPr sz="4800" kern="1200">
                <a:solidFill>
                  <a:schemeClr val="tx1"/>
                </a:solidFill>
                <a:latin typeface="+mn-lt"/>
                <a:ea typeface="+mn-ea"/>
                <a:cs typeface="+mn-cs"/>
              </a:defRPr>
            </a:lvl7pPr>
            <a:lvl8pPr marL="8157277" indent="-543819" algn="l" defTabSz="1087636" rtl="0" eaLnBrk="1" latinLnBrk="0" hangingPunct="1">
              <a:spcBef>
                <a:spcPct val="20000"/>
              </a:spcBef>
              <a:buFont typeface="Arial"/>
              <a:buChar char="•"/>
              <a:defRPr sz="4800" kern="1200">
                <a:solidFill>
                  <a:schemeClr val="tx1"/>
                </a:solidFill>
                <a:latin typeface="+mn-lt"/>
                <a:ea typeface="+mn-ea"/>
                <a:cs typeface="+mn-cs"/>
              </a:defRPr>
            </a:lvl8pPr>
            <a:lvl9pPr marL="9244913" indent="-543819" algn="l" defTabSz="1087636" rtl="0" eaLnBrk="1" latinLnBrk="0" hangingPunct="1">
              <a:spcBef>
                <a:spcPct val="20000"/>
              </a:spcBef>
              <a:buFont typeface="Arial"/>
              <a:buChar char="•"/>
              <a:defRPr sz="4800" kern="1200">
                <a:solidFill>
                  <a:schemeClr val="tx1"/>
                </a:solidFill>
                <a:latin typeface="+mn-lt"/>
                <a:ea typeface="+mn-ea"/>
                <a:cs typeface="+mn-cs"/>
              </a:defRPr>
            </a:lvl9pPr>
          </a:lstStyle>
          <a:p>
            <a:pPr algn="l" defTabSz="1085528">
              <a:lnSpc>
                <a:spcPct val="100000"/>
              </a:lnSpc>
              <a:spcBef>
                <a:spcPts val="0"/>
              </a:spcBef>
              <a:defRPr/>
            </a:pPr>
            <a:r>
              <a:rPr lang="fr-FR" sz="1000" b="1">
                <a:solidFill>
                  <a:srgbClr val="649E99"/>
                </a:solidFill>
                <a:latin typeface="+mn-lt"/>
                <a:cs typeface="Open Sans"/>
              </a:rPr>
              <a:t>Marion GUILLOU</a:t>
            </a:r>
          </a:p>
          <a:p>
            <a:pPr algn="l" defTabSz="1085528">
              <a:lnSpc>
                <a:spcPct val="100000"/>
              </a:lnSpc>
              <a:spcBef>
                <a:spcPts val="0"/>
              </a:spcBef>
              <a:defRPr/>
            </a:pPr>
            <a:r>
              <a:rPr lang="fr-FR" sz="800">
                <a:solidFill>
                  <a:schemeClr val="tx2">
                    <a:lumMod val="60000"/>
                    <a:lumOff val="40000"/>
                  </a:schemeClr>
                </a:solidFill>
                <a:latin typeface="+mn-lt"/>
                <a:cs typeface="Open Sans"/>
              </a:rPr>
              <a:t>Administratrice indépendante</a:t>
            </a:r>
          </a:p>
        </p:txBody>
      </p:sp>
      <p:sp>
        <p:nvSpPr>
          <p:cNvPr id="100" name="Text Placeholder 1">
            <a:extLst>
              <a:ext uri="{FF2B5EF4-FFF2-40B4-BE49-F238E27FC236}">
                <a16:creationId xmlns:a16="http://schemas.microsoft.com/office/drawing/2014/main" id="{D62074EF-5BC6-52C7-1082-5C9E781DEFC2}"/>
              </a:ext>
            </a:extLst>
          </p:cNvPr>
          <p:cNvSpPr txBox="1">
            <a:spLocks/>
          </p:cNvSpPr>
          <p:nvPr/>
        </p:nvSpPr>
        <p:spPr>
          <a:xfrm>
            <a:off x="6750414" y="4073395"/>
            <a:ext cx="1254923" cy="400110"/>
          </a:xfrm>
          <a:prstGeom prst="rect">
            <a:avLst/>
          </a:prstGeom>
        </p:spPr>
        <p:txBody>
          <a:bodyPr wrap="square" lIns="0" tIns="0" rIns="0" bIns="0" anchor="ctr">
            <a:spAutoFit/>
          </a:bodyPr>
          <a:lstStyle>
            <a:lvl1pPr marL="0" indent="0" algn="ctr" defTabSz="1087636" rtl="0" eaLnBrk="1" latinLnBrk="0" hangingPunct="1">
              <a:lnSpc>
                <a:spcPct val="13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5pPr>
            <a:lvl6pPr marL="5982000" indent="-543819" algn="l" defTabSz="1087636" rtl="0" eaLnBrk="1" latinLnBrk="0" hangingPunct="1">
              <a:spcBef>
                <a:spcPct val="20000"/>
              </a:spcBef>
              <a:buFont typeface="Arial"/>
              <a:buChar char="•"/>
              <a:defRPr sz="4800" kern="1200">
                <a:solidFill>
                  <a:schemeClr val="tx1"/>
                </a:solidFill>
                <a:latin typeface="+mn-lt"/>
                <a:ea typeface="+mn-ea"/>
                <a:cs typeface="+mn-cs"/>
              </a:defRPr>
            </a:lvl6pPr>
            <a:lvl7pPr marL="7069639" indent="-543819" algn="l" defTabSz="1087636" rtl="0" eaLnBrk="1" latinLnBrk="0" hangingPunct="1">
              <a:spcBef>
                <a:spcPct val="20000"/>
              </a:spcBef>
              <a:buFont typeface="Arial"/>
              <a:buChar char="•"/>
              <a:defRPr sz="4800" kern="1200">
                <a:solidFill>
                  <a:schemeClr val="tx1"/>
                </a:solidFill>
                <a:latin typeface="+mn-lt"/>
                <a:ea typeface="+mn-ea"/>
                <a:cs typeface="+mn-cs"/>
              </a:defRPr>
            </a:lvl7pPr>
            <a:lvl8pPr marL="8157277" indent="-543819" algn="l" defTabSz="1087636" rtl="0" eaLnBrk="1" latinLnBrk="0" hangingPunct="1">
              <a:spcBef>
                <a:spcPct val="20000"/>
              </a:spcBef>
              <a:buFont typeface="Arial"/>
              <a:buChar char="•"/>
              <a:defRPr sz="4800" kern="1200">
                <a:solidFill>
                  <a:schemeClr val="tx1"/>
                </a:solidFill>
                <a:latin typeface="+mn-lt"/>
                <a:ea typeface="+mn-ea"/>
                <a:cs typeface="+mn-cs"/>
              </a:defRPr>
            </a:lvl8pPr>
            <a:lvl9pPr marL="9244913" indent="-543819" algn="l" defTabSz="1087636" rtl="0" eaLnBrk="1" latinLnBrk="0" hangingPunct="1">
              <a:spcBef>
                <a:spcPct val="20000"/>
              </a:spcBef>
              <a:buFont typeface="Arial"/>
              <a:buChar char="•"/>
              <a:defRPr sz="4800" kern="1200">
                <a:solidFill>
                  <a:schemeClr val="tx1"/>
                </a:solidFill>
                <a:latin typeface="+mn-lt"/>
                <a:ea typeface="+mn-ea"/>
                <a:cs typeface="+mn-cs"/>
              </a:defRPr>
            </a:lvl9pPr>
          </a:lstStyle>
          <a:p>
            <a:pPr algn="l" defTabSz="1085528">
              <a:lnSpc>
                <a:spcPct val="100000"/>
              </a:lnSpc>
              <a:spcBef>
                <a:spcPts val="0"/>
              </a:spcBef>
              <a:defRPr/>
            </a:pPr>
            <a:r>
              <a:rPr lang="fr-FR" sz="1000" b="1">
                <a:solidFill>
                  <a:srgbClr val="649E99"/>
                </a:solidFill>
                <a:latin typeface="+mn-lt"/>
                <a:cs typeface="Open Sans"/>
              </a:rPr>
              <a:t>Vanessa LEPOULTIER</a:t>
            </a:r>
          </a:p>
          <a:p>
            <a:pPr algn="l" defTabSz="1085528">
              <a:lnSpc>
                <a:spcPct val="100000"/>
              </a:lnSpc>
              <a:spcBef>
                <a:spcPts val="0"/>
              </a:spcBef>
              <a:defRPr/>
            </a:pPr>
            <a:r>
              <a:rPr lang="fr-FR" sz="800">
                <a:solidFill>
                  <a:schemeClr val="tx2">
                    <a:lumMod val="60000"/>
                    <a:lumOff val="40000"/>
                  </a:schemeClr>
                </a:solidFill>
                <a:latin typeface="+mn-lt"/>
                <a:cs typeface="Open Sans"/>
              </a:rPr>
              <a:t>Conseillère Patrimoniale</a:t>
            </a:r>
          </a:p>
          <a:p>
            <a:pPr algn="l" defTabSz="1085528">
              <a:lnSpc>
                <a:spcPct val="100000"/>
              </a:lnSpc>
              <a:spcBef>
                <a:spcPts val="0"/>
              </a:spcBef>
              <a:defRPr/>
            </a:pPr>
            <a:r>
              <a:rPr lang="fr-FR" sz="800">
                <a:solidFill>
                  <a:schemeClr val="tx2">
                    <a:lumMod val="60000"/>
                    <a:lumOff val="40000"/>
                  </a:schemeClr>
                </a:solidFill>
                <a:latin typeface="+mn-lt"/>
                <a:cs typeface="Open Sans"/>
              </a:rPr>
              <a:t>BNP Paribas</a:t>
            </a:r>
          </a:p>
        </p:txBody>
      </p:sp>
      <p:sp>
        <p:nvSpPr>
          <p:cNvPr id="87" name="Text Placeholder 1">
            <a:extLst>
              <a:ext uri="{FF2B5EF4-FFF2-40B4-BE49-F238E27FC236}">
                <a16:creationId xmlns:a16="http://schemas.microsoft.com/office/drawing/2014/main" id="{4457EF5C-B8FE-BECA-4811-46F417092D3E}"/>
              </a:ext>
            </a:extLst>
          </p:cNvPr>
          <p:cNvSpPr txBox="1">
            <a:spLocks/>
          </p:cNvSpPr>
          <p:nvPr/>
        </p:nvSpPr>
        <p:spPr>
          <a:xfrm>
            <a:off x="8764536" y="4073395"/>
            <a:ext cx="1035514" cy="400110"/>
          </a:xfrm>
          <a:prstGeom prst="rect">
            <a:avLst/>
          </a:prstGeom>
        </p:spPr>
        <p:txBody>
          <a:bodyPr wrap="square" lIns="0" tIns="0" rIns="0" bIns="0" anchor="ctr">
            <a:spAutoFit/>
          </a:bodyPr>
          <a:lstStyle>
            <a:lvl1pPr marL="0" indent="0" algn="ctr" defTabSz="1087636" rtl="0" eaLnBrk="1" latinLnBrk="0" hangingPunct="1">
              <a:lnSpc>
                <a:spcPct val="13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5pPr>
            <a:lvl6pPr marL="5982000" indent="-543819" algn="l" defTabSz="1087636" rtl="0" eaLnBrk="1" latinLnBrk="0" hangingPunct="1">
              <a:spcBef>
                <a:spcPct val="20000"/>
              </a:spcBef>
              <a:buFont typeface="Arial"/>
              <a:buChar char="•"/>
              <a:defRPr sz="4800" kern="1200">
                <a:solidFill>
                  <a:schemeClr val="tx1"/>
                </a:solidFill>
                <a:latin typeface="+mn-lt"/>
                <a:ea typeface="+mn-ea"/>
                <a:cs typeface="+mn-cs"/>
              </a:defRPr>
            </a:lvl6pPr>
            <a:lvl7pPr marL="7069639" indent="-543819" algn="l" defTabSz="1087636" rtl="0" eaLnBrk="1" latinLnBrk="0" hangingPunct="1">
              <a:spcBef>
                <a:spcPct val="20000"/>
              </a:spcBef>
              <a:buFont typeface="Arial"/>
              <a:buChar char="•"/>
              <a:defRPr sz="4800" kern="1200">
                <a:solidFill>
                  <a:schemeClr val="tx1"/>
                </a:solidFill>
                <a:latin typeface="+mn-lt"/>
                <a:ea typeface="+mn-ea"/>
                <a:cs typeface="+mn-cs"/>
              </a:defRPr>
            </a:lvl7pPr>
            <a:lvl8pPr marL="8157277" indent="-543819" algn="l" defTabSz="1087636" rtl="0" eaLnBrk="1" latinLnBrk="0" hangingPunct="1">
              <a:spcBef>
                <a:spcPct val="20000"/>
              </a:spcBef>
              <a:buFont typeface="Arial"/>
              <a:buChar char="•"/>
              <a:defRPr sz="4800" kern="1200">
                <a:solidFill>
                  <a:schemeClr val="tx1"/>
                </a:solidFill>
                <a:latin typeface="+mn-lt"/>
                <a:ea typeface="+mn-ea"/>
                <a:cs typeface="+mn-cs"/>
              </a:defRPr>
            </a:lvl8pPr>
            <a:lvl9pPr marL="9244913" indent="-543819" algn="l" defTabSz="1087636" rtl="0" eaLnBrk="1" latinLnBrk="0" hangingPunct="1">
              <a:spcBef>
                <a:spcPct val="20000"/>
              </a:spcBef>
              <a:buFont typeface="Arial"/>
              <a:buChar char="•"/>
              <a:defRPr sz="4800" kern="1200">
                <a:solidFill>
                  <a:schemeClr val="tx1"/>
                </a:solidFill>
                <a:latin typeface="+mn-lt"/>
                <a:ea typeface="+mn-ea"/>
                <a:cs typeface="+mn-cs"/>
              </a:defRPr>
            </a:lvl9pPr>
          </a:lstStyle>
          <a:p>
            <a:pPr algn="l" defTabSz="1085528">
              <a:lnSpc>
                <a:spcPct val="100000"/>
              </a:lnSpc>
              <a:spcBef>
                <a:spcPts val="0"/>
              </a:spcBef>
              <a:defRPr/>
            </a:pPr>
            <a:r>
              <a:rPr lang="fr-FR" sz="1000" b="1">
                <a:solidFill>
                  <a:srgbClr val="649E99"/>
                </a:solidFill>
                <a:latin typeface="+mn-lt"/>
                <a:cs typeface="Open Sans"/>
              </a:rPr>
              <a:t>Lieve LOGGHE</a:t>
            </a:r>
          </a:p>
          <a:p>
            <a:pPr algn="l" defTabSz="1085528">
              <a:lnSpc>
                <a:spcPct val="100000"/>
              </a:lnSpc>
              <a:spcBef>
                <a:spcPts val="0"/>
              </a:spcBef>
              <a:defRPr/>
            </a:pPr>
            <a:r>
              <a:rPr lang="fr-FR" sz="800">
                <a:solidFill>
                  <a:schemeClr val="tx2">
                    <a:lumMod val="60000"/>
                    <a:lumOff val="40000"/>
                  </a:schemeClr>
                </a:solidFill>
                <a:latin typeface="+mn-lt"/>
                <a:cs typeface="Open Sans"/>
              </a:rPr>
              <a:t>Administratrice de sociétés</a:t>
            </a:r>
          </a:p>
        </p:txBody>
      </p:sp>
      <p:pic>
        <p:nvPicPr>
          <p:cNvPr id="6" name="Image 5">
            <a:extLst>
              <a:ext uri="{FF2B5EF4-FFF2-40B4-BE49-F238E27FC236}">
                <a16:creationId xmlns:a16="http://schemas.microsoft.com/office/drawing/2014/main" id="{1074662D-A0B6-E87B-BDA8-FC834FFCF576}"/>
              </a:ext>
            </a:extLst>
          </p:cNvPr>
          <p:cNvPicPr>
            <a:picLocks/>
          </p:cNvPicPr>
          <p:nvPr/>
        </p:nvPicPr>
        <p:blipFill rotWithShape="1">
          <a:blip r:embed="rId16" cstate="screen">
            <a:extLst>
              <a:ext uri="{28A0092B-C50C-407E-A947-70E740481C1C}">
                <a14:useLocalDpi xmlns:a14="http://schemas.microsoft.com/office/drawing/2010/main"/>
              </a:ext>
            </a:extLst>
          </a:blip>
          <a:srcRect t="2813" b="13097"/>
          <a:stretch/>
        </p:blipFill>
        <p:spPr>
          <a:xfrm>
            <a:off x="8027706" y="3953070"/>
            <a:ext cx="640080" cy="640763"/>
          </a:xfrm>
          <a:prstGeom prst="rect">
            <a:avLst/>
          </a:prstGeom>
          <a:noFill/>
          <a:ln w="25400">
            <a:solidFill>
              <a:srgbClr val="EEF5F2"/>
            </a:solidFill>
          </a:ln>
          <a:effectLst/>
        </p:spPr>
      </p:pic>
      <p:pic>
        <p:nvPicPr>
          <p:cNvPr id="1032" name="Picture 8">
            <a:extLst>
              <a:ext uri="{FF2B5EF4-FFF2-40B4-BE49-F238E27FC236}">
                <a16:creationId xmlns:a16="http://schemas.microsoft.com/office/drawing/2014/main" id="{9FA3766E-60ED-D877-963A-EE855F0916C2}"/>
              </a:ext>
            </a:extLst>
          </p:cNvPr>
          <p:cNvPicPr>
            <a:picLocks noChangeArrowheads="1"/>
          </p:cNvPicPr>
          <p:nvPr/>
        </p:nvPicPr>
        <p:blipFill rotWithShape="1">
          <a:blip r:embed="rId17" cstate="screen">
            <a:extLst>
              <a:ext uri="{28A0092B-C50C-407E-A947-70E740481C1C}">
                <a14:useLocalDpi xmlns:a14="http://schemas.microsoft.com/office/drawing/2010/main"/>
              </a:ext>
            </a:extLst>
          </a:blip>
          <a:srcRect t="2792" b="13118"/>
          <a:stretch/>
        </p:blipFill>
        <p:spPr bwMode="auto">
          <a:xfrm>
            <a:off x="10075039" y="3953070"/>
            <a:ext cx="640080" cy="640763"/>
          </a:xfrm>
          <a:prstGeom prst="rect">
            <a:avLst/>
          </a:prstGeom>
          <a:noFill/>
          <a:ln w="25400">
            <a:solidFill>
              <a:srgbClr val="EEF5F2"/>
            </a:solidFill>
          </a:ln>
          <a:effectLst/>
          <a:extLst>
            <a:ext uri="{909E8E84-426E-40DD-AFC4-6F175D3DCCD1}">
              <a14:hiddenFill xmlns:a14="http://schemas.microsoft.com/office/drawing/2010/main">
                <a:solidFill>
                  <a:srgbClr val="FFFFFF"/>
                </a:solidFill>
              </a14:hiddenFill>
            </a:ext>
          </a:extLst>
        </p:spPr>
      </p:pic>
      <p:pic>
        <p:nvPicPr>
          <p:cNvPr id="19" name="Image 18">
            <a:extLst>
              <a:ext uri="{FF2B5EF4-FFF2-40B4-BE49-F238E27FC236}">
                <a16:creationId xmlns:a16="http://schemas.microsoft.com/office/drawing/2014/main" id="{3C241535-C674-7ADE-9806-7D555D007C66}"/>
              </a:ext>
            </a:extLst>
          </p:cNvPr>
          <p:cNvPicPr>
            <a:picLocks/>
          </p:cNvPicPr>
          <p:nvPr/>
        </p:nvPicPr>
        <p:blipFill rotWithShape="1">
          <a:blip r:embed="rId18" cstate="screen">
            <a:extLst>
              <a:ext uri="{28A0092B-C50C-407E-A947-70E740481C1C}">
                <a14:useLocalDpi xmlns:a14="http://schemas.microsoft.com/office/drawing/2010/main"/>
              </a:ext>
            </a:extLst>
          </a:blip>
          <a:srcRect t="2792" b="13118"/>
          <a:stretch/>
        </p:blipFill>
        <p:spPr>
          <a:xfrm>
            <a:off x="5985536" y="5137845"/>
            <a:ext cx="640080" cy="640763"/>
          </a:xfrm>
          <a:prstGeom prst="rect">
            <a:avLst/>
          </a:prstGeom>
          <a:noFill/>
          <a:ln w="25400">
            <a:solidFill>
              <a:srgbClr val="EEF5F2"/>
            </a:solidFill>
          </a:ln>
          <a:effectLst/>
        </p:spPr>
      </p:pic>
      <p:sp>
        <p:nvSpPr>
          <p:cNvPr id="88" name="Text Placeholder 1">
            <a:extLst>
              <a:ext uri="{FF2B5EF4-FFF2-40B4-BE49-F238E27FC236}">
                <a16:creationId xmlns:a16="http://schemas.microsoft.com/office/drawing/2014/main" id="{72F9766B-9896-837C-589C-E79C62680462}"/>
              </a:ext>
            </a:extLst>
          </p:cNvPr>
          <p:cNvSpPr txBox="1">
            <a:spLocks/>
          </p:cNvSpPr>
          <p:nvPr/>
        </p:nvSpPr>
        <p:spPr>
          <a:xfrm>
            <a:off x="4704470" y="5258172"/>
            <a:ext cx="1035514" cy="400110"/>
          </a:xfrm>
          <a:prstGeom prst="rect">
            <a:avLst/>
          </a:prstGeom>
        </p:spPr>
        <p:txBody>
          <a:bodyPr wrap="square" lIns="0" tIns="0" rIns="0" bIns="0" anchor="ctr">
            <a:spAutoFit/>
          </a:bodyPr>
          <a:lstStyle>
            <a:lvl1pPr marL="0" indent="0" algn="ctr" defTabSz="1087636" rtl="0" eaLnBrk="1" latinLnBrk="0" hangingPunct="1">
              <a:lnSpc>
                <a:spcPct val="13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5pPr>
            <a:lvl6pPr marL="5982000" indent="-543819" algn="l" defTabSz="1087636" rtl="0" eaLnBrk="1" latinLnBrk="0" hangingPunct="1">
              <a:spcBef>
                <a:spcPct val="20000"/>
              </a:spcBef>
              <a:buFont typeface="Arial"/>
              <a:buChar char="•"/>
              <a:defRPr sz="4800" kern="1200">
                <a:solidFill>
                  <a:schemeClr val="tx1"/>
                </a:solidFill>
                <a:latin typeface="+mn-lt"/>
                <a:ea typeface="+mn-ea"/>
                <a:cs typeface="+mn-cs"/>
              </a:defRPr>
            </a:lvl6pPr>
            <a:lvl7pPr marL="7069639" indent="-543819" algn="l" defTabSz="1087636" rtl="0" eaLnBrk="1" latinLnBrk="0" hangingPunct="1">
              <a:spcBef>
                <a:spcPct val="20000"/>
              </a:spcBef>
              <a:buFont typeface="Arial"/>
              <a:buChar char="•"/>
              <a:defRPr sz="4800" kern="1200">
                <a:solidFill>
                  <a:schemeClr val="tx1"/>
                </a:solidFill>
                <a:latin typeface="+mn-lt"/>
                <a:ea typeface="+mn-ea"/>
                <a:cs typeface="+mn-cs"/>
              </a:defRPr>
            </a:lvl7pPr>
            <a:lvl8pPr marL="8157277" indent="-543819" algn="l" defTabSz="1087636" rtl="0" eaLnBrk="1" latinLnBrk="0" hangingPunct="1">
              <a:spcBef>
                <a:spcPct val="20000"/>
              </a:spcBef>
              <a:buFont typeface="Arial"/>
              <a:buChar char="•"/>
              <a:defRPr sz="4800" kern="1200">
                <a:solidFill>
                  <a:schemeClr val="tx1"/>
                </a:solidFill>
                <a:latin typeface="+mn-lt"/>
                <a:ea typeface="+mn-ea"/>
                <a:cs typeface="+mn-cs"/>
              </a:defRPr>
            </a:lvl8pPr>
            <a:lvl9pPr marL="9244913" indent="-543819" algn="l" defTabSz="1087636" rtl="0" eaLnBrk="1" latinLnBrk="0" hangingPunct="1">
              <a:spcBef>
                <a:spcPct val="20000"/>
              </a:spcBef>
              <a:buFont typeface="Arial"/>
              <a:buChar char="•"/>
              <a:defRPr sz="4800" kern="1200">
                <a:solidFill>
                  <a:schemeClr val="tx1"/>
                </a:solidFill>
                <a:latin typeface="+mn-lt"/>
                <a:ea typeface="+mn-ea"/>
                <a:cs typeface="+mn-cs"/>
              </a:defRPr>
            </a:lvl9pPr>
          </a:lstStyle>
          <a:p>
            <a:pPr algn="l" defTabSz="1085528">
              <a:lnSpc>
                <a:spcPct val="100000"/>
              </a:lnSpc>
              <a:spcBef>
                <a:spcPts val="0"/>
              </a:spcBef>
              <a:defRPr/>
            </a:pPr>
            <a:r>
              <a:rPr lang="fr-FR" sz="1000" b="1">
                <a:solidFill>
                  <a:srgbClr val="649E99"/>
                </a:solidFill>
                <a:latin typeface="+mn-lt"/>
                <a:cs typeface="Open Sans"/>
              </a:rPr>
              <a:t>Christian NOYER</a:t>
            </a:r>
          </a:p>
          <a:p>
            <a:pPr algn="l" defTabSz="1085528">
              <a:lnSpc>
                <a:spcPct val="100000"/>
              </a:lnSpc>
              <a:spcBef>
                <a:spcPts val="0"/>
              </a:spcBef>
              <a:defRPr/>
            </a:pPr>
            <a:r>
              <a:rPr lang="fr-FR" sz="800">
                <a:solidFill>
                  <a:schemeClr val="tx2">
                    <a:lumMod val="60000"/>
                    <a:lumOff val="40000"/>
                  </a:schemeClr>
                </a:solidFill>
                <a:latin typeface="+mn-lt"/>
                <a:cs typeface="Open Sans"/>
              </a:rPr>
              <a:t>Administrateur de sociétés</a:t>
            </a:r>
          </a:p>
        </p:txBody>
      </p:sp>
      <p:sp>
        <p:nvSpPr>
          <p:cNvPr id="94" name="Text Placeholder 1">
            <a:extLst>
              <a:ext uri="{FF2B5EF4-FFF2-40B4-BE49-F238E27FC236}">
                <a16:creationId xmlns:a16="http://schemas.microsoft.com/office/drawing/2014/main" id="{C4E833F1-203E-8048-D1CF-1D271F84F9EB}"/>
              </a:ext>
            </a:extLst>
          </p:cNvPr>
          <p:cNvSpPr txBox="1">
            <a:spLocks/>
          </p:cNvSpPr>
          <p:nvPr/>
        </p:nvSpPr>
        <p:spPr>
          <a:xfrm>
            <a:off x="6750414" y="5258171"/>
            <a:ext cx="1226697" cy="400110"/>
          </a:xfrm>
          <a:prstGeom prst="rect">
            <a:avLst/>
          </a:prstGeom>
        </p:spPr>
        <p:txBody>
          <a:bodyPr wrap="square" lIns="0" tIns="0" rIns="0" bIns="0" anchor="ctr">
            <a:spAutoFit/>
          </a:bodyPr>
          <a:lstStyle>
            <a:lvl1pPr marL="0" indent="0" algn="ctr" defTabSz="1087636" rtl="0" eaLnBrk="1" latinLnBrk="0" hangingPunct="1">
              <a:lnSpc>
                <a:spcPct val="13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5pPr>
            <a:lvl6pPr marL="5982000" indent="-543819" algn="l" defTabSz="1087636" rtl="0" eaLnBrk="1" latinLnBrk="0" hangingPunct="1">
              <a:spcBef>
                <a:spcPct val="20000"/>
              </a:spcBef>
              <a:buFont typeface="Arial"/>
              <a:buChar char="•"/>
              <a:defRPr sz="4800" kern="1200">
                <a:solidFill>
                  <a:schemeClr val="tx1"/>
                </a:solidFill>
                <a:latin typeface="+mn-lt"/>
                <a:ea typeface="+mn-ea"/>
                <a:cs typeface="+mn-cs"/>
              </a:defRPr>
            </a:lvl6pPr>
            <a:lvl7pPr marL="7069639" indent="-543819" algn="l" defTabSz="1087636" rtl="0" eaLnBrk="1" latinLnBrk="0" hangingPunct="1">
              <a:spcBef>
                <a:spcPct val="20000"/>
              </a:spcBef>
              <a:buFont typeface="Arial"/>
              <a:buChar char="•"/>
              <a:defRPr sz="4800" kern="1200">
                <a:solidFill>
                  <a:schemeClr val="tx1"/>
                </a:solidFill>
                <a:latin typeface="+mn-lt"/>
                <a:ea typeface="+mn-ea"/>
                <a:cs typeface="+mn-cs"/>
              </a:defRPr>
            </a:lvl7pPr>
            <a:lvl8pPr marL="8157277" indent="-543819" algn="l" defTabSz="1087636" rtl="0" eaLnBrk="1" latinLnBrk="0" hangingPunct="1">
              <a:spcBef>
                <a:spcPct val="20000"/>
              </a:spcBef>
              <a:buFont typeface="Arial"/>
              <a:buChar char="•"/>
              <a:defRPr sz="4800" kern="1200">
                <a:solidFill>
                  <a:schemeClr val="tx1"/>
                </a:solidFill>
                <a:latin typeface="+mn-lt"/>
                <a:ea typeface="+mn-ea"/>
                <a:cs typeface="+mn-cs"/>
              </a:defRPr>
            </a:lvl8pPr>
            <a:lvl9pPr marL="9244913" indent="-543819" algn="l" defTabSz="1087636" rtl="0" eaLnBrk="1" latinLnBrk="0" hangingPunct="1">
              <a:spcBef>
                <a:spcPct val="20000"/>
              </a:spcBef>
              <a:buFont typeface="Arial"/>
              <a:buChar char="•"/>
              <a:defRPr sz="4800" kern="1200">
                <a:solidFill>
                  <a:schemeClr val="tx1"/>
                </a:solidFill>
                <a:latin typeface="+mn-lt"/>
                <a:ea typeface="+mn-ea"/>
                <a:cs typeface="+mn-cs"/>
              </a:defRPr>
            </a:lvl9pPr>
          </a:lstStyle>
          <a:p>
            <a:pPr algn="l" defTabSz="1085528">
              <a:lnSpc>
                <a:spcPct val="100000"/>
              </a:lnSpc>
              <a:spcBef>
                <a:spcPts val="0"/>
              </a:spcBef>
              <a:defRPr/>
            </a:pPr>
            <a:r>
              <a:rPr lang="fr-FR" sz="1000" b="1">
                <a:solidFill>
                  <a:srgbClr val="649E99"/>
                </a:solidFill>
                <a:latin typeface="+mn-lt"/>
                <a:cs typeface="Open Sans"/>
              </a:rPr>
              <a:t>Daniela SCHWARZER</a:t>
            </a:r>
          </a:p>
          <a:p>
            <a:pPr algn="l" defTabSz="1085528">
              <a:lnSpc>
                <a:spcPct val="100000"/>
              </a:lnSpc>
              <a:spcBef>
                <a:spcPts val="0"/>
              </a:spcBef>
              <a:defRPr/>
            </a:pPr>
            <a:r>
              <a:rPr lang="fr-FR" sz="800">
                <a:solidFill>
                  <a:schemeClr val="tx2">
                    <a:lumMod val="60000"/>
                    <a:lumOff val="40000"/>
                  </a:schemeClr>
                </a:solidFill>
                <a:latin typeface="+mn-lt"/>
                <a:cs typeface="Open Sans"/>
              </a:rPr>
              <a:t>Membre du directoire de la Fondation Bertelsmann</a:t>
            </a:r>
          </a:p>
        </p:txBody>
      </p:sp>
      <p:pic>
        <p:nvPicPr>
          <p:cNvPr id="17" name="Image 16">
            <a:extLst>
              <a:ext uri="{FF2B5EF4-FFF2-40B4-BE49-F238E27FC236}">
                <a16:creationId xmlns:a16="http://schemas.microsoft.com/office/drawing/2014/main" id="{44501BA1-5905-C573-2E63-26EBDD53D2CD}"/>
              </a:ext>
            </a:extLst>
          </p:cNvPr>
          <p:cNvPicPr>
            <a:picLocks/>
          </p:cNvPicPr>
          <p:nvPr/>
        </p:nvPicPr>
        <p:blipFill rotWithShape="1">
          <a:blip r:embed="rId19" cstate="screen">
            <a:extLst>
              <a:ext uri="{28A0092B-C50C-407E-A947-70E740481C1C}">
                <a14:useLocalDpi xmlns:a14="http://schemas.microsoft.com/office/drawing/2010/main"/>
              </a:ext>
            </a:extLst>
          </a:blip>
          <a:srcRect t="2792" b="13118"/>
          <a:stretch/>
        </p:blipFill>
        <p:spPr>
          <a:xfrm>
            <a:off x="3967642" y="5137846"/>
            <a:ext cx="640080" cy="640763"/>
          </a:xfrm>
          <a:prstGeom prst="rect">
            <a:avLst/>
          </a:prstGeom>
          <a:noFill/>
          <a:ln w="25400">
            <a:solidFill>
              <a:srgbClr val="EEF5F2"/>
            </a:solidFill>
          </a:ln>
          <a:effectLst/>
        </p:spPr>
      </p:pic>
      <p:sp>
        <p:nvSpPr>
          <p:cNvPr id="12" name="TextBox 11">
            <a:extLst>
              <a:ext uri="{FF2B5EF4-FFF2-40B4-BE49-F238E27FC236}">
                <a16:creationId xmlns:a16="http://schemas.microsoft.com/office/drawing/2014/main" id="{930ABE13-2EC3-5CD7-F382-4733C23007C5}"/>
              </a:ext>
            </a:extLst>
          </p:cNvPr>
          <p:cNvSpPr txBox="1"/>
          <p:nvPr/>
        </p:nvSpPr>
        <p:spPr>
          <a:xfrm>
            <a:off x="462465" y="5593"/>
            <a:ext cx="10960278" cy="713460"/>
          </a:xfrm>
          <a:prstGeom prst="rect">
            <a:avLst/>
          </a:prstGeom>
        </p:spPr>
        <p:txBody>
          <a:bodyPr wrap="square" lIns="36000" tIns="0" rIns="36000" bIns="0" rtlCol="0" anchor="b">
            <a:noAutofit/>
          </a:bodyPr>
          <a:lstStyle/>
          <a:p>
            <a:r>
              <a:rPr lang="fr-FR" sz="2400" b="1" cap="all">
                <a:solidFill>
                  <a:srgbClr val="649E99"/>
                </a:solidFill>
                <a:ea typeface="+mj-ea"/>
                <a:cs typeface="+mj-cs"/>
              </a:rPr>
              <a:t>Notre conseil d’administration</a:t>
            </a:r>
          </a:p>
        </p:txBody>
      </p:sp>
      <p:sp>
        <p:nvSpPr>
          <p:cNvPr id="20" name="Rectangle 19">
            <a:extLst>
              <a:ext uri="{FF2B5EF4-FFF2-40B4-BE49-F238E27FC236}">
                <a16:creationId xmlns:a16="http://schemas.microsoft.com/office/drawing/2014/main" id="{96CB6BA0-D623-C87B-0B33-5562AE85795D}"/>
              </a:ext>
            </a:extLst>
          </p:cNvPr>
          <p:cNvSpPr/>
          <p:nvPr/>
        </p:nvSpPr>
        <p:spPr>
          <a:xfrm>
            <a:off x="0" y="1340835"/>
            <a:ext cx="3836744" cy="4680453"/>
          </a:xfrm>
          <a:prstGeom prst="rect">
            <a:avLst/>
          </a:prstGeom>
          <a:gradFill>
            <a:gsLst>
              <a:gs pos="0">
                <a:srgbClr val="649E99"/>
              </a:gs>
              <a:gs pos="50000">
                <a:srgbClr val="649E99">
                  <a:alpha val="80000"/>
                </a:srgbClr>
              </a:gs>
              <a:gs pos="100000">
                <a:srgbClr val="649E99"/>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fr-FR"/>
          </a:p>
        </p:txBody>
      </p:sp>
      <p:sp>
        <p:nvSpPr>
          <p:cNvPr id="28" name="object 70">
            <a:extLst>
              <a:ext uri="{FF2B5EF4-FFF2-40B4-BE49-F238E27FC236}">
                <a16:creationId xmlns:a16="http://schemas.microsoft.com/office/drawing/2014/main" id="{ACAAA815-04D8-DEA1-1D4E-6FB8B5633A39}"/>
              </a:ext>
            </a:extLst>
          </p:cNvPr>
          <p:cNvSpPr txBox="1"/>
          <p:nvPr/>
        </p:nvSpPr>
        <p:spPr>
          <a:xfrm>
            <a:off x="355600" y="2166335"/>
            <a:ext cx="3137810" cy="2589564"/>
          </a:xfrm>
          <a:prstGeom prst="rect">
            <a:avLst/>
          </a:prstGeom>
        </p:spPr>
        <p:txBody>
          <a:bodyPr vert="horz" wrap="square" lIns="0" tIns="0" rIns="0" bIns="0" rtlCol="0" anchor="t">
            <a:noAutofit/>
          </a:bodyPr>
          <a:lstStyle/>
          <a:p>
            <a:pPr marL="12700" marR="5080">
              <a:spcAft>
                <a:spcPts val="1200"/>
              </a:spcAft>
            </a:pPr>
            <a:r>
              <a:rPr lang="fr-FR" sz="1400" spc="20">
                <a:solidFill>
                  <a:schemeClr val="bg1"/>
                </a:solidFill>
                <a:cs typeface="BNPP Sans"/>
              </a:rPr>
              <a:t>Le Conseil d’administration </a:t>
            </a:r>
            <a:r>
              <a:rPr lang="fr-FR" sz="1400" spc="20">
                <a:solidFill>
                  <a:schemeClr val="bg1"/>
                </a:solidFill>
              </a:rPr>
              <a:t>détermine les orientations stratégiques du Groupe, sur proposition de la Direction Générale, qui les met en œuvre. </a:t>
            </a:r>
          </a:p>
          <a:p>
            <a:pPr marL="12700" marR="5080">
              <a:spcAft>
                <a:spcPts val="1200"/>
              </a:spcAft>
            </a:pPr>
            <a:r>
              <a:rPr lang="fr-FR" sz="1400" spc="20">
                <a:solidFill>
                  <a:schemeClr val="bg1"/>
                </a:solidFill>
                <a:cs typeface="BNPP Sans"/>
              </a:rPr>
              <a:t>Il s’attache à promouvoir la création de valeur à long terme de BNP Paribas, en cohérence avec les enjeux sociaux et environnementaux auxquels le Groupe est confronté.</a:t>
            </a:r>
          </a:p>
        </p:txBody>
      </p:sp>
      <p:sp>
        <p:nvSpPr>
          <p:cNvPr id="22" name="Rectangle 21">
            <a:extLst>
              <a:ext uri="{FF2B5EF4-FFF2-40B4-BE49-F238E27FC236}">
                <a16:creationId xmlns:a16="http://schemas.microsoft.com/office/drawing/2014/main" id="{9C4F6CB9-F4BF-3EF8-33C5-5756A07AFD4B}"/>
              </a:ext>
            </a:extLst>
          </p:cNvPr>
          <p:cNvSpPr/>
          <p:nvPr/>
        </p:nvSpPr>
        <p:spPr>
          <a:xfrm>
            <a:off x="373936" y="1815420"/>
            <a:ext cx="600429"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sp>
        <p:nvSpPr>
          <p:cNvPr id="30" name="object 45">
            <a:extLst>
              <a:ext uri="{FF2B5EF4-FFF2-40B4-BE49-F238E27FC236}">
                <a16:creationId xmlns:a16="http://schemas.microsoft.com/office/drawing/2014/main" id="{5BFE136B-5A56-0D9B-DBDD-2BEEDFB12175}"/>
              </a:ext>
            </a:extLst>
          </p:cNvPr>
          <p:cNvSpPr txBox="1"/>
          <p:nvPr/>
        </p:nvSpPr>
        <p:spPr>
          <a:xfrm flipH="1">
            <a:off x="1946196" y="4386423"/>
            <a:ext cx="1531981" cy="1492146"/>
          </a:xfrm>
          <a:prstGeom prst="round1Rect">
            <a:avLst>
              <a:gd name="adj" fmla="val 9871"/>
            </a:avLst>
          </a:prstGeom>
          <a:gradFill>
            <a:gsLst>
              <a:gs pos="41000">
                <a:schemeClr val="bg1">
                  <a:alpha val="23000"/>
                </a:schemeClr>
              </a:gs>
              <a:gs pos="0">
                <a:schemeClr val="bg1">
                  <a:alpha val="18000"/>
                </a:schemeClr>
              </a:gs>
              <a:gs pos="76000">
                <a:schemeClr val="bg1">
                  <a:alpha val="12000"/>
                </a:schemeClr>
              </a:gs>
            </a:gsLst>
            <a:lin ang="8100000" scaled="1"/>
          </a:gradFill>
          <a:ln>
            <a:gradFill>
              <a:gsLst>
                <a:gs pos="0">
                  <a:schemeClr val="accent1">
                    <a:lumMod val="5000"/>
                    <a:lumOff val="95000"/>
                  </a:schemeClr>
                </a:gs>
                <a:gs pos="100000">
                  <a:schemeClr val="bg1">
                    <a:alpha val="14000"/>
                  </a:schemeClr>
                </a:gs>
              </a:gsLst>
              <a:lin ang="5400000" scaled="1"/>
            </a:gradFill>
          </a:ln>
        </p:spPr>
        <p:txBody>
          <a:bodyPr vert="horz" wrap="square" lIns="91440" tIns="91440" rIns="0" bIns="91440" rtlCol="0" anchor="ctr">
            <a:noAutofit/>
          </a:bodyPr>
          <a:lstStyle/>
          <a:p>
            <a:pPr>
              <a:spcAft>
                <a:spcPts val="600"/>
              </a:spcAft>
            </a:pPr>
            <a:r>
              <a:rPr sz="2800" b="1" spc="-150" dirty="0">
                <a:solidFill>
                  <a:schemeClr val="bg1"/>
                </a:solidFill>
              </a:rPr>
              <a:t>&gt; 50 %</a:t>
            </a:r>
            <a:r>
              <a:rPr lang="fr-FR" sz="2800" b="1" spc="-150" dirty="0">
                <a:solidFill>
                  <a:schemeClr val="bg1"/>
                </a:solidFill>
              </a:rPr>
              <a:t> </a:t>
            </a:r>
          </a:p>
          <a:p>
            <a:pPr>
              <a:spcAft>
                <a:spcPts val="600"/>
              </a:spcAft>
            </a:pPr>
            <a:r>
              <a:rPr lang="fr-FR" sz="1100" spc="20" dirty="0">
                <a:solidFill>
                  <a:schemeClr val="bg1"/>
                </a:solidFill>
              </a:rPr>
              <a:t>Taux</a:t>
            </a:r>
            <a:r>
              <a:rPr sz="1100" spc="20" dirty="0">
                <a:solidFill>
                  <a:schemeClr val="bg1"/>
                </a:solidFill>
              </a:rPr>
              <a:t> </a:t>
            </a:r>
            <a:r>
              <a:rPr lang="fr-FR" sz="1100" spc="20" dirty="0">
                <a:solidFill>
                  <a:schemeClr val="bg1"/>
                </a:solidFill>
              </a:rPr>
              <a:t>d’indépendance</a:t>
            </a:r>
            <a:r>
              <a:rPr sz="1100" spc="20" dirty="0">
                <a:solidFill>
                  <a:schemeClr val="bg1"/>
                </a:solidFill>
              </a:rPr>
              <a:t> au regard des</a:t>
            </a:r>
            <a:r>
              <a:rPr lang="fr-FR" sz="1100" spc="20" dirty="0">
                <a:solidFill>
                  <a:schemeClr val="bg1"/>
                </a:solidFill>
              </a:rPr>
              <a:t> critères</a:t>
            </a:r>
            <a:r>
              <a:rPr sz="1100" spc="20" dirty="0">
                <a:solidFill>
                  <a:schemeClr val="bg1"/>
                </a:solidFill>
              </a:rPr>
              <a:t>  retenus par le Code </a:t>
            </a:r>
            <a:r>
              <a:rPr lang="fr-FR" sz="1100" spc="20" dirty="0" err="1">
                <a:solidFill>
                  <a:schemeClr val="bg1"/>
                </a:solidFill>
              </a:rPr>
              <a:t>Afep</a:t>
            </a:r>
            <a:r>
              <a:rPr lang="fr-FR" sz="1100" spc="20" dirty="0">
                <a:solidFill>
                  <a:schemeClr val="bg1"/>
                </a:solidFill>
              </a:rPr>
              <a:t>-Medef</a:t>
            </a:r>
            <a:endParaRPr sz="1100" spc="20" dirty="0">
              <a:solidFill>
                <a:schemeClr val="bg1"/>
              </a:solidFill>
            </a:endParaRPr>
          </a:p>
        </p:txBody>
      </p:sp>
      <p:sp>
        <p:nvSpPr>
          <p:cNvPr id="31" name="Rectangle: Single Corner Rounded 30">
            <a:extLst>
              <a:ext uri="{FF2B5EF4-FFF2-40B4-BE49-F238E27FC236}">
                <a16:creationId xmlns:a16="http://schemas.microsoft.com/office/drawing/2014/main" id="{A8E01E22-8ABF-AEAC-23B6-D869FEDCDDD0}"/>
              </a:ext>
            </a:extLst>
          </p:cNvPr>
          <p:cNvSpPr/>
          <p:nvPr/>
        </p:nvSpPr>
        <p:spPr>
          <a:xfrm flipH="1">
            <a:off x="293594" y="4386424"/>
            <a:ext cx="1531981" cy="1492146"/>
          </a:xfrm>
          <a:prstGeom prst="round1Rect">
            <a:avLst>
              <a:gd name="adj" fmla="val 9871"/>
            </a:avLst>
          </a:prstGeom>
          <a:gradFill>
            <a:gsLst>
              <a:gs pos="41000">
                <a:schemeClr val="bg1">
                  <a:alpha val="23000"/>
                </a:schemeClr>
              </a:gs>
              <a:gs pos="0">
                <a:schemeClr val="bg1">
                  <a:alpha val="18000"/>
                </a:schemeClr>
              </a:gs>
              <a:gs pos="76000">
                <a:schemeClr val="bg1">
                  <a:alpha val="12000"/>
                </a:schemeClr>
              </a:gs>
            </a:gsLst>
            <a:lin ang="8100000" scaled="1"/>
          </a:gradFill>
          <a:ln>
            <a:gradFill>
              <a:gsLst>
                <a:gs pos="0">
                  <a:schemeClr val="accent1">
                    <a:lumMod val="5000"/>
                    <a:lumOff val="95000"/>
                  </a:schemeClr>
                </a:gs>
                <a:gs pos="100000">
                  <a:schemeClr val="bg1">
                    <a:alpha val="14000"/>
                  </a:schemeClr>
                </a:gs>
              </a:gsLst>
              <a:lin ang="5400000" scaled="1"/>
            </a:gradFill>
          </a:ln>
        </p:spPr>
        <p:txBody>
          <a:bodyPr wrap="square" lIns="91440" tIns="91440" rIns="0" bIns="91440" anchor="ctr">
            <a:noAutofit/>
          </a:bodyPr>
          <a:lstStyle/>
          <a:p>
            <a:r>
              <a:rPr lang="fr-FR" sz="2800" b="1" spc="-150" dirty="0">
                <a:solidFill>
                  <a:schemeClr val="bg1"/>
                </a:solidFill>
              </a:rPr>
              <a:t>14</a:t>
            </a:r>
            <a:r>
              <a:rPr lang="fr-FR" sz="2800" b="1" spc="20" dirty="0">
                <a:solidFill>
                  <a:schemeClr val="bg1"/>
                </a:solidFill>
              </a:rPr>
              <a:t> </a:t>
            </a:r>
            <a:r>
              <a:rPr lang="fr-FR" sz="1100" spc="20" dirty="0">
                <a:solidFill>
                  <a:schemeClr val="bg1"/>
                </a:solidFill>
              </a:rPr>
              <a:t>administrateurs, dont 1 représentant les salariés actionnaires et 2 représentants </a:t>
            </a:r>
          </a:p>
          <a:p>
            <a:r>
              <a:rPr lang="fr-FR" sz="1100" spc="20" dirty="0">
                <a:solidFill>
                  <a:schemeClr val="bg1"/>
                </a:solidFill>
              </a:rPr>
              <a:t>les salariés</a:t>
            </a:r>
          </a:p>
        </p:txBody>
      </p:sp>
      <p:cxnSp>
        <p:nvCxnSpPr>
          <p:cNvPr id="2" name="Straight Connector 1">
            <a:extLst>
              <a:ext uri="{FF2B5EF4-FFF2-40B4-BE49-F238E27FC236}">
                <a16:creationId xmlns:a16="http://schemas.microsoft.com/office/drawing/2014/main" id="{98C5C372-F453-5576-9D32-4B7BCA3BCCF8}"/>
              </a:ext>
            </a:extLst>
          </p:cNvPr>
          <p:cNvCxnSpPr/>
          <p:nvPr/>
        </p:nvCxnSpPr>
        <p:spPr>
          <a:xfrm>
            <a:off x="-16909" y="1047538"/>
            <a:ext cx="1290428"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303A07F-BB44-B63C-5F62-9EF424FCAFE2}"/>
              </a:ext>
            </a:extLst>
          </p:cNvPr>
          <p:cNvSpPr/>
          <p:nvPr/>
        </p:nvSpPr>
        <p:spPr>
          <a:xfrm>
            <a:off x="10363200" y="-595086"/>
            <a:ext cx="1828800" cy="413657"/>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Slide29</a:t>
            </a:r>
          </a:p>
        </p:txBody>
      </p:sp>
      <p:sp>
        <p:nvSpPr>
          <p:cNvPr id="49" name="Text Placeholder 1">
            <a:extLst>
              <a:ext uri="{FF2B5EF4-FFF2-40B4-BE49-F238E27FC236}">
                <a16:creationId xmlns:a16="http://schemas.microsoft.com/office/drawing/2014/main" id="{A94138BD-F6E3-3F48-8440-FC10092B3C84}"/>
              </a:ext>
            </a:extLst>
          </p:cNvPr>
          <p:cNvSpPr txBox="1">
            <a:spLocks/>
          </p:cNvSpPr>
          <p:nvPr/>
        </p:nvSpPr>
        <p:spPr>
          <a:xfrm>
            <a:off x="8718381" y="5257944"/>
            <a:ext cx="1351495" cy="523220"/>
          </a:xfrm>
          <a:prstGeom prst="rect">
            <a:avLst/>
          </a:prstGeom>
        </p:spPr>
        <p:txBody>
          <a:bodyPr wrap="square" lIns="0" tIns="0" rIns="0" bIns="0" anchor="ctr">
            <a:spAutoFit/>
          </a:bodyPr>
          <a:lstStyle>
            <a:lvl1pPr marL="0" indent="0" algn="ctr" defTabSz="1087636" rtl="0" eaLnBrk="1" latinLnBrk="0" hangingPunct="1">
              <a:lnSpc>
                <a:spcPct val="13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5pPr>
            <a:lvl6pPr marL="5982000" indent="-543819" algn="l" defTabSz="1087636" rtl="0" eaLnBrk="1" latinLnBrk="0" hangingPunct="1">
              <a:spcBef>
                <a:spcPct val="20000"/>
              </a:spcBef>
              <a:buFont typeface="Arial"/>
              <a:buChar char="•"/>
              <a:defRPr sz="4800" kern="1200">
                <a:solidFill>
                  <a:schemeClr val="tx1"/>
                </a:solidFill>
                <a:latin typeface="+mn-lt"/>
                <a:ea typeface="+mn-ea"/>
                <a:cs typeface="+mn-cs"/>
              </a:defRPr>
            </a:lvl6pPr>
            <a:lvl7pPr marL="7069639" indent="-543819" algn="l" defTabSz="1087636" rtl="0" eaLnBrk="1" latinLnBrk="0" hangingPunct="1">
              <a:spcBef>
                <a:spcPct val="20000"/>
              </a:spcBef>
              <a:buFont typeface="Arial"/>
              <a:buChar char="•"/>
              <a:defRPr sz="4800" kern="1200">
                <a:solidFill>
                  <a:schemeClr val="tx1"/>
                </a:solidFill>
                <a:latin typeface="+mn-lt"/>
                <a:ea typeface="+mn-ea"/>
                <a:cs typeface="+mn-cs"/>
              </a:defRPr>
            </a:lvl7pPr>
            <a:lvl8pPr marL="8157277" indent="-543819" algn="l" defTabSz="1087636" rtl="0" eaLnBrk="1" latinLnBrk="0" hangingPunct="1">
              <a:spcBef>
                <a:spcPct val="20000"/>
              </a:spcBef>
              <a:buFont typeface="Arial"/>
              <a:buChar char="•"/>
              <a:defRPr sz="4800" kern="1200">
                <a:solidFill>
                  <a:schemeClr val="tx1"/>
                </a:solidFill>
                <a:latin typeface="+mn-lt"/>
                <a:ea typeface="+mn-ea"/>
                <a:cs typeface="+mn-cs"/>
              </a:defRPr>
            </a:lvl8pPr>
            <a:lvl9pPr marL="9244913" indent="-543819" algn="l" defTabSz="1087636" rtl="0" eaLnBrk="1" latinLnBrk="0" hangingPunct="1">
              <a:spcBef>
                <a:spcPct val="20000"/>
              </a:spcBef>
              <a:buFont typeface="Arial"/>
              <a:buChar char="•"/>
              <a:defRPr sz="4800" kern="1200">
                <a:solidFill>
                  <a:schemeClr val="tx1"/>
                </a:solidFill>
                <a:latin typeface="+mn-lt"/>
                <a:ea typeface="+mn-ea"/>
                <a:cs typeface="+mn-cs"/>
              </a:defRPr>
            </a:lvl9pPr>
          </a:lstStyle>
          <a:p>
            <a:pPr algn="l" defTabSz="1085528">
              <a:lnSpc>
                <a:spcPct val="100000"/>
              </a:lnSpc>
              <a:spcBef>
                <a:spcPts val="0"/>
              </a:spcBef>
              <a:defRPr/>
            </a:pPr>
            <a:r>
              <a:rPr lang="fr-FR" sz="1000" b="1">
                <a:solidFill>
                  <a:srgbClr val="649E99"/>
                </a:solidFill>
                <a:latin typeface="+mn-lt"/>
                <a:cs typeface="Open Sans"/>
              </a:rPr>
              <a:t>Annemarie STRAATHOF</a:t>
            </a:r>
          </a:p>
          <a:p>
            <a:pPr algn="l" defTabSz="1085528">
              <a:lnSpc>
                <a:spcPct val="100000"/>
              </a:lnSpc>
              <a:spcBef>
                <a:spcPts val="0"/>
              </a:spcBef>
              <a:defRPr/>
            </a:pPr>
            <a:r>
              <a:rPr lang="fr-FR" sz="800">
                <a:solidFill>
                  <a:schemeClr val="tx2">
                    <a:lumMod val="60000"/>
                    <a:lumOff val="40000"/>
                  </a:schemeClr>
                </a:solidFill>
                <a:latin typeface="+mn-lt"/>
                <a:cs typeface="Open Sans"/>
              </a:rPr>
              <a:t>Administratrice de </a:t>
            </a:r>
          </a:p>
          <a:p>
            <a:pPr algn="l" defTabSz="1085528">
              <a:lnSpc>
                <a:spcPct val="100000"/>
              </a:lnSpc>
              <a:spcBef>
                <a:spcPts val="0"/>
              </a:spcBef>
              <a:defRPr/>
            </a:pPr>
            <a:r>
              <a:rPr lang="fr-FR" sz="800">
                <a:solidFill>
                  <a:schemeClr val="tx2">
                    <a:lumMod val="60000"/>
                    <a:lumOff val="40000"/>
                  </a:schemeClr>
                </a:solidFill>
                <a:latin typeface="+mn-lt"/>
                <a:cs typeface="Open Sans"/>
              </a:rPr>
              <a:t>sociétés</a:t>
            </a:r>
          </a:p>
          <a:p>
            <a:pPr algn="l" defTabSz="1085528">
              <a:lnSpc>
                <a:spcPct val="100000"/>
              </a:lnSpc>
              <a:spcBef>
                <a:spcPts val="0"/>
              </a:spcBef>
              <a:defRPr/>
            </a:pPr>
            <a:endParaRPr lang="fr-FR" sz="800">
              <a:solidFill>
                <a:schemeClr val="tx2">
                  <a:lumMod val="60000"/>
                  <a:lumOff val="40000"/>
                </a:schemeClr>
              </a:solidFill>
              <a:latin typeface="+mn-lt"/>
              <a:cs typeface="Open Sans"/>
            </a:endParaRPr>
          </a:p>
        </p:txBody>
      </p:sp>
      <p:pic>
        <p:nvPicPr>
          <p:cNvPr id="50" name="Image 5">
            <a:extLst>
              <a:ext uri="{FF2B5EF4-FFF2-40B4-BE49-F238E27FC236}">
                <a16:creationId xmlns:a16="http://schemas.microsoft.com/office/drawing/2014/main" id="{850E1D0A-EEC4-CAD2-00FC-CEE4F400D43D}"/>
              </a:ext>
            </a:extLst>
          </p:cNvPr>
          <p:cNvPicPr>
            <a:picLocks/>
          </p:cNvPicPr>
          <p:nvPr/>
        </p:nvPicPr>
        <p:blipFill rotWithShape="1">
          <a:blip r:embed="rId20" cstate="screen">
            <a:extLst>
              <a:ext uri="{28A0092B-C50C-407E-A947-70E740481C1C}">
                <a14:useLocalDpi xmlns:a14="http://schemas.microsoft.com/office/drawing/2010/main"/>
              </a:ext>
            </a:extLst>
          </a:blip>
          <a:srcRect l="11347" t="3177" r="11347" b="16338"/>
          <a:stretch/>
        </p:blipFill>
        <p:spPr>
          <a:xfrm>
            <a:off x="8027706" y="5137845"/>
            <a:ext cx="640080" cy="640763"/>
          </a:xfrm>
          <a:prstGeom prst="rect">
            <a:avLst/>
          </a:prstGeom>
          <a:noFill/>
          <a:ln w="25400">
            <a:solidFill>
              <a:srgbClr val="EEF5F2"/>
            </a:solidFill>
          </a:ln>
          <a:effectLst/>
        </p:spPr>
      </p:pic>
      <p:sp>
        <p:nvSpPr>
          <p:cNvPr id="18" name="Rectangle 17">
            <a:extLst>
              <a:ext uri="{FF2B5EF4-FFF2-40B4-BE49-F238E27FC236}">
                <a16:creationId xmlns:a16="http://schemas.microsoft.com/office/drawing/2014/main" id="{3D20B2ED-B92F-0A73-94C2-2B7D98B52302}"/>
              </a:ext>
            </a:extLst>
          </p:cNvPr>
          <p:cNvSpPr/>
          <p:nvPr>
            <p:custDataLst>
              <p:tags r:id="rId2"/>
            </p:custDataLst>
          </p:nvPr>
        </p:nvSpPr>
        <p:spPr>
          <a:xfrm>
            <a:off x="0" y="-317500"/>
            <a:ext cx="1270000" cy="2540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r>
              <a:rPr lang="en-GB" sz="1200" b="1">
                <a:solidFill>
                  <a:srgbClr val="C02A26"/>
                </a:solidFill>
              </a:rPr>
              <a:t>~221 KB / 6,615 KB</a:t>
            </a:r>
          </a:p>
        </p:txBody>
      </p:sp>
    </p:spTree>
    <p:extLst>
      <p:ext uri="{BB962C8B-B14F-4D97-AF65-F5344CB8AC3E}">
        <p14:creationId xmlns:p14="http://schemas.microsoft.com/office/powerpoint/2010/main" val="2451974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68E9B948-C718-877D-BB2F-317CB8725E42}"/>
              </a:ext>
            </a:extLst>
          </p:cNvPr>
          <p:cNvGraphicFramePr>
            <a:graphicFrameLocks noChangeAspect="1"/>
          </p:cNvGraphicFramePr>
          <p:nvPr>
            <p:custDataLst>
              <p:tags r:id="rId1"/>
            </p:custDataLst>
            <p:extLst>
              <p:ext uri="{D42A27DB-BD31-4B8C-83A1-F6EECF244321}">
                <p14:modId xmlns:p14="http://schemas.microsoft.com/office/powerpoint/2010/main" val="30605746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think-cell data - do not delete" hidden="1">
                        <a:extLst>
                          <a:ext uri="{FF2B5EF4-FFF2-40B4-BE49-F238E27FC236}">
                            <a16:creationId xmlns:a16="http://schemas.microsoft.com/office/drawing/2014/main" id="{68E9B948-C718-877D-BB2F-317CB8725E4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re 7">
            <a:extLst>
              <a:ext uri="{FF2B5EF4-FFF2-40B4-BE49-F238E27FC236}">
                <a16:creationId xmlns:a16="http://schemas.microsoft.com/office/drawing/2014/main" id="{FA49E975-AB85-40A5-AFF2-757F62136CCA}"/>
              </a:ext>
            </a:extLst>
          </p:cNvPr>
          <p:cNvSpPr>
            <a:spLocks noGrp="1"/>
          </p:cNvSpPr>
          <p:nvPr>
            <p:ph type="ctrTitle"/>
          </p:nvPr>
        </p:nvSpPr>
        <p:spPr>
          <a:xfrm>
            <a:off x="515381" y="2959256"/>
            <a:ext cx="11161239" cy="939488"/>
          </a:xfrm>
          <a:noFill/>
          <a:effectLst/>
        </p:spPr>
        <p:txBody>
          <a:bodyPr vert="horz" wrap="square" lIns="36000" tIns="0" rIns="36000" bIns="0" rtlCol="0" anchor="b">
            <a:spAutoFit/>
          </a:bodyPr>
          <a:lstStyle/>
          <a:p>
            <a:r>
              <a:rPr lang="fr-FR" sz="6600" b="1" spc="600" dirty="0">
                <a:ln w="28575">
                  <a:solidFill>
                    <a:srgbClr val="00AB8E"/>
                  </a:solidFill>
                </a:ln>
              </a:rPr>
              <a:t>QUI SOMMES-NOUS ?</a:t>
            </a:r>
          </a:p>
        </p:txBody>
      </p:sp>
      <p:sp>
        <p:nvSpPr>
          <p:cNvPr id="5" name="Rectangle 4">
            <a:extLst>
              <a:ext uri="{FF2B5EF4-FFF2-40B4-BE49-F238E27FC236}">
                <a16:creationId xmlns:a16="http://schemas.microsoft.com/office/drawing/2014/main" id="{DA8F387C-0A7E-9AB1-EC5C-F48DDC53754C}"/>
              </a:ext>
            </a:extLst>
          </p:cNvPr>
          <p:cNvSpPr/>
          <p:nvPr/>
        </p:nvSpPr>
        <p:spPr>
          <a:xfrm>
            <a:off x="10363200" y="-595086"/>
            <a:ext cx="1828800" cy="413657"/>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Slide3 _ V1</a:t>
            </a:r>
          </a:p>
        </p:txBody>
      </p:sp>
      <p:sp>
        <p:nvSpPr>
          <p:cNvPr id="10" name="Rectangle 9">
            <a:extLst>
              <a:ext uri="{FF2B5EF4-FFF2-40B4-BE49-F238E27FC236}">
                <a16:creationId xmlns:a16="http://schemas.microsoft.com/office/drawing/2014/main" id="{F273CFD1-DF2B-9B75-8204-D8CD181BCC29}"/>
              </a:ext>
            </a:extLst>
          </p:cNvPr>
          <p:cNvSpPr/>
          <p:nvPr>
            <p:custDataLst>
              <p:tags r:id="rId2"/>
            </p:custDataLst>
          </p:nvPr>
        </p:nvSpPr>
        <p:spPr>
          <a:xfrm>
            <a:off x="0" y="-317500"/>
            <a:ext cx="1270000" cy="2540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r>
              <a:rPr lang="en-GB" sz="1200" b="1">
                <a:solidFill>
                  <a:srgbClr val="C02A26"/>
                </a:solidFill>
              </a:rPr>
              <a:t>~3 KB / 6,615 KB</a:t>
            </a:r>
          </a:p>
        </p:txBody>
      </p:sp>
    </p:spTree>
    <p:extLst>
      <p:ext uri="{BB962C8B-B14F-4D97-AF65-F5344CB8AC3E}">
        <p14:creationId xmlns:p14="http://schemas.microsoft.com/office/powerpoint/2010/main" val="28021964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EB5417A-27E1-9EE9-2FC1-02ED8585C36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5" name="think-cell data - do not delete" hidden="1">
                        <a:extLst>
                          <a:ext uri="{FF2B5EF4-FFF2-40B4-BE49-F238E27FC236}">
                            <a16:creationId xmlns:a16="http://schemas.microsoft.com/office/drawing/2014/main" id="{0EB5417A-27E1-9EE9-2FC1-02ED8585C36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13" name="Straight Connector 12">
            <a:extLst>
              <a:ext uri="{FF2B5EF4-FFF2-40B4-BE49-F238E27FC236}">
                <a16:creationId xmlns:a16="http://schemas.microsoft.com/office/drawing/2014/main" id="{17162B17-11A1-FE9B-E356-06B5318F3347}"/>
              </a:ext>
            </a:extLst>
          </p:cNvPr>
          <p:cNvCxnSpPr>
            <a:cxnSpLocks/>
          </p:cNvCxnSpPr>
          <p:nvPr/>
        </p:nvCxnSpPr>
        <p:spPr>
          <a:xfrm>
            <a:off x="646820" y="1676515"/>
            <a:ext cx="57793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B4C0413-AD68-A907-E519-791F0192D040}"/>
              </a:ext>
            </a:extLst>
          </p:cNvPr>
          <p:cNvSpPr/>
          <p:nvPr/>
        </p:nvSpPr>
        <p:spPr>
          <a:xfrm>
            <a:off x="0" y="1340835"/>
            <a:ext cx="3836744" cy="4680453"/>
          </a:xfrm>
          <a:prstGeom prst="rect">
            <a:avLst/>
          </a:prstGeom>
          <a:gradFill>
            <a:gsLst>
              <a:gs pos="0">
                <a:srgbClr val="649E99"/>
              </a:gs>
              <a:gs pos="50000">
                <a:srgbClr val="649E99">
                  <a:alpha val="80000"/>
                </a:srgbClr>
              </a:gs>
              <a:gs pos="100000">
                <a:srgbClr val="649E99"/>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fr-FR"/>
          </a:p>
        </p:txBody>
      </p:sp>
      <p:sp>
        <p:nvSpPr>
          <p:cNvPr id="6" name="object 70">
            <a:extLst>
              <a:ext uri="{FF2B5EF4-FFF2-40B4-BE49-F238E27FC236}">
                <a16:creationId xmlns:a16="http://schemas.microsoft.com/office/drawing/2014/main" id="{7E95A5DF-2942-1ADA-E550-C97113689E00}"/>
              </a:ext>
            </a:extLst>
          </p:cNvPr>
          <p:cNvSpPr txBox="1"/>
          <p:nvPr/>
        </p:nvSpPr>
        <p:spPr>
          <a:xfrm>
            <a:off x="355599" y="2166335"/>
            <a:ext cx="3239959" cy="2589564"/>
          </a:xfrm>
          <a:prstGeom prst="rect">
            <a:avLst/>
          </a:prstGeom>
        </p:spPr>
        <p:txBody>
          <a:bodyPr vert="horz" wrap="square" lIns="0" tIns="0" rIns="0" bIns="0" rtlCol="0" anchor="t">
            <a:noAutofit/>
          </a:bodyPr>
          <a:lstStyle/>
          <a:p>
            <a:pPr marL="12700" marR="5080">
              <a:spcAft>
                <a:spcPts val="1200"/>
              </a:spcAft>
            </a:pPr>
            <a:r>
              <a:rPr lang="fr-FR" sz="1400" spc="20">
                <a:solidFill>
                  <a:schemeClr val="bg1"/>
                </a:solidFill>
                <a:cs typeface="BNPP Sans"/>
              </a:rPr>
              <a:t>Le Comité Exécutif est composé des cinq membres de la Direction Générale et des 14 membres responsables de métiers ou de fonctions centrales. </a:t>
            </a:r>
          </a:p>
          <a:p>
            <a:pPr marL="12700" marR="5080">
              <a:spcAft>
                <a:spcPts val="1200"/>
              </a:spcAft>
            </a:pPr>
            <a:r>
              <a:rPr lang="fr-FR" sz="1400" spc="20">
                <a:solidFill>
                  <a:schemeClr val="bg1"/>
                </a:solidFill>
                <a:cs typeface="BNPP Sans"/>
              </a:rPr>
              <a:t>Porté par une dynamique collective, le Comité Exécutif se nourrit des expertises de chacun de ses membres pour assurer le pilotage opérationnel du Groupe.</a:t>
            </a:r>
          </a:p>
          <a:p>
            <a:pPr marL="12700" marR="5080">
              <a:spcAft>
                <a:spcPts val="1200"/>
              </a:spcAft>
            </a:pPr>
            <a:r>
              <a:rPr lang="fr-FR" sz="1400" spc="20">
                <a:solidFill>
                  <a:schemeClr val="bg1"/>
                </a:solidFill>
                <a:cs typeface="BNPP Sans"/>
              </a:rPr>
              <a:t>Le Comité Exécutif de BNP Paribas compte 8 femmes, ce qui porte à 42 % leur présence en son sein.</a:t>
            </a:r>
          </a:p>
        </p:txBody>
      </p:sp>
      <p:sp>
        <p:nvSpPr>
          <p:cNvPr id="8" name="Rectangle 7">
            <a:extLst>
              <a:ext uri="{FF2B5EF4-FFF2-40B4-BE49-F238E27FC236}">
                <a16:creationId xmlns:a16="http://schemas.microsoft.com/office/drawing/2014/main" id="{ECB9D1DB-AF08-D7BC-42E9-1FD055DAAE17}"/>
              </a:ext>
            </a:extLst>
          </p:cNvPr>
          <p:cNvSpPr/>
          <p:nvPr/>
        </p:nvSpPr>
        <p:spPr>
          <a:xfrm>
            <a:off x="373936" y="1815420"/>
            <a:ext cx="600429"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sp>
        <p:nvSpPr>
          <p:cNvPr id="16" name="TextBox 15">
            <a:extLst>
              <a:ext uri="{FF2B5EF4-FFF2-40B4-BE49-F238E27FC236}">
                <a16:creationId xmlns:a16="http://schemas.microsoft.com/office/drawing/2014/main" id="{F880ECB9-2F2B-5DEE-0E17-A42EC263D245}"/>
              </a:ext>
            </a:extLst>
          </p:cNvPr>
          <p:cNvSpPr txBox="1"/>
          <p:nvPr/>
        </p:nvSpPr>
        <p:spPr>
          <a:xfrm>
            <a:off x="462465" y="-3273"/>
            <a:ext cx="10960278" cy="713460"/>
          </a:xfrm>
          <a:prstGeom prst="rect">
            <a:avLst/>
          </a:prstGeom>
        </p:spPr>
        <p:txBody>
          <a:bodyPr wrap="square" lIns="36000" tIns="0" rIns="36000" bIns="0" rtlCol="0" anchor="b">
            <a:noAutofit/>
          </a:bodyPr>
          <a:lstStyle/>
          <a:p>
            <a:r>
              <a:rPr lang="fr-FR" sz="2400" b="1" cap="all">
                <a:solidFill>
                  <a:srgbClr val="649E99"/>
                </a:solidFill>
                <a:ea typeface="+mj-ea"/>
                <a:cs typeface="+mj-cs"/>
              </a:rPr>
              <a:t>NOTRE COMITÉ Exécutif</a:t>
            </a:r>
          </a:p>
        </p:txBody>
      </p:sp>
      <p:cxnSp>
        <p:nvCxnSpPr>
          <p:cNvPr id="18" name="Straight Connector 17">
            <a:extLst>
              <a:ext uri="{FF2B5EF4-FFF2-40B4-BE49-F238E27FC236}">
                <a16:creationId xmlns:a16="http://schemas.microsoft.com/office/drawing/2014/main" id="{5AA0F6D5-73BF-A6ED-ABDD-9335105ABADC}"/>
              </a:ext>
            </a:extLst>
          </p:cNvPr>
          <p:cNvCxnSpPr/>
          <p:nvPr/>
        </p:nvCxnSpPr>
        <p:spPr>
          <a:xfrm>
            <a:off x="-16909" y="1047538"/>
            <a:ext cx="1290428"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 Placeholder 1">
            <a:extLst>
              <a:ext uri="{FF2B5EF4-FFF2-40B4-BE49-F238E27FC236}">
                <a16:creationId xmlns:a16="http://schemas.microsoft.com/office/drawing/2014/main" id="{AD377688-A20F-5919-906C-2211FB59CA77}"/>
              </a:ext>
            </a:extLst>
          </p:cNvPr>
          <p:cNvSpPr txBox="1">
            <a:spLocks/>
          </p:cNvSpPr>
          <p:nvPr/>
        </p:nvSpPr>
        <p:spPr>
          <a:xfrm>
            <a:off x="5506798" y="1478438"/>
            <a:ext cx="1249242" cy="400110"/>
          </a:xfrm>
          <a:prstGeom prst="rect">
            <a:avLst/>
          </a:prstGeom>
        </p:spPr>
        <p:txBody>
          <a:bodyPr wrap="square" lIns="0" tIns="0" rIns="0" bIns="0" anchor="ctr">
            <a:spAutoFit/>
          </a:bodyPr>
          <a:lstStyle>
            <a:lvl1pPr marL="0" indent="0" algn="ctr" defTabSz="1087636" rtl="0" eaLnBrk="1" latinLnBrk="0" hangingPunct="1">
              <a:lnSpc>
                <a:spcPct val="13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5pPr>
            <a:lvl6pPr marL="5982000" indent="-543819" algn="l" defTabSz="1087636" rtl="0" eaLnBrk="1" latinLnBrk="0" hangingPunct="1">
              <a:spcBef>
                <a:spcPct val="20000"/>
              </a:spcBef>
              <a:buFont typeface="Arial"/>
              <a:buChar char="•"/>
              <a:defRPr sz="4800" kern="1200">
                <a:solidFill>
                  <a:schemeClr val="tx1"/>
                </a:solidFill>
                <a:latin typeface="+mn-lt"/>
                <a:ea typeface="+mn-ea"/>
                <a:cs typeface="+mn-cs"/>
              </a:defRPr>
            </a:lvl6pPr>
            <a:lvl7pPr marL="7069639" indent="-543819" algn="l" defTabSz="1087636" rtl="0" eaLnBrk="1" latinLnBrk="0" hangingPunct="1">
              <a:spcBef>
                <a:spcPct val="20000"/>
              </a:spcBef>
              <a:buFont typeface="Arial"/>
              <a:buChar char="•"/>
              <a:defRPr sz="4800" kern="1200">
                <a:solidFill>
                  <a:schemeClr val="tx1"/>
                </a:solidFill>
                <a:latin typeface="+mn-lt"/>
                <a:ea typeface="+mn-ea"/>
                <a:cs typeface="+mn-cs"/>
              </a:defRPr>
            </a:lvl7pPr>
            <a:lvl8pPr marL="8157277" indent="-543819" algn="l" defTabSz="1087636" rtl="0" eaLnBrk="1" latinLnBrk="0" hangingPunct="1">
              <a:spcBef>
                <a:spcPct val="20000"/>
              </a:spcBef>
              <a:buFont typeface="Arial"/>
              <a:buChar char="•"/>
              <a:defRPr sz="4800" kern="1200">
                <a:solidFill>
                  <a:schemeClr val="tx1"/>
                </a:solidFill>
                <a:latin typeface="+mn-lt"/>
                <a:ea typeface="+mn-ea"/>
                <a:cs typeface="+mn-cs"/>
              </a:defRPr>
            </a:lvl8pPr>
            <a:lvl9pPr marL="9244913" indent="-543819" algn="l" defTabSz="1087636" rtl="0" eaLnBrk="1" latinLnBrk="0" hangingPunct="1">
              <a:spcBef>
                <a:spcPct val="20000"/>
              </a:spcBef>
              <a:buFont typeface="Arial"/>
              <a:buChar char="•"/>
              <a:defRPr sz="4800" kern="1200">
                <a:solidFill>
                  <a:schemeClr val="tx1"/>
                </a:solidFill>
                <a:latin typeface="+mn-lt"/>
                <a:ea typeface="+mn-ea"/>
                <a:cs typeface="+mn-cs"/>
              </a:defRPr>
            </a:lvl9pPr>
          </a:lstStyle>
          <a:p>
            <a:pPr algn="l" defTabSz="1085528">
              <a:lnSpc>
                <a:spcPct val="100000"/>
              </a:lnSpc>
              <a:spcBef>
                <a:spcPts val="0"/>
              </a:spcBef>
              <a:defRPr/>
            </a:pPr>
            <a:r>
              <a:rPr lang="fr-FR" sz="1000" b="1">
                <a:solidFill>
                  <a:srgbClr val="649E99"/>
                </a:solidFill>
                <a:latin typeface="+mn-lt"/>
                <a:cs typeface="Open Sans"/>
              </a:rPr>
              <a:t>Jean-Laurent BONNAFÉ</a:t>
            </a:r>
          </a:p>
          <a:p>
            <a:pPr algn="l" defTabSz="1085528">
              <a:lnSpc>
                <a:spcPct val="100000"/>
              </a:lnSpc>
              <a:spcBef>
                <a:spcPts val="0"/>
              </a:spcBef>
              <a:defRPr/>
            </a:pPr>
            <a:r>
              <a:rPr lang="fr-FR" sz="800">
                <a:solidFill>
                  <a:schemeClr val="tx2">
                    <a:lumMod val="60000"/>
                    <a:lumOff val="40000"/>
                  </a:schemeClr>
                </a:solidFill>
                <a:latin typeface="+mn-lt"/>
                <a:cs typeface="Open Sans"/>
              </a:rPr>
              <a:t>Administrateur  Directeur Général</a:t>
            </a:r>
          </a:p>
        </p:txBody>
      </p:sp>
      <p:sp>
        <p:nvSpPr>
          <p:cNvPr id="20" name="Text Placeholder 1">
            <a:extLst>
              <a:ext uri="{FF2B5EF4-FFF2-40B4-BE49-F238E27FC236}">
                <a16:creationId xmlns:a16="http://schemas.microsoft.com/office/drawing/2014/main" id="{EF45E29A-7ADA-7313-28B8-A36359C4BE2C}"/>
              </a:ext>
            </a:extLst>
          </p:cNvPr>
          <p:cNvSpPr txBox="1">
            <a:spLocks/>
          </p:cNvSpPr>
          <p:nvPr/>
        </p:nvSpPr>
        <p:spPr>
          <a:xfrm>
            <a:off x="7787649" y="1416883"/>
            <a:ext cx="1035515" cy="523220"/>
          </a:xfrm>
          <a:prstGeom prst="rect">
            <a:avLst/>
          </a:prstGeom>
        </p:spPr>
        <p:txBody>
          <a:bodyPr wrap="square" lIns="0" tIns="0" rIns="0" bIns="0" anchor="ctr">
            <a:spAutoFit/>
          </a:bodyPr>
          <a:lstStyle>
            <a:lvl1pPr marL="0" indent="0" algn="ctr" defTabSz="1087636" rtl="0" eaLnBrk="1" latinLnBrk="0" hangingPunct="1">
              <a:lnSpc>
                <a:spcPct val="13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5pPr>
            <a:lvl6pPr marL="5982000" indent="-543819" algn="l" defTabSz="1087636" rtl="0" eaLnBrk="1" latinLnBrk="0" hangingPunct="1">
              <a:spcBef>
                <a:spcPct val="20000"/>
              </a:spcBef>
              <a:buFont typeface="Arial"/>
              <a:buChar char="•"/>
              <a:defRPr sz="4800" kern="1200">
                <a:solidFill>
                  <a:schemeClr val="tx1"/>
                </a:solidFill>
                <a:latin typeface="+mn-lt"/>
                <a:ea typeface="+mn-ea"/>
                <a:cs typeface="+mn-cs"/>
              </a:defRPr>
            </a:lvl6pPr>
            <a:lvl7pPr marL="7069639" indent="-543819" algn="l" defTabSz="1087636" rtl="0" eaLnBrk="1" latinLnBrk="0" hangingPunct="1">
              <a:spcBef>
                <a:spcPct val="20000"/>
              </a:spcBef>
              <a:buFont typeface="Arial"/>
              <a:buChar char="•"/>
              <a:defRPr sz="4800" kern="1200">
                <a:solidFill>
                  <a:schemeClr val="tx1"/>
                </a:solidFill>
                <a:latin typeface="+mn-lt"/>
                <a:ea typeface="+mn-ea"/>
                <a:cs typeface="+mn-cs"/>
              </a:defRPr>
            </a:lvl7pPr>
            <a:lvl8pPr marL="8157277" indent="-543819" algn="l" defTabSz="1087636" rtl="0" eaLnBrk="1" latinLnBrk="0" hangingPunct="1">
              <a:spcBef>
                <a:spcPct val="20000"/>
              </a:spcBef>
              <a:buFont typeface="Arial"/>
              <a:buChar char="•"/>
              <a:defRPr sz="4800" kern="1200">
                <a:solidFill>
                  <a:schemeClr val="tx1"/>
                </a:solidFill>
                <a:latin typeface="+mn-lt"/>
                <a:ea typeface="+mn-ea"/>
                <a:cs typeface="+mn-cs"/>
              </a:defRPr>
            </a:lvl8pPr>
            <a:lvl9pPr marL="9244913" indent="-543819" algn="l" defTabSz="1087636" rtl="0" eaLnBrk="1" latinLnBrk="0" hangingPunct="1">
              <a:spcBef>
                <a:spcPct val="20000"/>
              </a:spcBef>
              <a:buFont typeface="Arial"/>
              <a:buChar char="•"/>
              <a:defRPr sz="4800" kern="1200">
                <a:solidFill>
                  <a:schemeClr val="tx1"/>
                </a:solidFill>
                <a:latin typeface="+mn-lt"/>
                <a:ea typeface="+mn-ea"/>
                <a:cs typeface="+mn-cs"/>
              </a:defRPr>
            </a:lvl9pPr>
          </a:lstStyle>
          <a:p>
            <a:pPr algn="l" defTabSz="1085528">
              <a:lnSpc>
                <a:spcPct val="100000"/>
              </a:lnSpc>
              <a:spcBef>
                <a:spcPts val="0"/>
              </a:spcBef>
              <a:defRPr/>
            </a:pPr>
            <a:r>
              <a:rPr lang="fr-FR" sz="1000" b="1" dirty="0">
                <a:solidFill>
                  <a:srgbClr val="649E99"/>
                </a:solidFill>
                <a:latin typeface="+mn-lt"/>
                <a:cs typeface="Open Sans"/>
              </a:rPr>
              <a:t>Yann GÉRARDIN</a:t>
            </a:r>
          </a:p>
          <a:p>
            <a:pPr algn="l" defTabSz="1085528">
              <a:lnSpc>
                <a:spcPct val="100000"/>
              </a:lnSpc>
              <a:spcBef>
                <a:spcPts val="0"/>
              </a:spcBef>
              <a:defRPr/>
            </a:pPr>
            <a:r>
              <a:rPr lang="fr-FR" sz="800" dirty="0">
                <a:solidFill>
                  <a:schemeClr val="tx2">
                    <a:lumMod val="60000"/>
                    <a:lumOff val="40000"/>
                  </a:schemeClr>
                </a:solidFill>
                <a:latin typeface="+mn-lt"/>
                <a:cs typeface="Open Sans"/>
              </a:rPr>
              <a:t>Directeur Général  délégué, Corporate </a:t>
            </a:r>
          </a:p>
          <a:p>
            <a:pPr algn="l" defTabSz="1085528">
              <a:lnSpc>
                <a:spcPct val="100000"/>
              </a:lnSpc>
              <a:spcBef>
                <a:spcPts val="0"/>
              </a:spcBef>
              <a:defRPr/>
            </a:pPr>
            <a:r>
              <a:rPr lang="fr-FR" sz="800" dirty="0">
                <a:solidFill>
                  <a:schemeClr val="tx2">
                    <a:lumMod val="60000"/>
                    <a:lumOff val="40000"/>
                  </a:schemeClr>
                </a:solidFill>
                <a:latin typeface="+mn-lt"/>
                <a:cs typeface="Open Sans"/>
              </a:rPr>
              <a:t>&amp; Institutional  Banking</a:t>
            </a:r>
          </a:p>
        </p:txBody>
      </p:sp>
      <p:pic>
        <p:nvPicPr>
          <p:cNvPr id="15" name="Picture 14">
            <a:extLst>
              <a:ext uri="{FF2B5EF4-FFF2-40B4-BE49-F238E27FC236}">
                <a16:creationId xmlns:a16="http://schemas.microsoft.com/office/drawing/2014/main" id="{E7751E18-83FD-404B-40D8-8363F8D60448}"/>
              </a:ext>
            </a:extLst>
          </p:cNvPr>
          <p:cNvPicPr>
            <a:picLocks noChangeArrowheads="1"/>
          </p:cNvPicPr>
          <p:nvPr/>
        </p:nvPicPr>
        <p:blipFill rotWithShape="1">
          <a:blip r:embed="rId6" cstate="screen">
            <a:extLst>
              <a:ext uri="{28A0092B-C50C-407E-A947-70E740481C1C}">
                <a14:useLocalDpi xmlns:a14="http://schemas.microsoft.com/office/drawing/2010/main"/>
              </a:ext>
            </a:extLst>
          </a:blip>
          <a:srcRect l="3720" t="2806" r="3720" b="19443"/>
          <a:stretch/>
        </p:blipFill>
        <p:spPr bwMode="auto">
          <a:xfrm>
            <a:off x="4747592" y="1358112"/>
            <a:ext cx="640080" cy="640080"/>
          </a:xfrm>
          <a:prstGeom prst="rect">
            <a:avLst/>
          </a:prstGeom>
          <a:noFill/>
          <a:ln w="25400">
            <a:solidFill>
              <a:srgbClr val="EEF5F2"/>
            </a:solidFill>
          </a:ln>
          <a:effectLst/>
        </p:spPr>
      </p:pic>
      <p:pic>
        <p:nvPicPr>
          <p:cNvPr id="14" name="Picture 4">
            <a:extLst>
              <a:ext uri="{FF2B5EF4-FFF2-40B4-BE49-F238E27FC236}">
                <a16:creationId xmlns:a16="http://schemas.microsoft.com/office/drawing/2014/main" id="{B441130E-B8EB-D5FD-C9D7-B8D6E0E845AA}"/>
              </a:ext>
            </a:extLst>
          </p:cNvPr>
          <p:cNvPicPr>
            <a:picLocks noChangeArrowheads="1"/>
          </p:cNvPicPr>
          <p:nvPr/>
        </p:nvPicPr>
        <p:blipFill rotWithShape="1">
          <a:blip r:embed="rId7" cstate="screen">
            <a:extLst>
              <a:ext uri="{28A0092B-C50C-407E-A947-70E740481C1C}">
                <a14:useLocalDpi xmlns:a14="http://schemas.microsoft.com/office/drawing/2010/main"/>
              </a:ext>
            </a:extLst>
          </a:blip>
          <a:srcRect t="366" b="15544"/>
          <a:stretch/>
        </p:blipFill>
        <p:spPr bwMode="auto">
          <a:xfrm>
            <a:off x="7028443" y="1358112"/>
            <a:ext cx="640080" cy="640763"/>
          </a:xfrm>
          <a:prstGeom prst="rect">
            <a:avLst/>
          </a:prstGeom>
          <a:noFill/>
          <a:ln w="25400">
            <a:solidFill>
              <a:srgbClr val="EEF5F2"/>
            </a:solidFill>
          </a:ln>
          <a:effectLst/>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E24E857-8557-D1F3-9E6F-E83F6176E5BA}"/>
              </a:ext>
            </a:extLst>
          </p:cNvPr>
          <p:cNvPicPr>
            <a:picLocks/>
          </p:cNvPicPr>
          <p:nvPr/>
        </p:nvPicPr>
        <p:blipFill rotWithShape="1">
          <a:blip r:embed="rId8" cstate="screen">
            <a:extLst>
              <a:ext uri="{28A0092B-C50C-407E-A947-70E740481C1C}">
                <a14:useLocalDpi xmlns:a14="http://schemas.microsoft.com/office/drawing/2010/main"/>
              </a:ext>
            </a:extLst>
          </a:blip>
          <a:srcRect t="3916" b="11994"/>
          <a:stretch/>
        </p:blipFill>
        <p:spPr>
          <a:xfrm>
            <a:off x="9095568" y="1358112"/>
            <a:ext cx="640080" cy="640763"/>
          </a:xfrm>
          <a:prstGeom prst="rect">
            <a:avLst/>
          </a:prstGeom>
          <a:noFill/>
          <a:ln w="25400">
            <a:solidFill>
              <a:srgbClr val="EEF5F2"/>
            </a:solidFill>
          </a:ln>
          <a:effectLst/>
        </p:spPr>
      </p:pic>
      <p:sp>
        <p:nvSpPr>
          <p:cNvPr id="25" name="Text Placeholder 1">
            <a:extLst>
              <a:ext uri="{FF2B5EF4-FFF2-40B4-BE49-F238E27FC236}">
                <a16:creationId xmlns:a16="http://schemas.microsoft.com/office/drawing/2014/main" id="{6243949C-5C22-5702-0B15-D42FFF47FA0B}"/>
              </a:ext>
            </a:extLst>
          </p:cNvPr>
          <p:cNvSpPr txBox="1">
            <a:spLocks/>
          </p:cNvSpPr>
          <p:nvPr/>
        </p:nvSpPr>
        <p:spPr>
          <a:xfrm>
            <a:off x="9854774" y="1355328"/>
            <a:ext cx="1110483" cy="646331"/>
          </a:xfrm>
          <a:prstGeom prst="rect">
            <a:avLst/>
          </a:prstGeom>
        </p:spPr>
        <p:txBody>
          <a:bodyPr wrap="square" lIns="0" tIns="0" rIns="0" bIns="0" anchor="ctr">
            <a:spAutoFit/>
          </a:bodyPr>
          <a:lstStyle>
            <a:lvl1pPr marL="0" indent="0" algn="ctr" defTabSz="1087636" rtl="0" eaLnBrk="1" latinLnBrk="0" hangingPunct="1">
              <a:lnSpc>
                <a:spcPct val="13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5pPr>
            <a:lvl6pPr marL="5982000" indent="-543819" algn="l" defTabSz="1087636" rtl="0" eaLnBrk="1" latinLnBrk="0" hangingPunct="1">
              <a:spcBef>
                <a:spcPct val="20000"/>
              </a:spcBef>
              <a:buFont typeface="Arial"/>
              <a:buChar char="•"/>
              <a:defRPr sz="4800" kern="1200">
                <a:solidFill>
                  <a:schemeClr val="tx1"/>
                </a:solidFill>
                <a:latin typeface="+mn-lt"/>
                <a:ea typeface="+mn-ea"/>
                <a:cs typeface="+mn-cs"/>
              </a:defRPr>
            </a:lvl6pPr>
            <a:lvl7pPr marL="7069639" indent="-543819" algn="l" defTabSz="1087636" rtl="0" eaLnBrk="1" latinLnBrk="0" hangingPunct="1">
              <a:spcBef>
                <a:spcPct val="20000"/>
              </a:spcBef>
              <a:buFont typeface="Arial"/>
              <a:buChar char="•"/>
              <a:defRPr sz="4800" kern="1200">
                <a:solidFill>
                  <a:schemeClr val="tx1"/>
                </a:solidFill>
                <a:latin typeface="+mn-lt"/>
                <a:ea typeface="+mn-ea"/>
                <a:cs typeface="+mn-cs"/>
              </a:defRPr>
            </a:lvl7pPr>
            <a:lvl8pPr marL="8157277" indent="-543819" algn="l" defTabSz="1087636" rtl="0" eaLnBrk="1" latinLnBrk="0" hangingPunct="1">
              <a:spcBef>
                <a:spcPct val="20000"/>
              </a:spcBef>
              <a:buFont typeface="Arial"/>
              <a:buChar char="•"/>
              <a:defRPr sz="4800" kern="1200">
                <a:solidFill>
                  <a:schemeClr val="tx1"/>
                </a:solidFill>
                <a:latin typeface="+mn-lt"/>
                <a:ea typeface="+mn-ea"/>
                <a:cs typeface="+mn-cs"/>
              </a:defRPr>
            </a:lvl8pPr>
            <a:lvl9pPr marL="9244913" indent="-543819" algn="l" defTabSz="1087636" rtl="0" eaLnBrk="1" latinLnBrk="0" hangingPunct="1">
              <a:spcBef>
                <a:spcPct val="20000"/>
              </a:spcBef>
              <a:buFont typeface="Arial"/>
              <a:buChar char="•"/>
              <a:defRPr sz="4800" kern="1200">
                <a:solidFill>
                  <a:schemeClr val="tx1"/>
                </a:solidFill>
                <a:latin typeface="+mn-lt"/>
                <a:ea typeface="+mn-ea"/>
                <a:cs typeface="+mn-cs"/>
              </a:defRPr>
            </a:lvl9pPr>
          </a:lstStyle>
          <a:p>
            <a:pPr algn="l" defTabSz="1085528">
              <a:lnSpc>
                <a:spcPct val="100000"/>
              </a:lnSpc>
              <a:spcBef>
                <a:spcPts val="0"/>
              </a:spcBef>
              <a:defRPr/>
            </a:pPr>
            <a:r>
              <a:rPr lang="fr-FR" sz="1000" b="1" dirty="0">
                <a:solidFill>
                  <a:srgbClr val="649E99"/>
                </a:solidFill>
                <a:latin typeface="+mn-lt"/>
                <a:cs typeface="Open Sans"/>
              </a:rPr>
              <a:t>Thierry LABORDE</a:t>
            </a:r>
          </a:p>
          <a:p>
            <a:pPr algn="l" defTabSz="1085528">
              <a:lnSpc>
                <a:spcPct val="100000"/>
              </a:lnSpc>
              <a:spcBef>
                <a:spcPts val="0"/>
              </a:spcBef>
              <a:defRPr/>
            </a:pPr>
            <a:r>
              <a:rPr lang="fr-FR" sz="800" dirty="0">
                <a:solidFill>
                  <a:schemeClr val="tx2">
                    <a:lumMod val="60000"/>
                    <a:lumOff val="40000"/>
                  </a:schemeClr>
                </a:solidFill>
                <a:latin typeface="+mn-lt"/>
                <a:cs typeface="Open Sans"/>
              </a:rPr>
              <a:t>Directeur Général  délégué, Commercial, Personal Banking </a:t>
            </a:r>
          </a:p>
          <a:p>
            <a:pPr algn="l" defTabSz="1085528">
              <a:lnSpc>
                <a:spcPct val="100000"/>
              </a:lnSpc>
              <a:spcBef>
                <a:spcPts val="0"/>
              </a:spcBef>
              <a:defRPr/>
            </a:pPr>
            <a:r>
              <a:rPr lang="fr-FR" sz="800" dirty="0">
                <a:solidFill>
                  <a:schemeClr val="tx2">
                    <a:lumMod val="60000"/>
                    <a:lumOff val="40000"/>
                  </a:schemeClr>
                </a:solidFill>
                <a:latin typeface="+mn-lt"/>
                <a:cs typeface="Open Sans"/>
              </a:rPr>
              <a:t>&amp; Services</a:t>
            </a:r>
          </a:p>
        </p:txBody>
      </p:sp>
      <p:pic>
        <p:nvPicPr>
          <p:cNvPr id="27" name="Picture 26">
            <a:extLst>
              <a:ext uri="{FF2B5EF4-FFF2-40B4-BE49-F238E27FC236}">
                <a16:creationId xmlns:a16="http://schemas.microsoft.com/office/drawing/2014/main" id="{25E34BC9-39BF-7FB2-1AB5-CAEE37644BA3}"/>
              </a:ext>
            </a:extLst>
          </p:cNvPr>
          <p:cNvPicPr>
            <a:picLocks/>
          </p:cNvPicPr>
          <p:nvPr/>
        </p:nvPicPr>
        <p:blipFill rotWithShape="1">
          <a:blip r:embed="rId9" cstate="screen">
            <a:extLst>
              <a:ext uri="{28A0092B-C50C-407E-A947-70E740481C1C}">
                <a14:useLocalDpi xmlns:a14="http://schemas.microsoft.com/office/drawing/2010/main"/>
              </a:ext>
            </a:extLst>
          </a:blip>
          <a:srcRect t="5455" b="10455"/>
          <a:stretch/>
        </p:blipFill>
        <p:spPr>
          <a:xfrm>
            <a:off x="5908049" y="2121623"/>
            <a:ext cx="640080" cy="640763"/>
          </a:xfrm>
          <a:prstGeom prst="rect">
            <a:avLst/>
          </a:prstGeom>
          <a:noFill/>
          <a:ln w="25400">
            <a:solidFill>
              <a:srgbClr val="EEF5F2"/>
            </a:solidFill>
          </a:ln>
          <a:effectLst/>
        </p:spPr>
      </p:pic>
      <p:pic>
        <p:nvPicPr>
          <p:cNvPr id="29" name="Picture 28">
            <a:extLst>
              <a:ext uri="{FF2B5EF4-FFF2-40B4-BE49-F238E27FC236}">
                <a16:creationId xmlns:a16="http://schemas.microsoft.com/office/drawing/2014/main" id="{DBFA0865-D644-B807-F949-796544887A2C}"/>
              </a:ext>
            </a:extLst>
          </p:cNvPr>
          <p:cNvPicPr>
            <a:picLocks/>
          </p:cNvPicPr>
          <p:nvPr/>
        </p:nvPicPr>
        <p:blipFill rotWithShape="1">
          <a:blip r:embed="rId10" cstate="screen">
            <a:extLst>
              <a:ext uri="{28A0092B-C50C-407E-A947-70E740481C1C}">
                <a14:useLocalDpi xmlns:a14="http://schemas.microsoft.com/office/drawing/2010/main"/>
              </a:ext>
            </a:extLst>
          </a:blip>
          <a:srcRect t="1168" b="14832"/>
          <a:stretch/>
        </p:blipFill>
        <p:spPr>
          <a:xfrm>
            <a:off x="7976918" y="2121965"/>
            <a:ext cx="640080" cy="640080"/>
          </a:xfrm>
          <a:prstGeom prst="rect">
            <a:avLst/>
          </a:prstGeom>
          <a:noFill/>
          <a:ln w="25400">
            <a:solidFill>
              <a:srgbClr val="EEF5F2"/>
            </a:solidFill>
          </a:ln>
          <a:effectLst/>
        </p:spPr>
      </p:pic>
      <p:sp>
        <p:nvSpPr>
          <p:cNvPr id="31" name="Text Placeholder 1">
            <a:extLst>
              <a:ext uri="{FF2B5EF4-FFF2-40B4-BE49-F238E27FC236}">
                <a16:creationId xmlns:a16="http://schemas.microsoft.com/office/drawing/2014/main" id="{B4859BDC-8AC6-2106-880E-C85A004E8065}"/>
              </a:ext>
            </a:extLst>
          </p:cNvPr>
          <p:cNvSpPr txBox="1">
            <a:spLocks/>
          </p:cNvSpPr>
          <p:nvPr/>
        </p:nvSpPr>
        <p:spPr>
          <a:xfrm>
            <a:off x="8769287" y="2180395"/>
            <a:ext cx="1035514" cy="523220"/>
          </a:xfrm>
          <a:prstGeom prst="rect">
            <a:avLst/>
          </a:prstGeom>
        </p:spPr>
        <p:txBody>
          <a:bodyPr wrap="square" lIns="0" tIns="0" rIns="0" bIns="0" anchor="ctr">
            <a:spAutoFit/>
          </a:bodyPr>
          <a:lstStyle>
            <a:lvl1pPr marL="0" indent="0" algn="ctr" defTabSz="1087636" rtl="0" eaLnBrk="1" latinLnBrk="0" hangingPunct="1">
              <a:lnSpc>
                <a:spcPct val="13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5pPr>
            <a:lvl6pPr marL="5982000" indent="-543819" algn="l" defTabSz="1087636" rtl="0" eaLnBrk="1" latinLnBrk="0" hangingPunct="1">
              <a:spcBef>
                <a:spcPct val="20000"/>
              </a:spcBef>
              <a:buFont typeface="Arial"/>
              <a:buChar char="•"/>
              <a:defRPr sz="4800" kern="1200">
                <a:solidFill>
                  <a:schemeClr val="tx1"/>
                </a:solidFill>
                <a:latin typeface="+mn-lt"/>
                <a:ea typeface="+mn-ea"/>
                <a:cs typeface="+mn-cs"/>
              </a:defRPr>
            </a:lvl6pPr>
            <a:lvl7pPr marL="7069639" indent="-543819" algn="l" defTabSz="1087636" rtl="0" eaLnBrk="1" latinLnBrk="0" hangingPunct="1">
              <a:spcBef>
                <a:spcPct val="20000"/>
              </a:spcBef>
              <a:buFont typeface="Arial"/>
              <a:buChar char="•"/>
              <a:defRPr sz="4800" kern="1200">
                <a:solidFill>
                  <a:schemeClr val="tx1"/>
                </a:solidFill>
                <a:latin typeface="+mn-lt"/>
                <a:ea typeface="+mn-ea"/>
                <a:cs typeface="+mn-cs"/>
              </a:defRPr>
            </a:lvl7pPr>
            <a:lvl8pPr marL="8157277" indent="-543819" algn="l" defTabSz="1087636" rtl="0" eaLnBrk="1" latinLnBrk="0" hangingPunct="1">
              <a:spcBef>
                <a:spcPct val="20000"/>
              </a:spcBef>
              <a:buFont typeface="Arial"/>
              <a:buChar char="•"/>
              <a:defRPr sz="4800" kern="1200">
                <a:solidFill>
                  <a:schemeClr val="tx1"/>
                </a:solidFill>
                <a:latin typeface="+mn-lt"/>
                <a:ea typeface="+mn-ea"/>
                <a:cs typeface="+mn-cs"/>
              </a:defRPr>
            </a:lvl8pPr>
            <a:lvl9pPr marL="9244913" indent="-543819" algn="l" defTabSz="1087636" rtl="0" eaLnBrk="1" latinLnBrk="0" hangingPunct="1">
              <a:spcBef>
                <a:spcPct val="20000"/>
              </a:spcBef>
              <a:buFont typeface="Arial"/>
              <a:buChar char="•"/>
              <a:defRPr sz="4800" kern="1200">
                <a:solidFill>
                  <a:schemeClr val="tx1"/>
                </a:solidFill>
                <a:latin typeface="+mn-lt"/>
                <a:ea typeface="+mn-ea"/>
                <a:cs typeface="+mn-cs"/>
              </a:defRPr>
            </a:lvl9pPr>
          </a:lstStyle>
          <a:p>
            <a:pPr algn="l" defTabSz="1085528">
              <a:lnSpc>
                <a:spcPct val="100000"/>
              </a:lnSpc>
              <a:spcBef>
                <a:spcPts val="0"/>
              </a:spcBef>
              <a:defRPr/>
            </a:pPr>
            <a:r>
              <a:rPr lang="fr-FR" sz="1000" b="1">
                <a:solidFill>
                  <a:srgbClr val="649E99"/>
                </a:solidFill>
                <a:latin typeface="+mn-lt"/>
                <a:cs typeface="Open Sans"/>
              </a:rPr>
              <a:t>Renaud DUMORA</a:t>
            </a:r>
          </a:p>
          <a:p>
            <a:pPr algn="l" defTabSz="1085528">
              <a:lnSpc>
                <a:spcPct val="100000"/>
              </a:lnSpc>
              <a:spcBef>
                <a:spcPts val="0"/>
              </a:spcBef>
              <a:defRPr/>
            </a:pPr>
            <a:r>
              <a:rPr lang="fr-FR" sz="800">
                <a:solidFill>
                  <a:schemeClr val="tx2">
                    <a:lumMod val="60000"/>
                    <a:lumOff val="40000"/>
                  </a:schemeClr>
                </a:solidFill>
                <a:latin typeface="+mn-lt"/>
                <a:cs typeface="Open Sans"/>
              </a:rPr>
              <a:t>Directeur Général adjoint, </a:t>
            </a:r>
            <a:r>
              <a:rPr lang="fr-FR" sz="800" err="1">
                <a:solidFill>
                  <a:schemeClr val="tx2">
                    <a:lumMod val="60000"/>
                    <a:lumOff val="40000"/>
                  </a:schemeClr>
                </a:solidFill>
                <a:latin typeface="+mn-lt"/>
                <a:cs typeface="Open Sans"/>
              </a:rPr>
              <a:t>lnvestment</a:t>
            </a:r>
            <a:endParaRPr lang="fr-FR" sz="800">
              <a:solidFill>
                <a:schemeClr val="tx2">
                  <a:lumMod val="60000"/>
                  <a:lumOff val="40000"/>
                </a:schemeClr>
              </a:solidFill>
              <a:latin typeface="+mn-lt"/>
              <a:cs typeface="Open Sans"/>
            </a:endParaRPr>
          </a:p>
          <a:p>
            <a:pPr algn="l" defTabSz="1085528">
              <a:lnSpc>
                <a:spcPct val="100000"/>
              </a:lnSpc>
              <a:spcBef>
                <a:spcPts val="0"/>
              </a:spcBef>
              <a:defRPr/>
            </a:pPr>
            <a:r>
              <a:rPr lang="fr-FR" sz="800">
                <a:solidFill>
                  <a:schemeClr val="tx2">
                    <a:lumMod val="60000"/>
                    <a:lumOff val="40000"/>
                  </a:schemeClr>
                </a:solidFill>
                <a:latin typeface="+mn-lt"/>
                <a:cs typeface="Open Sans"/>
              </a:rPr>
              <a:t>&amp; Protection Services</a:t>
            </a:r>
          </a:p>
        </p:txBody>
      </p:sp>
      <p:sp>
        <p:nvSpPr>
          <p:cNvPr id="33" name="Text Placeholder 1">
            <a:extLst>
              <a:ext uri="{FF2B5EF4-FFF2-40B4-BE49-F238E27FC236}">
                <a16:creationId xmlns:a16="http://schemas.microsoft.com/office/drawing/2014/main" id="{756D0753-5061-8198-D16D-9BD424BB035B}"/>
              </a:ext>
            </a:extLst>
          </p:cNvPr>
          <p:cNvSpPr txBox="1">
            <a:spLocks/>
          </p:cNvSpPr>
          <p:nvPr/>
        </p:nvSpPr>
        <p:spPr>
          <a:xfrm>
            <a:off x="6700418" y="2241950"/>
            <a:ext cx="1249242" cy="400110"/>
          </a:xfrm>
          <a:prstGeom prst="rect">
            <a:avLst/>
          </a:prstGeom>
        </p:spPr>
        <p:txBody>
          <a:bodyPr wrap="square" lIns="0" tIns="0" rIns="0" bIns="0" anchor="ctr">
            <a:spAutoFit/>
          </a:bodyPr>
          <a:lstStyle>
            <a:lvl1pPr marL="0" indent="0" algn="ctr" defTabSz="1087636" rtl="0" eaLnBrk="1" latinLnBrk="0" hangingPunct="1">
              <a:lnSpc>
                <a:spcPct val="13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5pPr>
            <a:lvl6pPr marL="5982000" indent="-543819" algn="l" defTabSz="1087636" rtl="0" eaLnBrk="1" latinLnBrk="0" hangingPunct="1">
              <a:spcBef>
                <a:spcPct val="20000"/>
              </a:spcBef>
              <a:buFont typeface="Arial"/>
              <a:buChar char="•"/>
              <a:defRPr sz="4800" kern="1200">
                <a:solidFill>
                  <a:schemeClr val="tx1"/>
                </a:solidFill>
                <a:latin typeface="+mn-lt"/>
                <a:ea typeface="+mn-ea"/>
                <a:cs typeface="+mn-cs"/>
              </a:defRPr>
            </a:lvl6pPr>
            <a:lvl7pPr marL="7069639" indent="-543819" algn="l" defTabSz="1087636" rtl="0" eaLnBrk="1" latinLnBrk="0" hangingPunct="1">
              <a:spcBef>
                <a:spcPct val="20000"/>
              </a:spcBef>
              <a:buFont typeface="Arial"/>
              <a:buChar char="•"/>
              <a:defRPr sz="4800" kern="1200">
                <a:solidFill>
                  <a:schemeClr val="tx1"/>
                </a:solidFill>
                <a:latin typeface="+mn-lt"/>
                <a:ea typeface="+mn-ea"/>
                <a:cs typeface="+mn-cs"/>
              </a:defRPr>
            </a:lvl7pPr>
            <a:lvl8pPr marL="8157277" indent="-543819" algn="l" defTabSz="1087636" rtl="0" eaLnBrk="1" latinLnBrk="0" hangingPunct="1">
              <a:spcBef>
                <a:spcPct val="20000"/>
              </a:spcBef>
              <a:buFont typeface="Arial"/>
              <a:buChar char="•"/>
              <a:defRPr sz="4800" kern="1200">
                <a:solidFill>
                  <a:schemeClr val="tx1"/>
                </a:solidFill>
                <a:latin typeface="+mn-lt"/>
                <a:ea typeface="+mn-ea"/>
                <a:cs typeface="+mn-cs"/>
              </a:defRPr>
            </a:lvl8pPr>
            <a:lvl9pPr marL="9244913" indent="-543819" algn="l" defTabSz="1087636" rtl="0" eaLnBrk="1" latinLnBrk="0" hangingPunct="1">
              <a:spcBef>
                <a:spcPct val="20000"/>
              </a:spcBef>
              <a:buFont typeface="Arial"/>
              <a:buChar char="•"/>
              <a:defRPr sz="4800" kern="1200">
                <a:solidFill>
                  <a:schemeClr val="tx1"/>
                </a:solidFill>
                <a:latin typeface="+mn-lt"/>
                <a:ea typeface="+mn-ea"/>
                <a:cs typeface="+mn-cs"/>
              </a:defRPr>
            </a:lvl9pPr>
          </a:lstStyle>
          <a:p>
            <a:pPr algn="l" defTabSz="1085528">
              <a:lnSpc>
                <a:spcPct val="100000"/>
              </a:lnSpc>
              <a:spcBef>
                <a:spcPts val="0"/>
              </a:spcBef>
              <a:defRPr/>
            </a:pPr>
            <a:r>
              <a:rPr lang="fr-FR" sz="1000" b="1">
                <a:solidFill>
                  <a:srgbClr val="649E99"/>
                </a:solidFill>
                <a:latin typeface="+mn-lt"/>
                <a:cs typeface="Open Sans"/>
              </a:rPr>
              <a:t>Laurent DAVID</a:t>
            </a:r>
          </a:p>
          <a:p>
            <a:pPr algn="l" defTabSz="1085528">
              <a:lnSpc>
                <a:spcPct val="100000"/>
              </a:lnSpc>
              <a:spcBef>
                <a:spcPts val="0"/>
              </a:spcBef>
              <a:defRPr/>
            </a:pPr>
            <a:r>
              <a:rPr lang="fr-FR" sz="800">
                <a:solidFill>
                  <a:schemeClr val="tx2">
                    <a:lumMod val="60000"/>
                    <a:lumOff val="40000"/>
                  </a:schemeClr>
                </a:solidFill>
                <a:latin typeface="+mn-lt"/>
                <a:cs typeface="Open Sans"/>
              </a:rPr>
              <a:t>Directeur Général adjoint,</a:t>
            </a:r>
          </a:p>
          <a:p>
            <a:pPr algn="l" defTabSz="1085528">
              <a:lnSpc>
                <a:spcPct val="100000"/>
              </a:lnSpc>
              <a:spcBef>
                <a:spcPts val="0"/>
              </a:spcBef>
              <a:defRPr/>
            </a:pPr>
            <a:r>
              <a:rPr lang="fr-FR" sz="800">
                <a:solidFill>
                  <a:schemeClr val="tx2">
                    <a:lumMod val="60000"/>
                    <a:lumOff val="40000"/>
                  </a:schemeClr>
                </a:solidFill>
                <a:latin typeface="+mn-lt"/>
                <a:cs typeface="Open Sans"/>
              </a:rPr>
              <a:t>Chief Operating Officer</a:t>
            </a:r>
          </a:p>
        </p:txBody>
      </p:sp>
      <p:pic>
        <p:nvPicPr>
          <p:cNvPr id="35" name="Picture 34">
            <a:extLst>
              <a:ext uri="{FF2B5EF4-FFF2-40B4-BE49-F238E27FC236}">
                <a16:creationId xmlns:a16="http://schemas.microsoft.com/office/drawing/2014/main" id="{1ABEDA36-DC3F-1BB6-B97F-4AEA74D3D5A4}"/>
              </a:ext>
            </a:extLst>
          </p:cNvPr>
          <p:cNvPicPr>
            <a:picLocks/>
          </p:cNvPicPr>
          <p:nvPr/>
        </p:nvPicPr>
        <p:blipFill rotWithShape="1">
          <a:blip r:embed="rId11" cstate="screen">
            <a:extLst>
              <a:ext uri="{28A0092B-C50C-407E-A947-70E740481C1C}">
                <a14:useLocalDpi xmlns:a14="http://schemas.microsoft.com/office/drawing/2010/main"/>
              </a:ext>
            </a:extLst>
          </a:blip>
          <a:srcRect t="2643" b="13267"/>
          <a:stretch/>
        </p:blipFill>
        <p:spPr>
          <a:xfrm>
            <a:off x="4747592" y="2885817"/>
            <a:ext cx="640080" cy="640763"/>
          </a:xfrm>
          <a:prstGeom prst="rect">
            <a:avLst/>
          </a:prstGeom>
          <a:noFill/>
          <a:ln w="25400">
            <a:solidFill>
              <a:srgbClr val="EEF5F2"/>
            </a:solidFill>
          </a:ln>
          <a:effectLst/>
        </p:spPr>
      </p:pic>
      <p:sp>
        <p:nvSpPr>
          <p:cNvPr id="37" name="Text Placeholder 1">
            <a:extLst>
              <a:ext uri="{FF2B5EF4-FFF2-40B4-BE49-F238E27FC236}">
                <a16:creationId xmlns:a16="http://schemas.microsoft.com/office/drawing/2014/main" id="{C52639F8-D7B4-8CCF-43BB-2A68DE666B97}"/>
              </a:ext>
            </a:extLst>
          </p:cNvPr>
          <p:cNvSpPr txBox="1">
            <a:spLocks/>
          </p:cNvSpPr>
          <p:nvPr/>
        </p:nvSpPr>
        <p:spPr>
          <a:xfrm>
            <a:off x="5506798" y="2883034"/>
            <a:ext cx="1135101" cy="646331"/>
          </a:xfrm>
          <a:prstGeom prst="rect">
            <a:avLst/>
          </a:prstGeom>
        </p:spPr>
        <p:txBody>
          <a:bodyPr wrap="square" lIns="0" tIns="0" rIns="0" bIns="0" anchor="ctr">
            <a:spAutoFit/>
          </a:bodyPr>
          <a:lstStyle>
            <a:lvl1pPr marL="0" indent="0" algn="ctr" defTabSz="1087636" rtl="0" eaLnBrk="1" latinLnBrk="0" hangingPunct="1">
              <a:lnSpc>
                <a:spcPct val="13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5pPr>
            <a:lvl6pPr marL="5982000" indent="-543819" algn="l" defTabSz="1087636" rtl="0" eaLnBrk="1" latinLnBrk="0" hangingPunct="1">
              <a:spcBef>
                <a:spcPct val="20000"/>
              </a:spcBef>
              <a:buFont typeface="Arial"/>
              <a:buChar char="•"/>
              <a:defRPr sz="4800" kern="1200">
                <a:solidFill>
                  <a:schemeClr val="tx1"/>
                </a:solidFill>
                <a:latin typeface="+mn-lt"/>
                <a:ea typeface="+mn-ea"/>
                <a:cs typeface="+mn-cs"/>
              </a:defRPr>
            </a:lvl6pPr>
            <a:lvl7pPr marL="7069639" indent="-543819" algn="l" defTabSz="1087636" rtl="0" eaLnBrk="1" latinLnBrk="0" hangingPunct="1">
              <a:spcBef>
                <a:spcPct val="20000"/>
              </a:spcBef>
              <a:buFont typeface="Arial"/>
              <a:buChar char="•"/>
              <a:defRPr sz="4800" kern="1200">
                <a:solidFill>
                  <a:schemeClr val="tx1"/>
                </a:solidFill>
                <a:latin typeface="+mn-lt"/>
                <a:ea typeface="+mn-ea"/>
                <a:cs typeface="+mn-cs"/>
              </a:defRPr>
            </a:lvl7pPr>
            <a:lvl8pPr marL="8157277" indent="-543819" algn="l" defTabSz="1087636" rtl="0" eaLnBrk="1" latinLnBrk="0" hangingPunct="1">
              <a:spcBef>
                <a:spcPct val="20000"/>
              </a:spcBef>
              <a:buFont typeface="Arial"/>
              <a:buChar char="•"/>
              <a:defRPr sz="4800" kern="1200">
                <a:solidFill>
                  <a:schemeClr val="tx1"/>
                </a:solidFill>
                <a:latin typeface="+mn-lt"/>
                <a:ea typeface="+mn-ea"/>
                <a:cs typeface="+mn-cs"/>
              </a:defRPr>
            </a:lvl8pPr>
            <a:lvl9pPr marL="9244913" indent="-543819" algn="l" defTabSz="1087636" rtl="0" eaLnBrk="1" latinLnBrk="0" hangingPunct="1">
              <a:spcBef>
                <a:spcPct val="20000"/>
              </a:spcBef>
              <a:buFont typeface="Arial"/>
              <a:buChar char="•"/>
              <a:defRPr sz="4800" kern="1200">
                <a:solidFill>
                  <a:schemeClr val="tx1"/>
                </a:solidFill>
                <a:latin typeface="+mn-lt"/>
                <a:ea typeface="+mn-ea"/>
                <a:cs typeface="+mn-cs"/>
              </a:defRPr>
            </a:lvl9pPr>
          </a:lstStyle>
          <a:p>
            <a:pPr algn="l" defTabSz="1085528">
              <a:lnSpc>
                <a:spcPct val="100000"/>
              </a:lnSpc>
              <a:spcBef>
                <a:spcPts val="0"/>
              </a:spcBef>
              <a:defRPr/>
            </a:pPr>
            <a:r>
              <a:rPr lang="fr-FR" sz="1000" b="1">
                <a:solidFill>
                  <a:srgbClr val="649E99"/>
                </a:solidFill>
                <a:latin typeface="+mn-lt"/>
                <a:cs typeface="Open Sans"/>
              </a:rPr>
              <a:t>Michael ANSEEUW</a:t>
            </a:r>
          </a:p>
          <a:p>
            <a:pPr algn="l" defTabSz="1085528">
              <a:lnSpc>
                <a:spcPct val="100000"/>
              </a:lnSpc>
              <a:spcBef>
                <a:spcPts val="0"/>
              </a:spcBef>
              <a:defRPr/>
            </a:pPr>
            <a:r>
              <a:rPr lang="fr-FR" sz="800">
                <a:solidFill>
                  <a:schemeClr val="tx2">
                    <a:lumMod val="60000"/>
                    <a:lumOff val="40000"/>
                  </a:schemeClr>
                </a:solidFill>
                <a:latin typeface="+mn-lt"/>
                <a:cs typeface="Open Sans"/>
              </a:rPr>
              <a:t>Administrateur Directeur  Général et Président du Comité de Direction de BNP Paribas Fortis</a:t>
            </a:r>
          </a:p>
        </p:txBody>
      </p:sp>
      <p:pic>
        <p:nvPicPr>
          <p:cNvPr id="39" name="Picture 38">
            <a:extLst>
              <a:ext uri="{FF2B5EF4-FFF2-40B4-BE49-F238E27FC236}">
                <a16:creationId xmlns:a16="http://schemas.microsoft.com/office/drawing/2014/main" id="{97464D9D-CF90-A236-917B-963B0CB0A2F5}"/>
              </a:ext>
            </a:extLst>
          </p:cNvPr>
          <p:cNvPicPr>
            <a:picLocks/>
          </p:cNvPicPr>
          <p:nvPr/>
        </p:nvPicPr>
        <p:blipFill rotWithShape="1">
          <a:blip r:embed="rId12" cstate="screen">
            <a:extLst>
              <a:ext uri="{28A0092B-C50C-407E-A947-70E740481C1C}">
                <a14:useLocalDpi xmlns:a14="http://schemas.microsoft.com/office/drawing/2010/main"/>
              </a:ext>
            </a:extLst>
          </a:blip>
          <a:srcRect t="3916" b="11994"/>
          <a:stretch/>
        </p:blipFill>
        <p:spPr>
          <a:xfrm>
            <a:off x="7028442" y="2885817"/>
            <a:ext cx="640080" cy="640763"/>
          </a:xfrm>
          <a:prstGeom prst="rect">
            <a:avLst/>
          </a:prstGeom>
          <a:noFill/>
          <a:ln w="25400">
            <a:solidFill>
              <a:srgbClr val="EEF5F2"/>
            </a:solidFill>
          </a:ln>
          <a:effectLst/>
        </p:spPr>
      </p:pic>
      <p:sp>
        <p:nvSpPr>
          <p:cNvPr id="40" name="Text Placeholder 1">
            <a:extLst>
              <a:ext uri="{FF2B5EF4-FFF2-40B4-BE49-F238E27FC236}">
                <a16:creationId xmlns:a16="http://schemas.microsoft.com/office/drawing/2014/main" id="{25B0A798-7405-693D-B4AB-DFAFFD1A6A35}"/>
              </a:ext>
            </a:extLst>
          </p:cNvPr>
          <p:cNvSpPr txBox="1">
            <a:spLocks/>
          </p:cNvSpPr>
          <p:nvPr/>
        </p:nvSpPr>
        <p:spPr>
          <a:xfrm>
            <a:off x="7787649" y="2944588"/>
            <a:ext cx="1280415" cy="523220"/>
          </a:xfrm>
          <a:prstGeom prst="rect">
            <a:avLst/>
          </a:prstGeom>
        </p:spPr>
        <p:txBody>
          <a:bodyPr wrap="square" lIns="0" tIns="0" rIns="0" bIns="0" anchor="ctr">
            <a:spAutoFit/>
          </a:bodyPr>
          <a:lstStyle>
            <a:lvl1pPr marL="0" indent="0" algn="ctr" defTabSz="1087636" rtl="0" eaLnBrk="1" latinLnBrk="0" hangingPunct="1">
              <a:lnSpc>
                <a:spcPct val="13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5pPr>
            <a:lvl6pPr marL="5982000" indent="-543819" algn="l" defTabSz="1087636" rtl="0" eaLnBrk="1" latinLnBrk="0" hangingPunct="1">
              <a:spcBef>
                <a:spcPct val="20000"/>
              </a:spcBef>
              <a:buFont typeface="Arial"/>
              <a:buChar char="•"/>
              <a:defRPr sz="4800" kern="1200">
                <a:solidFill>
                  <a:schemeClr val="tx1"/>
                </a:solidFill>
                <a:latin typeface="+mn-lt"/>
                <a:ea typeface="+mn-ea"/>
                <a:cs typeface="+mn-cs"/>
              </a:defRPr>
            </a:lvl6pPr>
            <a:lvl7pPr marL="7069639" indent="-543819" algn="l" defTabSz="1087636" rtl="0" eaLnBrk="1" latinLnBrk="0" hangingPunct="1">
              <a:spcBef>
                <a:spcPct val="20000"/>
              </a:spcBef>
              <a:buFont typeface="Arial"/>
              <a:buChar char="•"/>
              <a:defRPr sz="4800" kern="1200">
                <a:solidFill>
                  <a:schemeClr val="tx1"/>
                </a:solidFill>
                <a:latin typeface="+mn-lt"/>
                <a:ea typeface="+mn-ea"/>
                <a:cs typeface="+mn-cs"/>
              </a:defRPr>
            </a:lvl7pPr>
            <a:lvl8pPr marL="8157277" indent="-543819" algn="l" defTabSz="1087636" rtl="0" eaLnBrk="1" latinLnBrk="0" hangingPunct="1">
              <a:spcBef>
                <a:spcPct val="20000"/>
              </a:spcBef>
              <a:buFont typeface="Arial"/>
              <a:buChar char="•"/>
              <a:defRPr sz="4800" kern="1200">
                <a:solidFill>
                  <a:schemeClr val="tx1"/>
                </a:solidFill>
                <a:latin typeface="+mn-lt"/>
                <a:ea typeface="+mn-ea"/>
                <a:cs typeface="+mn-cs"/>
              </a:defRPr>
            </a:lvl8pPr>
            <a:lvl9pPr marL="9244913" indent="-543819" algn="l" defTabSz="1087636" rtl="0" eaLnBrk="1" latinLnBrk="0" hangingPunct="1">
              <a:spcBef>
                <a:spcPct val="20000"/>
              </a:spcBef>
              <a:buFont typeface="Arial"/>
              <a:buChar char="•"/>
              <a:defRPr sz="4800" kern="1200">
                <a:solidFill>
                  <a:schemeClr val="tx1"/>
                </a:solidFill>
                <a:latin typeface="+mn-lt"/>
                <a:ea typeface="+mn-ea"/>
                <a:cs typeface="+mn-cs"/>
              </a:defRPr>
            </a:lvl9pPr>
          </a:lstStyle>
          <a:p>
            <a:pPr algn="l" defTabSz="1085528">
              <a:lnSpc>
                <a:spcPct val="100000"/>
              </a:lnSpc>
              <a:spcBef>
                <a:spcPts val="0"/>
              </a:spcBef>
              <a:defRPr/>
            </a:pPr>
            <a:r>
              <a:rPr lang="fr-FR" sz="1000" b="1" dirty="0">
                <a:solidFill>
                  <a:srgbClr val="649E99"/>
                </a:solidFill>
                <a:latin typeface="+mn-lt"/>
                <a:cs typeface="Open Sans"/>
              </a:rPr>
              <a:t>Charlotte DENNERY</a:t>
            </a:r>
          </a:p>
          <a:p>
            <a:pPr algn="l" defTabSz="1085528">
              <a:lnSpc>
                <a:spcPct val="100000"/>
              </a:lnSpc>
              <a:spcBef>
                <a:spcPts val="0"/>
              </a:spcBef>
              <a:defRPr/>
            </a:pPr>
            <a:r>
              <a:rPr lang="fr-FR" sz="800" dirty="0">
                <a:solidFill>
                  <a:schemeClr val="tx2">
                    <a:lumMod val="60000"/>
                    <a:lumOff val="40000"/>
                  </a:schemeClr>
                </a:solidFill>
                <a:latin typeface="+mn-lt"/>
                <a:cs typeface="Open Sans"/>
              </a:rPr>
              <a:t>Administratrice Directrice Générale de BNP Paribas Personal Finance</a:t>
            </a:r>
          </a:p>
        </p:txBody>
      </p:sp>
      <p:pic>
        <p:nvPicPr>
          <p:cNvPr id="42" name="Picture 41">
            <a:extLst>
              <a:ext uri="{FF2B5EF4-FFF2-40B4-BE49-F238E27FC236}">
                <a16:creationId xmlns:a16="http://schemas.microsoft.com/office/drawing/2014/main" id="{63751F72-9498-E500-F602-84C0855F45D2}"/>
              </a:ext>
            </a:extLst>
          </p:cNvPr>
          <p:cNvPicPr>
            <a:picLocks/>
          </p:cNvPicPr>
          <p:nvPr/>
        </p:nvPicPr>
        <p:blipFill rotWithShape="1">
          <a:blip r:embed="rId13" cstate="screen">
            <a:extLst>
              <a:ext uri="{28A0092B-C50C-407E-A947-70E740481C1C}">
                <a14:useLocalDpi xmlns:a14="http://schemas.microsoft.com/office/drawing/2010/main"/>
              </a:ext>
            </a:extLst>
          </a:blip>
          <a:srcRect b="15910"/>
          <a:stretch/>
        </p:blipFill>
        <p:spPr>
          <a:xfrm>
            <a:off x="9095568" y="2885817"/>
            <a:ext cx="640080" cy="640763"/>
          </a:xfrm>
          <a:prstGeom prst="rect">
            <a:avLst/>
          </a:prstGeom>
          <a:noFill/>
          <a:ln w="25400">
            <a:solidFill>
              <a:srgbClr val="EEF5F2"/>
            </a:solidFill>
          </a:ln>
          <a:effectLst/>
        </p:spPr>
      </p:pic>
      <p:sp>
        <p:nvSpPr>
          <p:cNvPr id="43" name="Text Placeholder 1">
            <a:extLst>
              <a:ext uri="{FF2B5EF4-FFF2-40B4-BE49-F238E27FC236}">
                <a16:creationId xmlns:a16="http://schemas.microsoft.com/office/drawing/2014/main" id="{2C29B374-7BD7-01D4-1574-32911D6B8805}"/>
              </a:ext>
            </a:extLst>
          </p:cNvPr>
          <p:cNvSpPr txBox="1">
            <a:spLocks/>
          </p:cNvSpPr>
          <p:nvPr/>
        </p:nvSpPr>
        <p:spPr>
          <a:xfrm>
            <a:off x="9854774" y="3006144"/>
            <a:ext cx="1249242" cy="400110"/>
          </a:xfrm>
          <a:prstGeom prst="rect">
            <a:avLst/>
          </a:prstGeom>
        </p:spPr>
        <p:txBody>
          <a:bodyPr wrap="square" lIns="0" tIns="0" rIns="0" bIns="0" anchor="ctr">
            <a:spAutoFit/>
          </a:bodyPr>
          <a:lstStyle>
            <a:lvl1pPr marL="0" indent="0" algn="ctr" defTabSz="1087636" rtl="0" eaLnBrk="1" latinLnBrk="0" hangingPunct="1">
              <a:lnSpc>
                <a:spcPct val="13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5pPr>
            <a:lvl6pPr marL="5982000" indent="-543819" algn="l" defTabSz="1087636" rtl="0" eaLnBrk="1" latinLnBrk="0" hangingPunct="1">
              <a:spcBef>
                <a:spcPct val="20000"/>
              </a:spcBef>
              <a:buFont typeface="Arial"/>
              <a:buChar char="•"/>
              <a:defRPr sz="4800" kern="1200">
                <a:solidFill>
                  <a:schemeClr val="tx1"/>
                </a:solidFill>
                <a:latin typeface="+mn-lt"/>
                <a:ea typeface="+mn-ea"/>
                <a:cs typeface="+mn-cs"/>
              </a:defRPr>
            </a:lvl6pPr>
            <a:lvl7pPr marL="7069639" indent="-543819" algn="l" defTabSz="1087636" rtl="0" eaLnBrk="1" latinLnBrk="0" hangingPunct="1">
              <a:spcBef>
                <a:spcPct val="20000"/>
              </a:spcBef>
              <a:buFont typeface="Arial"/>
              <a:buChar char="•"/>
              <a:defRPr sz="4800" kern="1200">
                <a:solidFill>
                  <a:schemeClr val="tx1"/>
                </a:solidFill>
                <a:latin typeface="+mn-lt"/>
                <a:ea typeface="+mn-ea"/>
                <a:cs typeface="+mn-cs"/>
              </a:defRPr>
            </a:lvl7pPr>
            <a:lvl8pPr marL="8157277" indent="-543819" algn="l" defTabSz="1087636" rtl="0" eaLnBrk="1" latinLnBrk="0" hangingPunct="1">
              <a:spcBef>
                <a:spcPct val="20000"/>
              </a:spcBef>
              <a:buFont typeface="Arial"/>
              <a:buChar char="•"/>
              <a:defRPr sz="4800" kern="1200">
                <a:solidFill>
                  <a:schemeClr val="tx1"/>
                </a:solidFill>
                <a:latin typeface="+mn-lt"/>
                <a:ea typeface="+mn-ea"/>
                <a:cs typeface="+mn-cs"/>
              </a:defRPr>
            </a:lvl8pPr>
            <a:lvl9pPr marL="9244913" indent="-543819" algn="l" defTabSz="1087636" rtl="0" eaLnBrk="1" latinLnBrk="0" hangingPunct="1">
              <a:spcBef>
                <a:spcPct val="20000"/>
              </a:spcBef>
              <a:buFont typeface="Arial"/>
              <a:buChar char="•"/>
              <a:defRPr sz="4800" kern="1200">
                <a:solidFill>
                  <a:schemeClr val="tx1"/>
                </a:solidFill>
                <a:latin typeface="+mn-lt"/>
                <a:ea typeface="+mn-ea"/>
                <a:cs typeface="+mn-cs"/>
              </a:defRPr>
            </a:lvl9pPr>
          </a:lstStyle>
          <a:p>
            <a:pPr algn="l" defTabSz="1085528">
              <a:lnSpc>
                <a:spcPct val="100000"/>
              </a:lnSpc>
              <a:spcBef>
                <a:spcPts val="0"/>
              </a:spcBef>
              <a:defRPr/>
            </a:pPr>
            <a:r>
              <a:rPr lang="fr-FR" sz="1000" b="1">
                <a:solidFill>
                  <a:srgbClr val="649E99"/>
                </a:solidFill>
                <a:latin typeface="+mn-lt"/>
                <a:cs typeface="Open Sans"/>
              </a:rPr>
              <a:t>Bernard GAVGANI</a:t>
            </a:r>
          </a:p>
          <a:p>
            <a:pPr algn="l" defTabSz="1085528">
              <a:lnSpc>
                <a:spcPct val="100000"/>
              </a:lnSpc>
              <a:spcBef>
                <a:spcPts val="0"/>
              </a:spcBef>
              <a:defRPr/>
            </a:pPr>
            <a:r>
              <a:rPr lang="fr-FR" sz="800">
                <a:solidFill>
                  <a:schemeClr val="tx2">
                    <a:lumMod val="60000"/>
                    <a:lumOff val="40000"/>
                  </a:schemeClr>
                </a:solidFill>
                <a:latin typeface="+mn-lt"/>
                <a:cs typeface="Open Sans"/>
              </a:rPr>
              <a:t>Directeur des Systèmes</a:t>
            </a:r>
          </a:p>
          <a:p>
            <a:pPr algn="l" defTabSz="1085528">
              <a:lnSpc>
                <a:spcPct val="100000"/>
              </a:lnSpc>
              <a:spcBef>
                <a:spcPts val="0"/>
              </a:spcBef>
              <a:defRPr/>
            </a:pPr>
            <a:r>
              <a:rPr lang="fr-FR" sz="800">
                <a:solidFill>
                  <a:schemeClr val="tx2">
                    <a:lumMod val="60000"/>
                    <a:lumOff val="40000"/>
                  </a:schemeClr>
                </a:solidFill>
                <a:latin typeface="+mn-lt"/>
                <a:cs typeface="Open Sans"/>
              </a:rPr>
              <a:t>d’Information</a:t>
            </a:r>
          </a:p>
        </p:txBody>
      </p:sp>
      <p:pic>
        <p:nvPicPr>
          <p:cNvPr id="44" name="Picture 43">
            <a:extLst>
              <a:ext uri="{FF2B5EF4-FFF2-40B4-BE49-F238E27FC236}">
                <a16:creationId xmlns:a16="http://schemas.microsoft.com/office/drawing/2014/main" id="{7C917A6B-4D99-8A4F-C1BB-FBF7EB4A9667}"/>
              </a:ext>
            </a:extLst>
          </p:cNvPr>
          <p:cNvPicPr>
            <a:picLocks/>
          </p:cNvPicPr>
          <p:nvPr/>
        </p:nvPicPr>
        <p:blipFill rotWithShape="1">
          <a:blip r:embed="rId14" cstate="screen">
            <a:extLst>
              <a:ext uri="{28A0092B-C50C-407E-A947-70E740481C1C}">
                <a14:useLocalDpi xmlns:a14="http://schemas.microsoft.com/office/drawing/2010/main"/>
              </a:ext>
            </a:extLst>
          </a:blip>
          <a:srcRect t="3253" b="12656"/>
          <a:stretch/>
        </p:blipFill>
        <p:spPr>
          <a:xfrm>
            <a:off x="3960461" y="3668184"/>
            <a:ext cx="640080" cy="640763"/>
          </a:xfrm>
          <a:prstGeom prst="rect">
            <a:avLst/>
          </a:prstGeom>
          <a:noFill/>
          <a:ln w="25400">
            <a:solidFill>
              <a:srgbClr val="EEF5F2"/>
            </a:solidFill>
          </a:ln>
          <a:effectLst/>
        </p:spPr>
      </p:pic>
      <p:sp>
        <p:nvSpPr>
          <p:cNvPr id="46" name="Text Placeholder 1">
            <a:extLst>
              <a:ext uri="{FF2B5EF4-FFF2-40B4-BE49-F238E27FC236}">
                <a16:creationId xmlns:a16="http://schemas.microsoft.com/office/drawing/2014/main" id="{1688229B-57A4-1CD7-C53C-11D65EBCF37A}"/>
              </a:ext>
            </a:extLst>
          </p:cNvPr>
          <p:cNvSpPr txBox="1">
            <a:spLocks/>
          </p:cNvSpPr>
          <p:nvPr/>
        </p:nvSpPr>
        <p:spPr>
          <a:xfrm>
            <a:off x="4726848" y="3770338"/>
            <a:ext cx="1035515" cy="400110"/>
          </a:xfrm>
          <a:prstGeom prst="rect">
            <a:avLst/>
          </a:prstGeom>
        </p:spPr>
        <p:txBody>
          <a:bodyPr wrap="square" lIns="0" tIns="0" rIns="0" bIns="0" anchor="ctr">
            <a:spAutoFit/>
          </a:bodyPr>
          <a:lstStyle>
            <a:lvl1pPr marL="0" indent="0" algn="ctr" defTabSz="1087636" rtl="0" eaLnBrk="1" latinLnBrk="0" hangingPunct="1">
              <a:lnSpc>
                <a:spcPct val="13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5pPr>
            <a:lvl6pPr marL="5982000" indent="-543819" algn="l" defTabSz="1087636" rtl="0" eaLnBrk="1" latinLnBrk="0" hangingPunct="1">
              <a:spcBef>
                <a:spcPct val="20000"/>
              </a:spcBef>
              <a:buFont typeface="Arial"/>
              <a:buChar char="•"/>
              <a:defRPr sz="4800" kern="1200">
                <a:solidFill>
                  <a:schemeClr val="tx1"/>
                </a:solidFill>
                <a:latin typeface="+mn-lt"/>
                <a:ea typeface="+mn-ea"/>
                <a:cs typeface="+mn-cs"/>
              </a:defRPr>
            </a:lvl6pPr>
            <a:lvl7pPr marL="7069639" indent="-543819" algn="l" defTabSz="1087636" rtl="0" eaLnBrk="1" latinLnBrk="0" hangingPunct="1">
              <a:spcBef>
                <a:spcPct val="20000"/>
              </a:spcBef>
              <a:buFont typeface="Arial"/>
              <a:buChar char="•"/>
              <a:defRPr sz="4800" kern="1200">
                <a:solidFill>
                  <a:schemeClr val="tx1"/>
                </a:solidFill>
                <a:latin typeface="+mn-lt"/>
                <a:ea typeface="+mn-ea"/>
                <a:cs typeface="+mn-cs"/>
              </a:defRPr>
            </a:lvl7pPr>
            <a:lvl8pPr marL="8157277" indent="-543819" algn="l" defTabSz="1087636" rtl="0" eaLnBrk="1" latinLnBrk="0" hangingPunct="1">
              <a:spcBef>
                <a:spcPct val="20000"/>
              </a:spcBef>
              <a:buFont typeface="Arial"/>
              <a:buChar char="•"/>
              <a:defRPr sz="4800" kern="1200">
                <a:solidFill>
                  <a:schemeClr val="tx1"/>
                </a:solidFill>
                <a:latin typeface="+mn-lt"/>
                <a:ea typeface="+mn-ea"/>
                <a:cs typeface="+mn-cs"/>
              </a:defRPr>
            </a:lvl8pPr>
            <a:lvl9pPr marL="9244913" indent="-543819" algn="l" defTabSz="1087636" rtl="0" eaLnBrk="1" latinLnBrk="0" hangingPunct="1">
              <a:spcBef>
                <a:spcPct val="20000"/>
              </a:spcBef>
              <a:buFont typeface="Arial"/>
              <a:buChar char="•"/>
              <a:defRPr sz="4800" kern="1200">
                <a:solidFill>
                  <a:schemeClr val="tx1"/>
                </a:solidFill>
                <a:latin typeface="+mn-lt"/>
                <a:ea typeface="+mn-ea"/>
                <a:cs typeface="+mn-cs"/>
              </a:defRPr>
            </a:lvl9pPr>
          </a:lstStyle>
          <a:p>
            <a:pPr algn="l" defTabSz="1085528">
              <a:lnSpc>
                <a:spcPct val="100000"/>
              </a:lnSpc>
              <a:spcBef>
                <a:spcPts val="0"/>
              </a:spcBef>
              <a:defRPr/>
            </a:pPr>
            <a:r>
              <a:rPr lang="fr-FR" sz="1000" b="1">
                <a:solidFill>
                  <a:srgbClr val="649E99"/>
                </a:solidFill>
                <a:latin typeface="+mn-lt"/>
                <a:cs typeface="Open Sans"/>
              </a:rPr>
              <a:t>Elena GOITINI</a:t>
            </a:r>
          </a:p>
          <a:p>
            <a:pPr algn="l" defTabSz="1085528">
              <a:lnSpc>
                <a:spcPct val="100000"/>
              </a:lnSpc>
              <a:spcBef>
                <a:spcPts val="0"/>
              </a:spcBef>
              <a:defRPr/>
            </a:pPr>
            <a:r>
              <a:rPr lang="fr-FR" sz="800">
                <a:solidFill>
                  <a:schemeClr val="tx2">
                    <a:lumMod val="60000"/>
                    <a:lumOff val="40000"/>
                  </a:schemeClr>
                </a:solidFill>
                <a:latin typeface="+mn-lt"/>
                <a:cs typeface="Open Sans"/>
              </a:rPr>
              <a:t>Administratrice  déléguée de BNL</a:t>
            </a:r>
          </a:p>
        </p:txBody>
      </p:sp>
      <p:pic>
        <p:nvPicPr>
          <p:cNvPr id="51" name="Picture 50">
            <a:extLst>
              <a:ext uri="{FF2B5EF4-FFF2-40B4-BE49-F238E27FC236}">
                <a16:creationId xmlns:a16="http://schemas.microsoft.com/office/drawing/2014/main" id="{CC7908B8-3617-F514-BEBD-F32DD168E61C}"/>
              </a:ext>
            </a:extLst>
          </p:cNvPr>
          <p:cNvPicPr>
            <a:picLocks/>
          </p:cNvPicPr>
          <p:nvPr/>
        </p:nvPicPr>
        <p:blipFill rotWithShape="1">
          <a:blip r:embed="rId15" cstate="screen">
            <a:extLst>
              <a:ext uri="{28A0092B-C50C-407E-A947-70E740481C1C}">
                <a14:useLocalDpi xmlns:a14="http://schemas.microsoft.com/office/drawing/2010/main"/>
              </a:ext>
            </a:extLst>
          </a:blip>
          <a:srcRect b="15910"/>
          <a:stretch/>
        </p:blipFill>
        <p:spPr>
          <a:xfrm>
            <a:off x="7976919" y="3686281"/>
            <a:ext cx="640080" cy="640763"/>
          </a:xfrm>
          <a:prstGeom prst="rect">
            <a:avLst/>
          </a:prstGeom>
          <a:noFill/>
          <a:ln w="25400">
            <a:solidFill>
              <a:srgbClr val="EEF5F2"/>
            </a:solidFill>
          </a:ln>
          <a:effectLst/>
        </p:spPr>
      </p:pic>
      <p:sp>
        <p:nvSpPr>
          <p:cNvPr id="53" name="Text Placeholder 1">
            <a:extLst>
              <a:ext uri="{FF2B5EF4-FFF2-40B4-BE49-F238E27FC236}">
                <a16:creationId xmlns:a16="http://schemas.microsoft.com/office/drawing/2014/main" id="{75AF5CF2-AE20-5D67-7B2F-A627CA071E03}"/>
              </a:ext>
            </a:extLst>
          </p:cNvPr>
          <p:cNvSpPr txBox="1">
            <a:spLocks/>
          </p:cNvSpPr>
          <p:nvPr/>
        </p:nvSpPr>
        <p:spPr>
          <a:xfrm>
            <a:off x="8769287" y="3745052"/>
            <a:ext cx="1110483" cy="523220"/>
          </a:xfrm>
          <a:prstGeom prst="rect">
            <a:avLst/>
          </a:prstGeom>
        </p:spPr>
        <p:txBody>
          <a:bodyPr wrap="square" lIns="0" tIns="0" rIns="0" bIns="0" anchor="ctr">
            <a:spAutoFit/>
          </a:bodyPr>
          <a:lstStyle>
            <a:lvl1pPr marL="0" indent="0" algn="ctr" defTabSz="1087636" rtl="0" eaLnBrk="1" latinLnBrk="0" hangingPunct="1">
              <a:lnSpc>
                <a:spcPct val="13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5pPr>
            <a:lvl6pPr marL="5982000" indent="-543819" algn="l" defTabSz="1087636" rtl="0" eaLnBrk="1" latinLnBrk="0" hangingPunct="1">
              <a:spcBef>
                <a:spcPct val="20000"/>
              </a:spcBef>
              <a:buFont typeface="Arial"/>
              <a:buChar char="•"/>
              <a:defRPr sz="4800" kern="1200">
                <a:solidFill>
                  <a:schemeClr val="tx1"/>
                </a:solidFill>
                <a:latin typeface="+mn-lt"/>
                <a:ea typeface="+mn-ea"/>
                <a:cs typeface="+mn-cs"/>
              </a:defRPr>
            </a:lvl6pPr>
            <a:lvl7pPr marL="7069639" indent="-543819" algn="l" defTabSz="1087636" rtl="0" eaLnBrk="1" latinLnBrk="0" hangingPunct="1">
              <a:spcBef>
                <a:spcPct val="20000"/>
              </a:spcBef>
              <a:buFont typeface="Arial"/>
              <a:buChar char="•"/>
              <a:defRPr sz="4800" kern="1200">
                <a:solidFill>
                  <a:schemeClr val="tx1"/>
                </a:solidFill>
                <a:latin typeface="+mn-lt"/>
                <a:ea typeface="+mn-ea"/>
                <a:cs typeface="+mn-cs"/>
              </a:defRPr>
            </a:lvl7pPr>
            <a:lvl8pPr marL="8157277" indent="-543819" algn="l" defTabSz="1087636" rtl="0" eaLnBrk="1" latinLnBrk="0" hangingPunct="1">
              <a:spcBef>
                <a:spcPct val="20000"/>
              </a:spcBef>
              <a:buFont typeface="Arial"/>
              <a:buChar char="•"/>
              <a:defRPr sz="4800" kern="1200">
                <a:solidFill>
                  <a:schemeClr val="tx1"/>
                </a:solidFill>
                <a:latin typeface="+mn-lt"/>
                <a:ea typeface="+mn-ea"/>
                <a:cs typeface="+mn-cs"/>
              </a:defRPr>
            </a:lvl8pPr>
            <a:lvl9pPr marL="9244913" indent="-543819" algn="l" defTabSz="1087636" rtl="0" eaLnBrk="1" latinLnBrk="0" hangingPunct="1">
              <a:spcBef>
                <a:spcPct val="20000"/>
              </a:spcBef>
              <a:buFont typeface="Arial"/>
              <a:buChar char="•"/>
              <a:defRPr sz="4800" kern="1200">
                <a:solidFill>
                  <a:schemeClr val="tx1"/>
                </a:solidFill>
                <a:latin typeface="+mn-lt"/>
                <a:ea typeface="+mn-ea"/>
                <a:cs typeface="+mn-cs"/>
              </a:defRPr>
            </a:lvl9pPr>
          </a:lstStyle>
          <a:p>
            <a:pPr algn="l" defTabSz="1085528">
              <a:lnSpc>
                <a:spcPct val="100000"/>
              </a:lnSpc>
              <a:spcBef>
                <a:spcPts val="0"/>
              </a:spcBef>
              <a:defRPr/>
            </a:pPr>
            <a:r>
              <a:rPr lang="en-US" sz="1000" b="1">
                <a:solidFill>
                  <a:srgbClr val="649E99"/>
                </a:solidFill>
                <a:latin typeface="+mn-lt"/>
                <a:cs typeface="Open Sans"/>
              </a:rPr>
              <a:t>Yannick JUNG</a:t>
            </a:r>
          </a:p>
          <a:p>
            <a:pPr algn="l" defTabSz="1085528">
              <a:lnSpc>
                <a:spcPct val="100000"/>
              </a:lnSpc>
              <a:spcBef>
                <a:spcPts val="0"/>
              </a:spcBef>
              <a:defRPr/>
            </a:pPr>
            <a:r>
              <a:rPr lang="en-US" sz="800">
                <a:solidFill>
                  <a:schemeClr val="tx2">
                    <a:lumMod val="60000"/>
                    <a:lumOff val="40000"/>
                  </a:schemeClr>
                </a:solidFill>
                <a:latin typeface="+mn-lt"/>
                <a:cs typeface="Open Sans"/>
              </a:rPr>
              <a:t>Responsable de Corporate &amp; Institutional Banking  Global Banking </a:t>
            </a:r>
          </a:p>
        </p:txBody>
      </p:sp>
      <p:pic>
        <p:nvPicPr>
          <p:cNvPr id="54" name="Picture 53">
            <a:extLst>
              <a:ext uri="{FF2B5EF4-FFF2-40B4-BE49-F238E27FC236}">
                <a16:creationId xmlns:a16="http://schemas.microsoft.com/office/drawing/2014/main" id="{19523822-995B-F45F-9E56-0E9AD444BFDB}"/>
              </a:ext>
            </a:extLst>
          </p:cNvPr>
          <p:cNvPicPr>
            <a:picLocks/>
          </p:cNvPicPr>
          <p:nvPr/>
        </p:nvPicPr>
        <p:blipFill rotWithShape="1">
          <a:blip r:embed="rId16" cstate="screen">
            <a:extLst>
              <a:ext uri="{28A0092B-C50C-407E-A947-70E740481C1C}">
                <a14:useLocalDpi xmlns:a14="http://schemas.microsoft.com/office/drawing/2010/main"/>
              </a:ext>
            </a:extLst>
          </a:blip>
          <a:srcRect t="4770" b="11140"/>
          <a:stretch/>
        </p:blipFill>
        <p:spPr>
          <a:xfrm>
            <a:off x="10200424" y="3639883"/>
            <a:ext cx="640080" cy="640763"/>
          </a:xfrm>
          <a:prstGeom prst="rect">
            <a:avLst/>
          </a:prstGeom>
          <a:noFill/>
          <a:ln w="25400">
            <a:solidFill>
              <a:srgbClr val="EEF5F2"/>
            </a:solidFill>
          </a:ln>
          <a:effectLst/>
        </p:spPr>
      </p:pic>
      <p:sp>
        <p:nvSpPr>
          <p:cNvPr id="55" name="Text Placeholder 1">
            <a:extLst>
              <a:ext uri="{FF2B5EF4-FFF2-40B4-BE49-F238E27FC236}">
                <a16:creationId xmlns:a16="http://schemas.microsoft.com/office/drawing/2014/main" id="{8F0A4287-50CD-2DF9-A879-A8ADF1A392AD}"/>
              </a:ext>
            </a:extLst>
          </p:cNvPr>
          <p:cNvSpPr txBox="1">
            <a:spLocks/>
          </p:cNvSpPr>
          <p:nvPr/>
        </p:nvSpPr>
        <p:spPr>
          <a:xfrm>
            <a:off x="10965301" y="3621711"/>
            <a:ext cx="1226699" cy="677108"/>
          </a:xfrm>
          <a:prstGeom prst="rect">
            <a:avLst/>
          </a:prstGeom>
        </p:spPr>
        <p:txBody>
          <a:bodyPr wrap="square" lIns="0" tIns="0" rIns="0" bIns="0" anchor="ctr">
            <a:spAutoFit/>
          </a:bodyPr>
          <a:lstStyle>
            <a:lvl1pPr marL="0" indent="0" algn="ctr" defTabSz="1087636" rtl="0" eaLnBrk="1" latinLnBrk="0" hangingPunct="1">
              <a:lnSpc>
                <a:spcPct val="13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5pPr>
            <a:lvl6pPr marL="5982000" indent="-543819" algn="l" defTabSz="1087636" rtl="0" eaLnBrk="1" latinLnBrk="0" hangingPunct="1">
              <a:spcBef>
                <a:spcPct val="20000"/>
              </a:spcBef>
              <a:buFont typeface="Arial"/>
              <a:buChar char="•"/>
              <a:defRPr sz="4800" kern="1200">
                <a:solidFill>
                  <a:schemeClr val="tx1"/>
                </a:solidFill>
                <a:latin typeface="+mn-lt"/>
                <a:ea typeface="+mn-ea"/>
                <a:cs typeface="+mn-cs"/>
              </a:defRPr>
            </a:lvl6pPr>
            <a:lvl7pPr marL="7069639" indent="-543819" algn="l" defTabSz="1087636" rtl="0" eaLnBrk="1" latinLnBrk="0" hangingPunct="1">
              <a:spcBef>
                <a:spcPct val="20000"/>
              </a:spcBef>
              <a:buFont typeface="Arial"/>
              <a:buChar char="•"/>
              <a:defRPr sz="4800" kern="1200">
                <a:solidFill>
                  <a:schemeClr val="tx1"/>
                </a:solidFill>
                <a:latin typeface="+mn-lt"/>
                <a:ea typeface="+mn-ea"/>
                <a:cs typeface="+mn-cs"/>
              </a:defRPr>
            </a:lvl7pPr>
            <a:lvl8pPr marL="8157277" indent="-543819" algn="l" defTabSz="1087636" rtl="0" eaLnBrk="1" latinLnBrk="0" hangingPunct="1">
              <a:spcBef>
                <a:spcPct val="20000"/>
              </a:spcBef>
              <a:buFont typeface="Arial"/>
              <a:buChar char="•"/>
              <a:defRPr sz="4800" kern="1200">
                <a:solidFill>
                  <a:schemeClr val="tx1"/>
                </a:solidFill>
                <a:latin typeface="+mn-lt"/>
                <a:ea typeface="+mn-ea"/>
                <a:cs typeface="+mn-cs"/>
              </a:defRPr>
            </a:lvl8pPr>
            <a:lvl9pPr marL="9244913" indent="-543819" algn="l" defTabSz="1087636" rtl="0" eaLnBrk="1" latinLnBrk="0" hangingPunct="1">
              <a:spcBef>
                <a:spcPct val="20000"/>
              </a:spcBef>
              <a:buFont typeface="Arial"/>
              <a:buChar char="•"/>
              <a:defRPr sz="4800" kern="1200">
                <a:solidFill>
                  <a:schemeClr val="tx1"/>
                </a:solidFill>
                <a:latin typeface="+mn-lt"/>
                <a:ea typeface="+mn-ea"/>
                <a:cs typeface="+mn-cs"/>
              </a:defRPr>
            </a:lvl9pPr>
          </a:lstStyle>
          <a:p>
            <a:pPr algn="l" defTabSz="1085528">
              <a:lnSpc>
                <a:spcPct val="100000"/>
              </a:lnSpc>
              <a:spcBef>
                <a:spcPts val="0"/>
              </a:spcBef>
              <a:defRPr/>
            </a:pPr>
            <a:r>
              <a:rPr lang="fr-FR" sz="1000" b="1" dirty="0">
                <a:solidFill>
                  <a:srgbClr val="649E99"/>
                </a:solidFill>
                <a:latin typeface="+mn-lt"/>
                <a:cs typeface="Open Sans"/>
              </a:rPr>
              <a:t>Pauline LECLERC-GLORIEUX</a:t>
            </a:r>
          </a:p>
          <a:p>
            <a:pPr algn="l" defTabSz="1085528">
              <a:lnSpc>
                <a:spcPct val="100000"/>
              </a:lnSpc>
              <a:spcBef>
                <a:spcPts val="0"/>
              </a:spcBef>
              <a:defRPr/>
            </a:pPr>
            <a:r>
              <a:rPr lang="fr-FR" sz="800" dirty="0">
                <a:solidFill>
                  <a:schemeClr val="tx2">
                    <a:lumMod val="60000"/>
                    <a:lumOff val="40000"/>
                  </a:schemeClr>
                </a:solidFill>
                <a:latin typeface="+mn-lt"/>
                <a:cs typeface="Open Sans"/>
              </a:rPr>
              <a:t>Administratrice</a:t>
            </a:r>
          </a:p>
          <a:p>
            <a:pPr algn="l" defTabSz="1085528">
              <a:lnSpc>
                <a:spcPct val="100000"/>
              </a:lnSpc>
              <a:spcBef>
                <a:spcPts val="0"/>
              </a:spcBef>
              <a:defRPr/>
            </a:pPr>
            <a:r>
              <a:rPr lang="fr-FR" sz="800" dirty="0">
                <a:solidFill>
                  <a:schemeClr val="tx2">
                    <a:lumMod val="60000"/>
                    <a:lumOff val="40000"/>
                  </a:schemeClr>
                </a:solidFill>
                <a:latin typeface="+mn-lt"/>
                <a:cs typeface="Open Sans"/>
              </a:rPr>
              <a:t>Directrice Générale de </a:t>
            </a:r>
            <a:endParaRPr lang="fr-FR" dirty="0">
              <a:solidFill>
                <a:schemeClr val="tx2">
                  <a:lumMod val="60000"/>
                  <a:lumOff val="40000"/>
                </a:schemeClr>
              </a:solidFill>
              <a:ea typeface="Open Sans Light"/>
            </a:endParaRPr>
          </a:p>
          <a:p>
            <a:pPr algn="l" defTabSz="1085528">
              <a:lnSpc>
                <a:spcPct val="100000"/>
              </a:lnSpc>
              <a:spcBef>
                <a:spcPts val="0"/>
              </a:spcBef>
              <a:defRPr/>
            </a:pPr>
            <a:r>
              <a:rPr lang="fr-FR" sz="800" dirty="0">
                <a:solidFill>
                  <a:schemeClr val="tx2">
                    <a:lumMod val="60000"/>
                    <a:lumOff val="40000"/>
                  </a:schemeClr>
                </a:solidFill>
                <a:latin typeface="+mn-lt"/>
                <a:cs typeface="Open Sans"/>
              </a:rPr>
              <a:t>BNP Paribas Cardif</a:t>
            </a:r>
            <a:endParaRPr lang="fr-FR" dirty="0">
              <a:solidFill>
                <a:schemeClr val="tx2">
                  <a:lumMod val="60000"/>
                  <a:lumOff val="40000"/>
                </a:schemeClr>
              </a:solidFill>
              <a:ea typeface="Open Sans Light"/>
            </a:endParaRPr>
          </a:p>
        </p:txBody>
      </p:sp>
      <p:pic>
        <p:nvPicPr>
          <p:cNvPr id="57" name="Picture 56">
            <a:extLst>
              <a:ext uri="{FF2B5EF4-FFF2-40B4-BE49-F238E27FC236}">
                <a16:creationId xmlns:a16="http://schemas.microsoft.com/office/drawing/2014/main" id="{D7852086-D301-D1A3-7C4A-A228E18CD11D}"/>
              </a:ext>
            </a:extLst>
          </p:cNvPr>
          <p:cNvPicPr>
            <a:picLocks/>
          </p:cNvPicPr>
          <p:nvPr/>
        </p:nvPicPr>
        <p:blipFill rotWithShape="1">
          <a:blip r:embed="rId17" cstate="screen">
            <a:extLst>
              <a:ext uri="{28A0092B-C50C-407E-A947-70E740481C1C}">
                <a14:useLocalDpi xmlns:a14="http://schemas.microsoft.com/office/drawing/2010/main"/>
              </a:ext>
            </a:extLst>
          </a:blip>
          <a:srcRect t="3898" b="12011"/>
          <a:stretch/>
        </p:blipFill>
        <p:spPr>
          <a:xfrm>
            <a:off x="4741629" y="4393395"/>
            <a:ext cx="640080" cy="640763"/>
          </a:xfrm>
          <a:prstGeom prst="rect">
            <a:avLst/>
          </a:prstGeom>
          <a:noFill/>
          <a:ln w="25400">
            <a:solidFill>
              <a:srgbClr val="EEF5F2"/>
            </a:solidFill>
          </a:ln>
          <a:effectLst/>
        </p:spPr>
      </p:pic>
      <p:sp>
        <p:nvSpPr>
          <p:cNvPr id="58" name="Text Placeholder 1">
            <a:extLst>
              <a:ext uri="{FF2B5EF4-FFF2-40B4-BE49-F238E27FC236}">
                <a16:creationId xmlns:a16="http://schemas.microsoft.com/office/drawing/2014/main" id="{7D6EA54F-B77F-C793-4EB7-E8D3EF96F59C}"/>
              </a:ext>
            </a:extLst>
          </p:cNvPr>
          <p:cNvSpPr txBox="1">
            <a:spLocks/>
          </p:cNvSpPr>
          <p:nvPr/>
        </p:nvSpPr>
        <p:spPr>
          <a:xfrm>
            <a:off x="5478459" y="4513721"/>
            <a:ext cx="1249242" cy="400110"/>
          </a:xfrm>
          <a:prstGeom prst="rect">
            <a:avLst/>
          </a:prstGeom>
        </p:spPr>
        <p:txBody>
          <a:bodyPr wrap="square" lIns="0" tIns="0" rIns="0" bIns="0" anchor="ctr">
            <a:spAutoFit/>
          </a:bodyPr>
          <a:lstStyle>
            <a:lvl1pPr marL="0" indent="0" algn="ctr" defTabSz="1087636" rtl="0" eaLnBrk="1" latinLnBrk="0" hangingPunct="1">
              <a:lnSpc>
                <a:spcPct val="13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5pPr>
            <a:lvl6pPr marL="5982000" indent="-543819" algn="l" defTabSz="1087636" rtl="0" eaLnBrk="1" latinLnBrk="0" hangingPunct="1">
              <a:spcBef>
                <a:spcPct val="20000"/>
              </a:spcBef>
              <a:buFont typeface="Arial"/>
              <a:buChar char="•"/>
              <a:defRPr sz="4800" kern="1200">
                <a:solidFill>
                  <a:schemeClr val="tx1"/>
                </a:solidFill>
                <a:latin typeface="+mn-lt"/>
                <a:ea typeface="+mn-ea"/>
                <a:cs typeface="+mn-cs"/>
              </a:defRPr>
            </a:lvl6pPr>
            <a:lvl7pPr marL="7069639" indent="-543819" algn="l" defTabSz="1087636" rtl="0" eaLnBrk="1" latinLnBrk="0" hangingPunct="1">
              <a:spcBef>
                <a:spcPct val="20000"/>
              </a:spcBef>
              <a:buFont typeface="Arial"/>
              <a:buChar char="•"/>
              <a:defRPr sz="4800" kern="1200">
                <a:solidFill>
                  <a:schemeClr val="tx1"/>
                </a:solidFill>
                <a:latin typeface="+mn-lt"/>
                <a:ea typeface="+mn-ea"/>
                <a:cs typeface="+mn-cs"/>
              </a:defRPr>
            </a:lvl7pPr>
            <a:lvl8pPr marL="8157277" indent="-543819" algn="l" defTabSz="1087636" rtl="0" eaLnBrk="1" latinLnBrk="0" hangingPunct="1">
              <a:spcBef>
                <a:spcPct val="20000"/>
              </a:spcBef>
              <a:buFont typeface="Arial"/>
              <a:buChar char="•"/>
              <a:defRPr sz="4800" kern="1200">
                <a:solidFill>
                  <a:schemeClr val="tx1"/>
                </a:solidFill>
                <a:latin typeface="+mn-lt"/>
                <a:ea typeface="+mn-ea"/>
                <a:cs typeface="+mn-cs"/>
              </a:defRPr>
            </a:lvl8pPr>
            <a:lvl9pPr marL="9244913" indent="-543819" algn="l" defTabSz="1087636" rtl="0" eaLnBrk="1" latinLnBrk="0" hangingPunct="1">
              <a:spcBef>
                <a:spcPct val="20000"/>
              </a:spcBef>
              <a:buFont typeface="Arial"/>
              <a:buChar char="•"/>
              <a:defRPr sz="4800" kern="1200">
                <a:solidFill>
                  <a:schemeClr val="tx1"/>
                </a:solidFill>
                <a:latin typeface="+mn-lt"/>
                <a:ea typeface="+mn-ea"/>
                <a:cs typeface="+mn-cs"/>
              </a:defRPr>
            </a:lvl9pPr>
          </a:lstStyle>
          <a:p>
            <a:pPr algn="l" defTabSz="1085528">
              <a:lnSpc>
                <a:spcPct val="100000"/>
              </a:lnSpc>
              <a:spcBef>
                <a:spcPts val="0"/>
              </a:spcBef>
              <a:defRPr/>
            </a:pPr>
            <a:r>
              <a:rPr lang="fr-FR" sz="1000" b="1">
                <a:solidFill>
                  <a:srgbClr val="649E99"/>
                </a:solidFill>
                <a:latin typeface="+mn-lt"/>
                <a:cs typeface="Open Sans"/>
              </a:rPr>
              <a:t>Isabelle LOC</a:t>
            </a:r>
          </a:p>
          <a:p>
            <a:pPr algn="l" defTabSz="1085528">
              <a:lnSpc>
                <a:spcPct val="100000"/>
              </a:lnSpc>
              <a:spcBef>
                <a:spcPts val="0"/>
              </a:spcBef>
              <a:defRPr/>
            </a:pPr>
            <a:r>
              <a:rPr lang="fr-FR" sz="800">
                <a:solidFill>
                  <a:schemeClr val="tx2">
                    <a:lumMod val="60000"/>
                    <a:lumOff val="40000"/>
                  </a:schemeClr>
                </a:solidFill>
                <a:latin typeface="+mn-lt"/>
                <a:cs typeface="Open Sans"/>
              </a:rPr>
              <a:t>Directrice de la Banque Commerciale en France</a:t>
            </a:r>
          </a:p>
        </p:txBody>
      </p:sp>
      <p:pic>
        <p:nvPicPr>
          <p:cNvPr id="60" name="Picture 59">
            <a:extLst>
              <a:ext uri="{FF2B5EF4-FFF2-40B4-BE49-F238E27FC236}">
                <a16:creationId xmlns:a16="http://schemas.microsoft.com/office/drawing/2014/main" id="{1DB0868B-E54C-E2ED-B90D-068CE7B926A6}"/>
              </a:ext>
            </a:extLst>
          </p:cNvPr>
          <p:cNvPicPr>
            <a:picLocks/>
          </p:cNvPicPr>
          <p:nvPr/>
        </p:nvPicPr>
        <p:blipFill rotWithShape="1">
          <a:blip r:embed="rId18" cstate="screen">
            <a:extLst>
              <a:ext uri="{28A0092B-C50C-407E-A947-70E740481C1C}">
                <a14:useLocalDpi xmlns:a14="http://schemas.microsoft.com/office/drawing/2010/main"/>
              </a:ext>
            </a:extLst>
          </a:blip>
          <a:srcRect b="15910"/>
          <a:stretch/>
        </p:blipFill>
        <p:spPr>
          <a:xfrm>
            <a:off x="7028443" y="4393500"/>
            <a:ext cx="640080" cy="640763"/>
          </a:xfrm>
          <a:prstGeom prst="rect">
            <a:avLst/>
          </a:prstGeom>
          <a:noFill/>
          <a:ln w="25400">
            <a:solidFill>
              <a:srgbClr val="EEF5F2"/>
            </a:solidFill>
          </a:ln>
          <a:effectLst/>
        </p:spPr>
      </p:pic>
      <p:sp>
        <p:nvSpPr>
          <p:cNvPr id="7169" name="Text Placeholder 1">
            <a:extLst>
              <a:ext uri="{FF2B5EF4-FFF2-40B4-BE49-F238E27FC236}">
                <a16:creationId xmlns:a16="http://schemas.microsoft.com/office/drawing/2014/main" id="{17111E74-5E3F-EF4B-32DA-B01914BE6096}"/>
              </a:ext>
            </a:extLst>
          </p:cNvPr>
          <p:cNvSpPr txBox="1">
            <a:spLocks/>
          </p:cNvSpPr>
          <p:nvPr/>
        </p:nvSpPr>
        <p:spPr>
          <a:xfrm>
            <a:off x="7787649" y="4513827"/>
            <a:ext cx="1156742" cy="400110"/>
          </a:xfrm>
          <a:prstGeom prst="rect">
            <a:avLst/>
          </a:prstGeom>
        </p:spPr>
        <p:txBody>
          <a:bodyPr wrap="square" lIns="0" tIns="0" rIns="0" bIns="0" anchor="ctr">
            <a:spAutoFit/>
          </a:bodyPr>
          <a:lstStyle>
            <a:lvl1pPr marL="0" indent="0" algn="ctr" defTabSz="1087636" rtl="0" eaLnBrk="1" latinLnBrk="0" hangingPunct="1">
              <a:lnSpc>
                <a:spcPct val="13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5pPr>
            <a:lvl6pPr marL="5982000" indent="-543819" algn="l" defTabSz="1087636" rtl="0" eaLnBrk="1" latinLnBrk="0" hangingPunct="1">
              <a:spcBef>
                <a:spcPct val="20000"/>
              </a:spcBef>
              <a:buFont typeface="Arial"/>
              <a:buChar char="•"/>
              <a:defRPr sz="4800" kern="1200">
                <a:solidFill>
                  <a:schemeClr val="tx1"/>
                </a:solidFill>
                <a:latin typeface="+mn-lt"/>
                <a:ea typeface="+mn-ea"/>
                <a:cs typeface="+mn-cs"/>
              </a:defRPr>
            </a:lvl6pPr>
            <a:lvl7pPr marL="7069639" indent="-543819" algn="l" defTabSz="1087636" rtl="0" eaLnBrk="1" latinLnBrk="0" hangingPunct="1">
              <a:spcBef>
                <a:spcPct val="20000"/>
              </a:spcBef>
              <a:buFont typeface="Arial"/>
              <a:buChar char="•"/>
              <a:defRPr sz="4800" kern="1200">
                <a:solidFill>
                  <a:schemeClr val="tx1"/>
                </a:solidFill>
                <a:latin typeface="+mn-lt"/>
                <a:ea typeface="+mn-ea"/>
                <a:cs typeface="+mn-cs"/>
              </a:defRPr>
            </a:lvl7pPr>
            <a:lvl8pPr marL="8157277" indent="-543819" algn="l" defTabSz="1087636" rtl="0" eaLnBrk="1" latinLnBrk="0" hangingPunct="1">
              <a:spcBef>
                <a:spcPct val="20000"/>
              </a:spcBef>
              <a:buFont typeface="Arial"/>
              <a:buChar char="•"/>
              <a:defRPr sz="4800" kern="1200">
                <a:solidFill>
                  <a:schemeClr val="tx1"/>
                </a:solidFill>
                <a:latin typeface="+mn-lt"/>
                <a:ea typeface="+mn-ea"/>
                <a:cs typeface="+mn-cs"/>
              </a:defRPr>
            </a:lvl8pPr>
            <a:lvl9pPr marL="9244913" indent="-543819" algn="l" defTabSz="1087636" rtl="0" eaLnBrk="1" latinLnBrk="0" hangingPunct="1">
              <a:spcBef>
                <a:spcPct val="20000"/>
              </a:spcBef>
              <a:buFont typeface="Arial"/>
              <a:buChar char="•"/>
              <a:defRPr sz="4800" kern="1200">
                <a:solidFill>
                  <a:schemeClr val="tx1"/>
                </a:solidFill>
                <a:latin typeface="+mn-lt"/>
                <a:ea typeface="+mn-ea"/>
                <a:cs typeface="+mn-cs"/>
              </a:defRPr>
            </a:lvl9pPr>
          </a:lstStyle>
          <a:p>
            <a:pPr algn="l" defTabSz="1085528">
              <a:lnSpc>
                <a:spcPct val="100000"/>
              </a:lnSpc>
              <a:spcBef>
                <a:spcPts val="0"/>
              </a:spcBef>
              <a:defRPr/>
            </a:pPr>
            <a:r>
              <a:rPr lang="fr-FR" sz="1000" b="1">
                <a:solidFill>
                  <a:srgbClr val="649E99"/>
                </a:solidFill>
                <a:latin typeface="+mn-lt"/>
                <a:cs typeface="Open Sans"/>
              </a:rPr>
              <a:t>Stéphanie MAAREK</a:t>
            </a:r>
          </a:p>
          <a:p>
            <a:pPr algn="l" defTabSz="1085528">
              <a:lnSpc>
                <a:spcPct val="100000"/>
              </a:lnSpc>
              <a:spcBef>
                <a:spcPts val="0"/>
              </a:spcBef>
              <a:defRPr/>
            </a:pPr>
            <a:r>
              <a:rPr lang="fr-FR" sz="800">
                <a:solidFill>
                  <a:schemeClr val="tx2">
                    <a:lumMod val="60000"/>
                    <a:lumOff val="40000"/>
                  </a:schemeClr>
                </a:solidFill>
                <a:latin typeface="+mn-lt"/>
                <a:cs typeface="Open Sans"/>
              </a:rPr>
              <a:t>Directrice</a:t>
            </a:r>
          </a:p>
          <a:p>
            <a:pPr algn="l" defTabSz="1085528">
              <a:lnSpc>
                <a:spcPct val="100000"/>
              </a:lnSpc>
              <a:spcBef>
                <a:spcPts val="0"/>
              </a:spcBef>
              <a:defRPr/>
            </a:pPr>
            <a:r>
              <a:rPr lang="fr-FR" sz="800">
                <a:solidFill>
                  <a:schemeClr val="tx2">
                    <a:lumMod val="60000"/>
                    <a:lumOff val="40000"/>
                  </a:schemeClr>
                </a:solidFill>
                <a:latin typeface="+mn-lt"/>
                <a:cs typeface="Open Sans"/>
              </a:rPr>
              <a:t>de la Conformité</a:t>
            </a:r>
          </a:p>
        </p:txBody>
      </p:sp>
      <p:pic>
        <p:nvPicPr>
          <p:cNvPr id="7170" name="Picture 7169">
            <a:extLst>
              <a:ext uri="{FF2B5EF4-FFF2-40B4-BE49-F238E27FC236}">
                <a16:creationId xmlns:a16="http://schemas.microsoft.com/office/drawing/2014/main" id="{777008D7-A934-C3BC-99B4-DD0355330101}"/>
              </a:ext>
            </a:extLst>
          </p:cNvPr>
          <p:cNvPicPr>
            <a:picLocks/>
          </p:cNvPicPr>
          <p:nvPr/>
        </p:nvPicPr>
        <p:blipFill rotWithShape="1">
          <a:blip r:embed="rId19" cstate="screen">
            <a:extLst>
              <a:ext uri="{28A0092B-C50C-407E-A947-70E740481C1C}">
                <a14:useLocalDpi xmlns:a14="http://schemas.microsoft.com/office/drawing/2010/main"/>
              </a:ext>
            </a:extLst>
          </a:blip>
          <a:srcRect t="209" b="15701"/>
          <a:stretch/>
        </p:blipFill>
        <p:spPr>
          <a:xfrm>
            <a:off x="9101457" y="4405343"/>
            <a:ext cx="640080" cy="640763"/>
          </a:xfrm>
          <a:prstGeom prst="rect">
            <a:avLst/>
          </a:prstGeom>
          <a:noFill/>
          <a:ln w="25400">
            <a:solidFill>
              <a:srgbClr val="EEF5F2"/>
            </a:solidFill>
          </a:ln>
          <a:effectLst/>
        </p:spPr>
      </p:pic>
      <p:sp>
        <p:nvSpPr>
          <p:cNvPr id="7171" name="Text Placeholder 1">
            <a:extLst>
              <a:ext uri="{FF2B5EF4-FFF2-40B4-BE49-F238E27FC236}">
                <a16:creationId xmlns:a16="http://schemas.microsoft.com/office/drawing/2014/main" id="{EEBEE4BC-C427-4209-120C-BF69D4ECE8AD}"/>
              </a:ext>
            </a:extLst>
          </p:cNvPr>
          <p:cNvSpPr txBox="1">
            <a:spLocks/>
          </p:cNvSpPr>
          <p:nvPr/>
        </p:nvSpPr>
        <p:spPr>
          <a:xfrm>
            <a:off x="9860664" y="4587225"/>
            <a:ext cx="1035514" cy="276999"/>
          </a:xfrm>
          <a:prstGeom prst="rect">
            <a:avLst/>
          </a:prstGeom>
        </p:spPr>
        <p:txBody>
          <a:bodyPr wrap="square" lIns="0" tIns="0" rIns="0" bIns="0" anchor="ctr">
            <a:spAutoFit/>
          </a:bodyPr>
          <a:lstStyle>
            <a:lvl1pPr marL="0" indent="0" algn="ctr" defTabSz="1087636" rtl="0" eaLnBrk="1" latinLnBrk="0" hangingPunct="1">
              <a:lnSpc>
                <a:spcPct val="13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5pPr>
            <a:lvl6pPr marL="5982000" indent="-543819" algn="l" defTabSz="1087636" rtl="0" eaLnBrk="1" latinLnBrk="0" hangingPunct="1">
              <a:spcBef>
                <a:spcPct val="20000"/>
              </a:spcBef>
              <a:buFont typeface="Arial"/>
              <a:buChar char="•"/>
              <a:defRPr sz="4800" kern="1200">
                <a:solidFill>
                  <a:schemeClr val="tx1"/>
                </a:solidFill>
                <a:latin typeface="+mn-lt"/>
                <a:ea typeface="+mn-ea"/>
                <a:cs typeface="+mn-cs"/>
              </a:defRPr>
            </a:lvl6pPr>
            <a:lvl7pPr marL="7069639" indent="-543819" algn="l" defTabSz="1087636" rtl="0" eaLnBrk="1" latinLnBrk="0" hangingPunct="1">
              <a:spcBef>
                <a:spcPct val="20000"/>
              </a:spcBef>
              <a:buFont typeface="Arial"/>
              <a:buChar char="•"/>
              <a:defRPr sz="4800" kern="1200">
                <a:solidFill>
                  <a:schemeClr val="tx1"/>
                </a:solidFill>
                <a:latin typeface="+mn-lt"/>
                <a:ea typeface="+mn-ea"/>
                <a:cs typeface="+mn-cs"/>
              </a:defRPr>
            </a:lvl7pPr>
            <a:lvl8pPr marL="8157277" indent="-543819" algn="l" defTabSz="1087636" rtl="0" eaLnBrk="1" latinLnBrk="0" hangingPunct="1">
              <a:spcBef>
                <a:spcPct val="20000"/>
              </a:spcBef>
              <a:buFont typeface="Arial"/>
              <a:buChar char="•"/>
              <a:defRPr sz="4800" kern="1200">
                <a:solidFill>
                  <a:schemeClr val="tx1"/>
                </a:solidFill>
                <a:latin typeface="+mn-lt"/>
                <a:ea typeface="+mn-ea"/>
                <a:cs typeface="+mn-cs"/>
              </a:defRPr>
            </a:lvl8pPr>
            <a:lvl9pPr marL="9244913" indent="-543819" algn="l" defTabSz="1087636" rtl="0" eaLnBrk="1" latinLnBrk="0" hangingPunct="1">
              <a:spcBef>
                <a:spcPct val="20000"/>
              </a:spcBef>
              <a:buFont typeface="Arial"/>
              <a:buChar char="•"/>
              <a:defRPr sz="4800" kern="1200">
                <a:solidFill>
                  <a:schemeClr val="tx1"/>
                </a:solidFill>
                <a:latin typeface="+mn-lt"/>
                <a:ea typeface="+mn-ea"/>
                <a:cs typeface="+mn-cs"/>
              </a:defRPr>
            </a:lvl9pPr>
          </a:lstStyle>
          <a:p>
            <a:pPr algn="l" defTabSz="1085528">
              <a:lnSpc>
                <a:spcPct val="100000"/>
              </a:lnSpc>
              <a:spcBef>
                <a:spcPts val="0"/>
              </a:spcBef>
              <a:defRPr/>
            </a:pPr>
            <a:r>
              <a:rPr lang="fr-FR" sz="1000" b="1">
                <a:solidFill>
                  <a:srgbClr val="649E99"/>
                </a:solidFill>
                <a:latin typeface="+mn-lt"/>
                <a:cs typeface="Open Sans"/>
              </a:rPr>
              <a:t>Lars MACHENIL</a:t>
            </a:r>
          </a:p>
          <a:p>
            <a:pPr algn="l" defTabSz="1085528">
              <a:lnSpc>
                <a:spcPct val="100000"/>
              </a:lnSpc>
              <a:spcBef>
                <a:spcPts val="0"/>
              </a:spcBef>
              <a:defRPr/>
            </a:pPr>
            <a:r>
              <a:rPr lang="fr-FR" sz="800">
                <a:solidFill>
                  <a:schemeClr val="tx2">
                    <a:lumMod val="60000"/>
                    <a:lumOff val="40000"/>
                  </a:schemeClr>
                </a:solidFill>
                <a:latin typeface="+mn-lt"/>
                <a:cs typeface="Open Sans"/>
              </a:rPr>
              <a:t>Directeur Financier</a:t>
            </a:r>
          </a:p>
        </p:txBody>
      </p:sp>
      <p:pic>
        <p:nvPicPr>
          <p:cNvPr id="7173" name="Picture 7172">
            <a:extLst>
              <a:ext uri="{FF2B5EF4-FFF2-40B4-BE49-F238E27FC236}">
                <a16:creationId xmlns:a16="http://schemas.microsoft.com/office/drawing/2014/main" id="{8853838A-8DFE-1482-9BD5-6A29E06CE204}"/>
              </a:ext>
            </a:extLst>
          </p:cNvPr>
          <p:cNvPicPr>
            <a:picLocks/>
          </p:cNvPicPr>
          <p:nvPr/>
        </p:nvPicPr>
        <p:blipFill rotWithShape="1">
          <a:blip r:embed="rId20" cstate="screen">
            <a:extLst>
              <a:ext uri="{28A0092B-C50C-407E-A947-70E740481C1C}">
                <a14:useLocalDpi xmlns:a14="http://schemas.microsoft.com/office/drawing/2010/main"/>
              </a:ext>
            </a:extLst>
          </a:blip>
          <a:srcRect t="1168" b="14742"/>
          <a:stretch/>
        </p:blipFill>
        <p:spPr>
          <a:xfrm>
            <a:off x="3963018" y="5198674"/>
            <a:ext cx="640080" cy="640763"/>
          </a:xfrm>
          <a:prstGeom prst="rect">
            <a:avLst/>
          </a:prstGeom>
          <a:noFill/>
          <a:ln w="25400">
            <a:solidFill>
              <a:srgbClr val="EEF5F2"/>
            </a:solidFill>
          </a:ln>
          <a:effectLst/>
        </p:spPr>
      </p:pic>
      <p:sp>
        <p:nvSpPr>
          <p:cNvPr id="7174" name="Text Placeholder 1">
            <a:extLst>
              <a:ext uri="{FF2B5EF4-FFF2-40B4-BE49-F238E27FC236}">
                <a16:creationId xmlns:a16="http://schemas.microsoft.com/office/drawing/2014/main" id="{66D57679-E059-91A8-F40F-6EB950873616}"/>
              </a:ext>
            </a:extLst>
          </p:cNvPr>
          <p:cNvSpPr txBox="1">
            <a:spLocks/>
          </p:cNvSpPr>
          <p:nvPr/>
        </p:nvSpPr>
        <p:spPr>
          <a:xfrm>
            <a:off x="4722225" y="5319001"/>
            <a:ext cx="1035515" cy="400110"/>
          </a:xfrm>
          <a:prstGeom prst="rect">
            <a:avLst/>
          </a:prstGeom>
        </p:spPr>
        <p:txBody>
          <a:bodyPr wrap="square" lIns="0" tIns="0" rIns="0" bIns="0" anchor="ctr">
            <a:spAutoFit/>
          </a:bodyPr>
          <a:lstStyle>
            <a:lvl1pPr marL="0" indent="0" algn="ctr" defTabSz="1087636" rtl="0" eaLnBrk="1" latinLnBrk="0" hangingPunct="1">
              <a:lnSpc>
                <a:spcPct val="13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5pPr>
            <a:lvl6pPr marL="5982000" indent="-543819" algn="l" defTabSz="1087636" rtl="0" eaLnBrk="1" latinLnBrk="0" hangingPunct="1">
              <a:spcBef>
                <a:spcPct val="20000"/>
              </a:spcBef>
              <a:buFont typeface="Arial"/>
              <a:buChar char="•"/>
              <a:defRPr sz="4800" kern="1200">
                <a:solidFill>
                  <a:schemeClr val="tx1"/>
                </a:solidFill>
                <a:latin typeface="+mn-lt"/>
                <a:ea typeface="+mn-ea"/>
                <a:cs typeface="+mn-cs"/>
              </a:defRPr>
            </a:lvl6pPr>
            <a:lvl7pPr marL="7069639" indent="-543819" algn="l" defTabSz="1087636" rtl="0" eaLnBrk="1" latinLnBrk="0" hangingPunct="1">
              <a:spcBef>
                <a:spcPct val="20000"/>
              </a:spcBef>
              <a:buFont typeface="Arial"/>
              <a:buChar char="•"/>
              <a:defRPr sz="4800" kern="1200">
                <a:solidFill>
                  <a:schemeClr val="tx1"/>
                </a:solidFill>
                <a:latin typeface="+mn-lt"/>
                <a:ea typeface="+mn-ea"/>
                <a:cs typeface="+mn-cs"/>
              </a:defRPr>
            </a:lvl7pPr>
            <a:lvl8pPr marL="8157277" indent="-543819" algn="l" defTabSz="1087636" rtl="0" eaLnBrk="1" latinLnBrk="0" hangingPunct="1">
              <a:spcBef>
                <a:spcPct val="20000"/>
              </a:spcBef>
              <a:buFont typeface="Arial"/>
              <a:buChar char="•"/>
              <a:defRPr sz="4800" kern="1200">
                <a:solidFill>
                  <a:schemeClr val="tx1"/>
                </a:solidFill>
                <a:latin typeface="+mn-lt"/>
                <a:ea typeface="+mn-ea"/>
                <a:cs typeface="+mn-cs"/>
              </a:defRPr>
            </a:lvl8pPr>
            <a:lvl9pPr marL="9244913" indent="-543819" algn="l" defTabSz="1087636" rtl="0" eaLnBrk="1" latinLnBrk="0" hangingPunct="1">
              <a:spcBef>
                <a:spcPct val="20000"/>
              </a:spcBef>
              <a:buFont typeface="Arial"/>
              <a:buChar char="•"/>
              <a:defRPr sz="4800" kern="1200">
                <a:solidFill>
                  <a:schemeClr val="tx1"/>
                </a:solidFill>
                <a:latin typeface="+mn-lt"/>
                <a:ea typeface="+mn-ea"/>
                <a:cs typeface="+mn-cs"/>
              </a:defRPr>
            </a:lvl9pPr>
          </a:lstStyle>
          <a:p>
            <a:pPr algn="l" defTabSz="1085528">
              <a:lnSpc>
                <a:spcPct val="100000"/>
              </a:lnSpc>
              <a:spcBef>
                <a:spcPts val="0"/>
              </a:spcBef>
              <a:defRPr/>
            </a:pPr>
            <a:r>
              <a:rPr lang="fr-FR" sz="1000" b="1">
                <a:solidFill>
                  <a:srgbClr val="649E99"/>
                </a:solidFill>
                <a:latin typeface="+mn-lt"/>
                <a:cs typeface="Open Sans"/>
              </a:rPr>
              <a:t>Sofia MERLO</a:t>
            </a:r>
          </a:p>
          <a:p>
            <a:pPr algn="l" defTabSz="1085528">
              <a:lnSpc>
                <a:spcPct val="100000"/>
              </a:lnSpc>
              <a:spcBef>
                <a:spcPts val="0"/>
              </a:spcBef>
              <a:defRPr/>
            </a:pPr>
            <a:r>
              <a:rPr lang="fr-FR" sz="800">
                <a:solidFill>
                  <a:schemeClr val="tx2">
                    <a:lumMod val="60000"/>
                    <a:lumOff val="40000"/>
                  </a:schemeClr>
                </a:solidFill>
                <a:latin typeface="+mn-lt"/>
                <a:cs typeface="Open Sans"/>
              </a:rPr>
              <a:t>Directrice des Ressources Humaines</a:t>
            </a:r>
          </a:p>
        </p:txBody>
      </p:sp>
      <p:sp>
        <p:nvSpPr>
          <p:cNvPr id="7176" name="Text Placeholder 1">
            <a:extLst>
              <a:ext uri="{FF2B5EF4-FFF2-40B4-BE49-F238E27FC236}">
                <a16:creationId xmlns:a16="http://schemas.microsoft.com/office/drawing/2014/main" id="{D1CFE6E9-E8BB-0A89-7B15-F3F2B5A64DE6}"/>
              </a:ext>
            </a:extLst>
          </p:cNvPr>
          <p:cNvSpPr txBox="1">
            <a:spLocks/>
          </p:cNvSpPr>
          <p:nvPr/>
        </p:nvSpPr>
        <p:spPr>
          <a:xfrm>
            <a:off x="6653389" y="5257104"/>
            <a:ext cx="1135101" cy="523220"/>
          </a:xfrm>
          <a:prstGeom prst="rect">
            <a:avLst/>
          </a:prstGeom>
        </p:spPr>
        <p:txBody>
          <a:bodyPr wrap="square" lIns="0" tIns="0" rIns="0" bIns="0" anchor="ctr">
            <a:spAutoFit/>
          </a:bodyPr>
          <a:lstStyle>
            <a:lvl1pPr marL="0" indent="0" algn="ctr" defTabSz="1087636" rtl="0" eaLnBrk="1" latinLnBrk="0" hangingPunct="1">
              <a:lnSpc>
                <a:spcPct val="13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5pPr>
            <a:lvl6pPr marL="5982000" indent="-543819" algn="l" defTabSz="1087636" rtl="0" eaLnBrk="1" latinLnBrk="0" hangingPunct="1">
              <a:spcBef>
                <a:spcPct val="20000"/>
              </a:spcBef>
              <a:buFont typeface="Arial"/>
              <a:buChar char="•"/>
              <a:defRPr sz="4800" kern="1200">
                <a:solidFill>
                  <a:schemeClr val="tx1"/>
                </a:solidFill>
                <a:latin typeface="+mn-lt"/>
                <a:ea typeface="+mn-ea"/>
                <a:cs typeface="+mn-cs"/>
              </a:defRPr>
            </a:lvl6pPr>
            <a:lvl7pPr marL="7069639" indent="-543819" algn="l" defTabSz="1087636" rtl="0" eaLnBrk="1" latinLnBrk="0" hangingPunct="1">
              <a:spcBef>
                <a:spcPct val="20000"/>
              </a:spcBef>
              <a:buFont typeface="Arial"/>
              <a:buChar char="•"/>
              <a:defRPr sz="4800" kern="1200">
                <a:solidFill>
                  <a:schemeClr val="tx1"/>
                </a:solidFill>
                <a:latin typeface="+mn-lt"/>
                <a:ea typeface="+mn-ea"/>
                <a:cs typeface="+mn-cs"/>
              </a:defRPr>
            </a:lvl7pPr>
            <a:lvl8pPr marL="8157277" indent="-543819" algn="l" defTabSz="1087636" rtl="0" eaLnBrk="1" latinLnBrk="0" hangingPunct="1">
              <a:spcBef>
                <a:spcPct val="20000"/>
              </a:spcBef>
              <a:buFont typeface="Arial"/>
              <a:buChar char="•"/>
              <a:defRPr sz="4800" kern="1200">
                <a:solidFill>
                  <a:schemeClr val="tx1"/>
                </a:solidFill>
                <a:latin typeface="+mn-lt"/>
                <a:ea typeface="+mn-ea"/>
                <a:cs typeface="+mn-cs"/>
              </a:defRPr>
            </a:lvl8pPr>
            <a:lvl9pPr marL="9244913" indent="-543819" algn="l" defTabSz="1087636" rtl="0" eaLnBrk="1" latinLnBrk="0" hangingPunct="1">
              <a:spcBef>
                <a:spcPct val="20000"/>
              </a:spcBef>
              <a:buFont typeface="Arial"/>
              <a:buChar char="•"/>
              <a:defRPr sz="4800" kern="1200">
                <a:solidFill>
                  <a:schemeClr val="tx1"/>
                </a:solidFill>
                <a:latin typeface="+mn-lt"/>
                <a:ea typeface="+mn-ea"/>
                <a:cs typeface="+mn-cs"/>
              </a:defRPr>
            </a:lvl9pPr>
          </a:lstStyle>
          <a:p>
            <a:pPr algn="l" defTabSz="1085528">
              <a:lnSpc>
                <a:spcPct val="100000"/>
              </a:lnSpc>
              <a:spcBef>
                <a:spcPts val="0"/>
              </a:spcBef>
              <a:defRPr/>
            </a:pPr>
            <a:r>
              <a:rPr lang="fr-FR" sz="1000" b="1" dirty="0">
                <a:solidFill>
                  <a:srgbClr val="649E99"/>
                </a:solidFill>
                <a:latin typeface="+mn-lt"/>
                <a:cs typeface="Open Sans"/>
              </a:rPr>
              <a:t>Olivier OSTY</a:t>
            </a:r>
          </a:p>
          <a:p>
            <a:pPr algn="l" defTabSz="1085528">
              <a:lnSpc>
                <a:spcPct val="100000"/>
              </a:lnSpc>
              <a:spcBef>
                <a:spcPts val="0"/>
              </a:spcBef>
              <a:defRPr/>
            </a:pPr>
            <a:r>
              <a:rPr lang="fr-FR" sz="800" dirty="0">
                <a:solidFill>
                  <a:schemeClr val="tx2">
                    <a:lumMod val="60000"/>
                    <a:lumOff val="40000"/>
                  </a:schemeClr>
                </a:solidFill>
                <a:latin typeface="+mn-lt"/>
                <a:cs typeface="Open Sans"/>
              </a:rPr>
              <a:t>Responsable  de Corporate &amp; Institutional Banking Global Markets</a:t>
            </a:r>
          </a:p>
        </p:txBody>
      </p:sp>
      <p:pic>
        <p:nvPicPr>
          <p:cNvPr id="7177" name="Picture 7176">
            <a:extLst>
              <a:ext uri="{FF2B5EF4-FFF2-40B4-BE49-F238E27FC236}">
                <a16:creationId xmlns:a16="http://schemas.microsoft.com/office/drawing/2014/main" id="{30236612-578D-2096-0E6B-847EE0B17D35}"/>
              </a:ext>
            </a:extLst>
          </p:cNvPr>
          <p:cNvPicPr>
            <a:picLocks/>
          </p:cNvPicPr>
          <p:nvPr/>
        </p:nvPicPr>
        <p:blipFill rotWithShape="1">
          <a:blip r:embed="rId21" cstate="screen">
            <a:extLst>
              <a:ext uri="{28A0092B-C50C-407E-A947-70E740481C1C}">
                <a14:useLocalDpi xmlns:a14="http://schemas.microsoft.com/office/drawing/2010/main"/>
              </a:ext>
            </a:extLst>
          </a:blip>
          <a:srcRect b="15910"/>
          <a:stretch/>
        </p:blipFill>
        <p:spPr>
          <a:xfrm>
            <a:off x="10223928" y="5199938"/>
            <a:ext cx="640080" cy="640763"/>
          </a:xfrm>
          <a:prstGeom prst="rect">
            <a:avLst/>
          </a:prstGeom>
          <a:noFill/>
          <a:ln w="25400">
            <a:solidFill>
              <a:srgbClr val="EEF5F2"/>
            </a:solidFill>
          </a:ln>
          <a:effectLst/>
        </p:spPr>
      </p:pic>
      <p:sp>
        <p:nvSpPr>
          <p:cNvPr id="7178" name="Text Placeholder 1">
            <a:extLst>
              <a:ext uri="{FF2B5EF4-FFF2-40B4-BE49-F238E27FC236}">
                <a16:creationId xmlns:a16="http://schemas.microsoft.com/office/drawing/2014/main" id="{1E7814F9-1730-76F0-1E35-67BCBD0DF51F}"/>
              </a:ext>
            </a:extLst>
          </p:cNvPr>
          <p:cNvSpPr txBox="1">
            <a:spLocks/>
          </p:cNvSpPr>
          <p:nvPr/>
        </p:nvSpPr>
        <p:spPr>
          <a:xfrm>
            <a:off x="10983134" y="5381820"/>
            <a:ext cx="1110483" cy="276999"/>
          </a:xfrm>
          <a:prstGeom prst="rect">
            <a:avLst/>
          </a:prstGeom>
        </p:spPr>
        <p:txBody>
          <a:bodyPr wrap="square" lIns="0" tIns="0" rIns="0" bIns="0" anchor="ctr">
            <a:spAutoFit/>
          </a:bodyPr>
          <a:lstStyle>
            <a:lvl1pPr marL="0" indent="0" algn="ctr" defTabSz="1087636" rtl="0" eaLnBrk="1" latinLnBrk="0" hangingPunct="1">
              <a:lnSpc>
                <a:spcPct val="13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5pPr>
            <a:lvl6pPr marL="5982000" indent="-543819" algn="l" defTabSz="1087636" rtl="0" eaLnBrk="1" latinLnBrk="0" hangingPunct="1">
              <a:spcBef>
                <a:spcPct val="20000"/>
              </a:spcBef>
              <a:buFont typeface="Arial"/>
              <a:buChar char="•"/>
              <a:defRPr sz="4800" kern="1200">
                <a:solidFill>
                  <a:schemeClr val="tx1"/>
                </a:solidFill>
                <a:latin typeface="+mn-lt"/>
                <a:ea typeface="+mn-ea"/>
                <a:cs typeface="+mn-cs"/>
              </a:defRPr>
            </a:lvl6pPr>
            <a:lvl7pPr marL="7069639" indent="-543819" algn="l" defTabSz="1087636" rtl="0" eaLnBrk="1" latinLnBrk="0" hangingPunct="1">
              <a:spcBef>
                <a:spcPct val="20000"/>
              </a:spcBef>
              <a:buFont typeface="Arial"/>
              <a:buChar char="•"/>
              <a:defRPr sz="4800" kern="1200">
                <a:solidFill>
                  <a:schemeClr val="tx1"/>
                </a:solidFill>
                <a:latin typeface="+mn-lt"/>
                <a:ea typeface="+mn-ea"/>
                <a:cs typeface="+mn-cs"/>
              </a:defRPr>
            </a:lvl7pPr>
            <a:lvl8pPr marL="8157277" indent="-543819" algn="l" defTabSz="1087636" rtl="0" eaLnBrk="1" latinLnBrk="0" hangingPunct="1">
              <a:spcBef>
                <a:spcPct val="20000"/>
              </a:spcBef>
              <a:buFont typeface="Arial"/>
              <a:buChar char="•"/>
              <a:defRPr sz="4800" kern="1200">
                <a:solidFill>
                  <a:schemeClr val="tx1"/>
                </a:solidFill>
                <a:latin typeface="+mn-lt"/>
                <a:ea typeface="+mn-ea"/>
                <a:cs typeface="+mn-cs"/>
              </a:defRPr>
            </a:lvl8pPr>
            <a:lvl9pPr marL="9244913" indent="-543819" algn="l" defTabSz="1087636" rtl="0" eaLnBrk="1" latinLnBrk="0" hangingPunct="1">
              <a:spcBef>
                <a:spcPct val="20000"/>
              </a:spcBef>
              <a:buFont typeface="Arial"/>
              <a:buChar char="•"/>
              <a:defRPr sz="4800" kern="1200">
                <a:solidFill>
                  <a:schemeClr val="tx1"/>
                </a:solidFill>
                <a:latin typeface="+mn-lt"/>
                <a:ea typeface="+mn-ea"/>
                <a:cs typeface="+mn-cs"/>
              </a:defRPr>
            </a:lvl9pPr>
          </a:lstStyle>
          <a:p>
            <a:pPr algn="l" defTabSz="1085528">
              <a:lnSpc>
                <a:spcPct val="100000"/>
              </a:lnSpc>
              <a:spcBef>
                <a:spcPts val="0"/>
              </a:spcBef>
              <a:defRPr/>
            </a:pPr>
            <a:r>
              <a:rPr lang="fr-FR" sz="1000" b="1">
                <a:solidFill>
                  <a:srgbClr val="649E99"/>
                </a:solidFill>
                <a:latin typeface="+mn-lt"/>
                <a:cs typeface="Open Sans"/>
              </a:rPr>
              <a:t>Frank RONCEY</a:t>
            </a:r>
          </a:p>
          <a:p>
            <a:pPr algn="l" defTabSz="1085528">
              <a:lnSpc>
                <a:spcPct val="100000"/>
              </a:lnSpc>
              <a:spcBef>
                <a:spcPts val="0"/>
              </a:spcBef>
              <a:defRPr/>
            </a:pPr>
            <a:r>
              <a:rPr lang="fr-FR" sz="800">
                <a:solidFill>
                  <a:schemeClr val="tx2">
                    <a:lumMod val="60000"/>
                    <a:lumOff val="40000"/>
                  </a:schemeClr>
                </a:solidFill>
                <a:latin typeface="+mn-lt"/>
                <a:cs typeface="Open Sans"/>
              </a:rPr>
              <a:t>Directeur  des Risques</a:t>
            </a:r>
          </a:p>
        </p:txBody>
      </p:sp>
      <p:sp>
        <p:nvSpPr>
          <p:cNvPr id="7180" name="Text Placeholder 1">
            <a:extLst>
              <a:ext uri="{FF2B5EF4-FFF2-40B4-BE49-F238E27FC236}">
                <a16:creationId xmlns:a16="http://schemas.microsoft.com/office/drawing/2014/main" id="{7E599A7B-DDD0-67AB-B8C0-3690CCF57ABB}"/>
              </a:ext>
            </a:extLst>
          </p:cNvPr>
          <p:cNvSpPr txBox="1">
            <a:spLocks/>
          </p:cNvSpPr>
          <p:nvPr/>
        </p:nvSpPr>
        <p:spPr>
          <a:xfrm>
            <a:off x="8761648" y="5310518"/>
            <a:ext cx="1249242" cy="400110"/>
          </a:xfrm>
          <a:prstGeom prst="rect">
            <a:avLst/>
          </a:prstGeom>
        </p:spPr>
        <p:txBody>
          <a:bodyPr wrap="square" lIns="0" tIns="0" rIns="0" bIns="0" anchor="ctr">
            <a:spAutoFit/>
          </a:bodyPr>
          <a:lstStyle>
            <a:lvl1pPr marL="0" indent="0" algn="ctr" defTabSz="1087636" rtl="0" eaLnBrk="1" latinLnBrk="0" hangingPunct="1">
              <a:lnSpc>
                <a:spcPct val="13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5pPr>
            <a:lvl6pPr marL="5982000" indent="-543819" algn="l" defTabSz="1087636" rtl="0" eaLnBrk="1" latinLnBrk="0" hangingPunct="1">
              <a:spcBef>
                <a:spcPct val="20000"/>
              </a:spcBef>
              <a:buFont typeface="Arial"/>
              <a:buChar char="•"/>
              <a:defRPr sz="4800" kern="1200">
                <a:solidFill>
                  <a:schemeClr val="tx1"/>
                </a:solidFill>
                <a:latin typeface="+mn-lt"/>
                <a:ea typeface="+mn-ea"/>
                <a:cs typeface="+mn-cs"/>
              </a:defRPr>
            </a:lvl6pPr>
            <a:lvl7pPr marL="7069639" indent="-543819" algn="l" defTabSz="1087636" rtl="0" eaLnBrk="1" latinLnBrk="0" hangingPunct="1">
              <a:spcBef>
                <a:spcPct val="20000"/>
              </a:spcBef>
              <a:buFont typeface="Arial"/>
              <a:buChar char="•"/>
              <a:defRPr sz="4800" kern="1200">
                <a:solidFill>
                  <a:schemeClr val="tx1"/>
                </a:solidFill>
                <a:latin typeface="+mn-lt"/>
                <a:ea typeface="+mn-ea"/>
                <a:cs typeface="+mn-cs"/>
              </a:defRPr>
            </a:lvl7pPr>
            <a:lvl8pPr marL="8157277" indent="-543819" algn="l" defTabSz="1087636" rtl="0" eaLnBrk="1" latinLnBrk="0" hangingPunct="1">
              <a:spcBef>
                <a:spcPct val="20000"/>
              </a:spcBef>
              <a:buFont typeface="Arial"/>
              <a:buChar char="•"/>
              <a:defRPr sz="4800" kern="1200">
                <a:solidFill>
                  <a:schemeClr val="tx1"/>
                </a:solidFill>
                <a:latin typeface="+mn-lt"/>
                <a:ea typeface="+mn-ea"/>
                <a:cs typeface="+mn-cs"/>
              </a:defRPr>
            </a:lvl8pPr>
            <a:lvl9pPr marL="9244913" indent="-543819" algn="l" defTabSz="1087636" rtl="0" eaLnBrk="1" latinLnBrk="0" hangingPunct="1">
              <a:spcBef>
                <a:spcPct val="20000"/>
              </a:spcBef>
              <a:buFont typeface="Arial"/>
              <a:buChar char="•"/>
              <a:defRPr sz="4800" kern="1200">
                <a:solidFill>
                  <a:schemeClr val="tx1"/>
                </a:solidFill>
                <a:latin typeface="+mn-lt"/>
                <a:ea typeface="+mn-ea"/>
                <a:cs typeface="+mn-cs"/>
              </a:defRPr>
            </a:lvl9pPr>
          </a:lstStyle>
          <a:p>
            <a:pPr algn="l" defTabSz="1085528">
              <a:lnSpc>
                <a:spcPct val="100000"/>
              </a:lnSpc>
              <a:spcBef>
                <a:spcPts val="0"/>
              </a:spcBef>
              <a:defRPr/>
            </a:pPr>
            <a:r>
              <a:rPr lang="fr-FR" sz="1000" b="1">
                <a:solidFill>
                  <a:srgbClr val="649E99"/>
                </a:solidFill>
                <a:latin typeface="+mn-lt"/>
                <a:cs typeface="Open Sans"/>
              </a:rPr>
              <a:t>Anne POINTET</a:t>
            </a:r>
          </a:p>
          <a:p>
            <a:pPr algn="l" defTabSz="1085528">
              <a:lnSpc>
                <a:spcPct val="100000"/>
              </a:lnSpc>
              <a:spcBef>
                <a:spcPts val="0"/>
              </a:spcBef>
              <a:defRPr/>
            </a:pPr>
            <a:r>
              <a:rPr lang="fr-FR" sz="800">
                <a:solidFill>
                  <a:schemeClr val="tx2">
                    <a:lumMod val="60000"/>
                    <a:lumOff val="40000"/>
                  </a:schemeClr>
                </a:solidFill>
                <a:latin typeface="+mn-lt"/>
                <a:cs typeface="Open Sans"/>
              </a:rPr>
              <a:t>Directrice de l’Engagement  d’entreprise</a:t>
            </a:r>
          </a:p>
        </p:txBody>
      </p:sp>
      <p:pic>
        <p:nvPicPr>
          <p:cNvPr id="7184" name="Picture 7183">
            <a:extLst>
              <a:ext uri="{FF2B5EF4-FFF2-40B4-BE49-F238E27FC236}">
                <a16:creationId xmlns:a16="http://schemas.microsoft.com/office/drawing/2014/main" id="{5BDCCF2F-4CA5-73E3-CDDD-0E269C6977E1}"/>
              </a:ext>
            </a:extLst>
          </p:cNvPr>
          <p:cNvPicPr>
            <a:picLocks/>
          </p:cNvPicPr>
          <p:nvPr/>
        </p:nvPicPr>
        <p:blipFill rotWithShape="1">
          <a:blip r:embed="rId22" cstate="screen">
            <a:extLst>
              <a:ext uri="{28A0092B-C50C-407E-A947-70E740481C1C}">
                <a14:useLocalDpi xmlns:a14="http://schemas.microsoft.com/office/drawing/2010/main"/>
              </a:ext>
            </a:extLst>
          </a:blip>
          <a:srcRect t="3612" b="12297"/>
          <a:stretch/>
        </p:blipFill>
        <p:spPr>
          <a:xfrm>
            <a:off x="5894183" y="5198333"/>
            <a:ext cx="640080" cy="640763"/>
          </a:xfrm>
          <a:prstGeom prst="rect">
            <a:avLst/>
          </a:prstGeom>
          <a:noFill/>
          <a:ln w="25400">
            <a:solidFill>
              <a:srgbClr val="EEF5F2"/>
            </a:solidFill>
          </a:ln>
          <a:effectLst/>
        </p:spPr>
      </p:pic>
      <p:sp>
        <p:nvSpPr>
          <p:cNvPr id="11" name="Rectangle 10">
            <a:extLst>
              <a:ext uri="{FF2B5EF4-FFF2-40B4-BE49-F238E27FC236}">
                <a16:creationId xmlns:a16="http://schemas.microsoft.com/office/drawing/2014/main" id="{12E147C4-FC2C-F906-5FC3-2C079BE28686}"/>
              </a:ext>
            </a:extLst>
          </p:cNvPr>
          <p:cNvSpPr/>
          <p:nvPr>
            <p:custDataLst>
              <p:tags r:id="rId2"/>
            </p:custDataLst>
          </p:nvPr>
        </p:nvSpPr>
        <p:spPr>
          <a:xfrm>
            <a:off x="0" y="-317500"/>
            <a:ext cx="1270000" cy="2540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r>
              <a:rPr lang="en-GB" sz="1200" b="1">
                <a:solidFill>
                  <a:srgbClr val="C02A26"/>
                </a:solidFill>
              </a:rPr>
              <a:t>~211 KB / 6,615 KB</a:t>
            </a:r>
          </a:p>
        </p:txBody>
      </p:sp>
      <p:sp>
        <p:nvSpPr>
          <p:cNvPr id="2" name="Text Placeholder 1">
            <a:extLst>
              <a:ext uri="{FF2B5EF4-FFF2-40B4-BE49-F238E27FC236}">
                <a16:creationId xmlns:a16="http://schemas.microsoft.com/office/drawing/2014/main" id="{ED5F81C1-1D3C-78B0-14FC-132D917798F2}"/>
              </a:ext>
            </a:extLst>
          </p:cNvPr>
          <p:cNvSpPr txBox="1">
            <a:spLocks/>
          </p:cNvSpPr>
          <p:nvPr/>
        </p:nvSpPr>
        <p:spPr>
          <a:xfrm>
            <a:off x="6661029" y="3801705"/>
            <a:ext cx="1315890" cy="400110"/>
          </a:xfrm>
          <a:prstGeom prst="rect">
            <a:avLst/>
          </a:prstGeom>
        </p:spPr>
        <p:txBody>
          <a:bodyPr wrap="square" lIns="0" tIns="0" rIns="0" bIns="0" anchor="ctr">
            <a:spAutoFit/>
          </a:bodyPr>
          <a:lstStyle>
            <a:lvl1pPr marL="0" indent="0" algn="ctr" defTabSz="1087636" rtl="0" eaLnBrk="1" latinLnBrk="0" hangingPunct="1">
              <a:lnSpc>
                <a:spcPct val="13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5pPr>
            <a:lvl6pPr marL="5982000" indent="-543819" algn="l" defTabSz="1087636" rtl="0" eaLnBrk="1" latinLnBrk="0" hangingPunct="1">
              <a:spcBef>
                <a:spcPct val="20000"/>
              </a:spcBef>
              <a:buFont typeface="Arial"/>
              <a:buChar char="•"/>
              <a:defRPr sz="4800" kern="1200">
                <a:solidFill>
                  <a:schemeClr val="tx1"/>
                </a:solidFill>
                <a:latin typeface="+mn-lt"/>
                <a:ea typeface="+mn-ea"/>
                <a:cs typeface="+mn-cs"/>
              </a:defRPr>
            </a:lvl6pPr>
            <a:lvl7pPr marL="7069639" indent="-543819" algn="l" defTabSz="1087636" rtl="0" eaLnBrk="1" latinLnBrk="0" hangingPunct="1">
              <a:spcBef>
                <a:spcPct val="20000"/>
              </a:spcBef>
              <a:buFont typeface="Arial"/>
              <a:buChar char="•"/>
              <a:defRPr sz="4800" kern="1200">
                <a:solidFill>
                  <a:schemeClr val="tx1"/>
                </a:solidFill>
                <a:latin typeface="+mn-lt"/>
                <a:ea typeface="+mn-ea"/>
                <a:cs typeface="+mn-cs"/>
              </a:defRPr>
            </a:lvl7pPr>
            <a:lvl8pPr marL="8157277" indent="-543819" algn="l" defTabSz="1087636" rtl="0" eaLnBrk="1" latinLnBrk="0" hangingPunct="1">
              <a:spcBef>
                <a:spcPct val="20000"/>
              </a:spcBef>
              <a:buFont typeface="Arial"/>
              <a:buChar char="•"/>
              <a:defRPr sz="4800" kern="1200">
                <a:solidFill>
                  <a:schemeClr val="tx1"/>
                </a:solidFill>
                <a:latin typeface="+mn-lt"/>
                <a:ea typeface="+mn-ea"/>
                <a:cs typeface="+mn-cs"/>
              </a:defRPr>
            </a:lvl8pPr>
            <a:lvl9pPr marL="9244913" indent="-543819" algn="l" defTabSz="1087636" rtl="0" eaLnBrk="1" latinLnBrk="0" hangingPunct="1">
              <a:spcBef>
                <a:spcPct val="20000"/>
              </a:spcBef>
              <a:buFont typeface="Arial"/>
              <a:buChar char="•"/>
              <a:defRPr sz="4800" kern="1200">
                <a:solidFill>
                  <a:schemeClr val="tx1"/>
                </a:solidFill>
                <a:latin typeface="+mn-lt"/>
                <a:ea typeface="+mn-ea"/>
                <a:cs typeface="+mn-cs"/>
              </a:defRPr>
            </a:lvl9pPr>
          </a:lstStyle>
          <a:p>
            <a:pPr algn="l" defTabSz="1085528">
              <a:lnSpc>
                <a:spcPct val="100000"/>
              </a:lnSpc>
              <a:spcBef>
                <a:spcPts val="0"/>
              </a:spcBef>
              <a:defRPr/>
            </a:pPr>
            <a:r>
              <a:rPr lang="fr-FR" sz="1000" b="1">
                <a:solidFill>
                  <a:srgbClr val="649E99"/>
                </a:solidFill>
                <a:latin typeface="+mn-lt"/>
                <a:cs typeface="Open Sans"/>
              </a:rPr>
              <a:t>Élise HERMANT</a:t>
            </a:r>
          </a:p>
          <a:p>
            <a:pPr algn="l" defTabSz="1085528">
              <a:lnSpc>
                <a:spcPct val="100000"/>
              </a:lnSpc>
              <a:spcBef>
                <a:spcPts val="0"/>
              </a:spcBef>
              <a:defRPr/>
            </a:pPr>
            <a:r>
              <a:rPr lang="fr-FR" sz="800">
                <a:solidFill>
                  <a:schemeClr val="tx2">
                    <a:lumMod val="60000"/>
                    <a:lumOff val="40000"/>
                  </a:schemeClr>
                </a:solidFill>
                <a:latin typeface="+mn-lt"/>
                <a:cs typeface="Open Sans"/>
              </a:rPr>
              <a:t>Directrice de la communication</a:t>
            </a:r>
          </a:p>
        </p:txBody>
      </p:sp>
      <p:pic>
        <p:nvPicPr>
          <p:cNvPr id="9" name="Image 8" descr="Une image contenant Visage humain, personne, habits, sourire&#10;&#10;Description générée automatiquement">
            <a:extLst>
              <a:ext uri="{FF2B5EF4-FFF2-40B4-BE49-F238E27FC236}">
                <a16:creationId xmlns:a16="http://schemas.microsoft.com/office/drawing/2014/main" id="{4C33B6AB-027E-50C0-FCEB-911A3848569F}"/>
              </a:ext>
            </a:extLst>
          </p:cNvPr>
          <p:cNvPicPr>
            <a:picLocks noChangeAspect="1"/>
          </p:cNvPicPr>
          <p:nvPr/>
        </p:nvPicPr>
        <p:blipFill rotWithShape="1">
          <a:blip r:embed="rId23" cstate="screen">
            <a:extLst>
              <a:ext uri="{28A0092B-C50C-407E-A947-70E740481C1C}">
                <a14:useLocalDpi xmlns:a14="http://schemas.microsoft.com/office/drawing/2010/main"/>
              </a:ext>
            </a:extLst>
          </a:blip>
          <a:srcRect l="6295" r="18705"/>
          <a:stretch/>
        </p:blipFill>
        <p:spPr>
          <a:xfrm>
            <a:off x="5905678" y="3684791"/>
            <a:ext cx="640081" cy="633935"/>
          </a:xfrm>
          <a:prstGeom prst="rect">
            <a:avLst/>
          </a:prstGeom>
          <a:ln w="19050">
            <a:solidFill>
              <a:schemeClr val="accent2">
                <a:lumMod val="20000"/>
                <a:lumOff val="80000"/>
              </a:schemeClr>
            </a:solidFill>
          </a:ln>
        </p:spPr>
      </p:pic>
      <p:pic>
        <p:nvPicPr>
          <p:cNvPr id="12" name="Image 11" descr="Une image contenant Visage humain, habits, personne, photo de visage&#10;&#10;Description générée automatiquement">
            <a:extLst>
              <a:ext uri="{FF2B5EF4-FFF2-40B4-BE49-F238E27FC236}">
                <a16:creationId xmlns:a16="http://schemas.microsoft.com/office/drawing/2014/main" id="{34DF7614-1375-0E31-6387-8FB6A40FC9A1}"/>
              </a:ext>
            </a:extLst>
          </p:cNvPr>
          <p:cNvPicPr>
            <a:picLocks noChangeAspect="1"/>
          </p:cNvPicPr>
          <p:nvPr/>
        </p:nvPicPr>
        <p:blipFill rotWithShape="1">
          <a:blip r:embed="rId24" cstate="screen">
            <a:extLst>
              <a:ext uri="{28A0092B-C50C-407E-A947-70E740481C1C}">
                <a14:useLocalDpi xmlns:a14="http://schemas.microsoft.com/office/drawing/2010/main"/>
              </a:ext>
            </a:extLst>
          </a:blip>
          <a:srcRect l="13991" t="5368" r="14912"/>
          <a:stretch/>
        </p:blipFill>
        <p:spPr>
          <a:xfrm>
            <a:off x="8020223" y="5198674"/>
            <a:ext cx="648094" cy="640763"/>
          </a:xfrm>
          <a:prstGeom prst="rect">
            <a:avLst/>
          </a:prstGeom>
          <a:ln w="19050">
            <a:solidFill>
              <a:schemeClr val="accent2">
                <a:lumMod val="20000"/>
                <a:lumOff val="80000"/>
              </a:schemeClr>
            </a:solidFill>
          </a:ln>
        </p:spPr>
      </p:pic>
    </p:spTree>
    <p:extLst>
      <p:ext uri="{BB962C8B-B14F-4D97-AF65-F5344CB8AC3E}">
        <p14:creationId xmlns:p14="http://schemas.microsoft.com/office/powerpoint/2010/main" val="18044061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AACE9BCC-EBD2-519A-D9AB-676CB863D7D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22" name="Object 21" hidden="1">
                        <a:extLst>
                          <a:ext uri="{FF2B5EF4-FFF2-40B4-BE49-F238E27FC236}">
                            <a16:creationId xmlns:a16="http://schemas.microsoft.com/office/drawing/2014/main" id="{AACE9BCC-EBD2-519A-D9AB-676CB863D7D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58" name="Rectangle 357">
            <a:extLst>
              <a:ext uri="{FF2B5EF4-FFF2-40B4-BE49-F238E27FC236}">
                <a16:creationId xmlns:a16="http://schemas.microsoft.com/office/drawing/2014/main" id="{BEC1E427-C9BA-75C9-4717-96F8453554C5}"/>
              </a:ext>
            </a:extLst>
          </p:cNvPr>
          <p:cNvSpPr/>
          <p:nvPr/>
        </p:nvSpPr>
        <p:spPr>
          <a:xfrm>
            <a:off x="0" y="0"/>
            <a:ext cx="923925" cy="110490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00000"/>
              </a:solidFill>
              <a:effectLst/>
              <a:uLnTx/>
              <a:uFillTx/>
              <a:latin typeface="Arial"/>
              <a:ea typeface="+mn-ea"/>
              <a:cs typeface="+mn-cs"/>
            </a:endParaRPr>
          </a:p>
        </p:txBody>
      </p:sp>
      <p:sp>
        <p:nvSpPr>
          <p:cNvPr id="490" name="Rectangle 489">
            <a:extLst>
              <a:ext uri="{FF2B5EF4-FFF2-40B4-BE49-F238E27FC236}">
                <a16:creationId xmlns:a16="http://schemas.microsoft.com/office/drawing/2014/main" id="{32C2B36C-D018-311D-11DF-6D77B7835920}"/>
              </a:ext>
            </a:extLst>
          </p:cNvPr>
          <p:cNvSpPr/>
          <p:nvPr/>
        </p:nvSpPr>
        <p:spPr>
          <a:xfrm>
            <a:off x="8596936" y="6166917"/>
            <a:ext cx="3395049" cy="523220"/>
          </a:xfrm>
          <a:prstGeom prst="rect">
            <a:avLst/>
          </a:prstGeom>
        </p:spPr>
        <p:txBody>
          <a:bodyPr wrap="square">
            <a:spAutoFit/>
          </a:bodyPr>
          <a:lstStyle/>
          <a:p>
            <a:pPr marL="114300" marR="0" lvl="0" indent="-114300" algn="l" defTabSz="914400" rtl="0" eaLnBrk="1" fontAlgn="base" latinLnBrk="0" hangingPunct="1">
              <a:lnSpc>
                <a:spcPct val="100000"/>
              </a:lnSpc>
              <a:spcBef>
                <a:spcPts val="0"/>
              </a:spcBef>
              <a:spcAft>
                <a:spcPts val="0"/>
              </a:spcAft>
              <a:buClr>
                <a:srgbClr val="1F497D"/>
              </a:buClr>
              <a:buSzPts val="1100"/>
              <a:buFontTx/>
              <a:buNone/>
              <a:tabLst/>
              <a:defRPr/>
            </a:pPr>
            <a:r>
              <a:rPr kumimoji="0" lang="fr-FR" sz="700" b="0" i="0" u="none" strike="noStrike" kern="1200" cap="none" spc="0" normalizeH="0" baseline="0" noProof="0">
                <a:ln>
                  <a:noFill/>
                </a:ln>
                <a:solidFill>
                  <a:srgbClr val="78848A"/>
                </a:solidFill>
                <a:effectLst/>
                <a:uLnTx/>
                <a:uFillTx/>
                <a:latin typeface="Arial"/>
                <a:ea typeface="Calibri" panose="020F0502020204030204" pitchFamily="34" charset="0"/>
                <a:cs typeface="+mn-cs"/>
              </a:rPr>
              <a:t>* Membres du Comité Exécutif de BNP Paribas.</a:t>
            </a:r>
          </a:p>
          <a:p>
            <a:pPr marL="114300" marR="0" lvl="0" indent="-114300" algn="l" defTabSz="914400" rtl="0" eaLnBrk="1" fontAlgn="base" latinLnBrk="0" hangingPunct="1">
              <a:lnSpc>
                <a:spcPct val="100000"/>
              </a:lnSpc>
              <a:spcBef>
                <a:spcPts val="0"/>
              </a:spcBef>
              <a:spcAft>
                <a:spcPts val="0"/>
              </a:spcAft>
              <a:buClr>
                <a:srgbClr val="1F497D"/>
              </a:buClr>
              <a:buSzPts val="1100"/>
              <a:buFontTx/>
              <a:buNone/>
              <a:tabLst/>
              <a:defRPr/>
            </a:pPr>
            <a:r>
              <a:rPr kumimoji="0" lang="fr-FR" sz="700" b="0" i="0" u="none" strike="noStrike" kern="1200" cap="none" spc="0" normalizeH="0" baseline="0" noProof="0">
                <a:ln>
                  <a:noFill/>
                </a:ln>
                <a:solidFill>
                  <a:srgbClr val="78848A"/>
                </a:solidFill>
                <a:effectLst/>
                <a:uLnTx/>
                <a:uFillTx/>
                <a:latin typeface="Arial"/>
                <a:ea typeface="Calibri" panose="020F0502020204030204" pitchFamily="34" charset="0"/>
                <a:cs typeface="+mn-cs"/>
              </a:rPr>
              <a:t>** </a:t>
            </a:r>
            <a:r>
              <a:rPr kumimoji="0" lang="fr-FR" sz="700" b="0" i="0" u="none" strike="noStrike" kern="1200" cap="none" spc="0" normalizeH="0" baseline="0" noProof="0">
                <a:ln>
                  <a:noFill/>
                </a:ln>
                <a:solidFill>
                  <a:srgbClr val="78848A"/>
                </a:solidFill>
                <a:effectLst/>
                <a:uLnTx/>
                <a:uFillTx/>
                <a:latin typeface="Arial"/>
                <a:ea typeface="+mn-ea"/>
                <a:cs typeface="+mn-cs"/>
              </a:rPr>
              <a:t>José PLACIDO supervise l’ensemble des activités du Groupe de la région Amériques et Paul YANG de la région Asie-Pacifique.</a:t>
            </a:r>
          </a:p>
          <a:p>
            <a:pPr marL="0" marR="0" lvl="0" indent="0" algn="l" defTabSz="914400" rtl="0" eaLnBrk="1" fontAlgn="base" latinLnBrk="0" hangingPunct="1">
              <a:lnSpc>
                <a:spcPct val="100000"/>
              </a:lnSpc>
              <a:spcBef>
                <a:spcPts val="0"/>
              </a:spcBef>
              <a:spcAft>
                <a:spcPts val="0"/>
              </a:spcAft>
              <a:buClr>
                <a:srgbClr val="1F497D"/>
              </a:buClr>
              <a:buSzPts val="1100"/>
              <a:buFontTx/>
              <a:buNone/>
              <a:tabLst/>
              <a:defRPr/>
            </a:pPr>
            <a:r>
              <a:rPr kumimoji="0" lang="fr-FR" sz="700" b="0" i="0" u="none" strike="noStrike" kern="1200" cap="none" spc="0" normalizeH="0" baseline="0" noProof="0">
                <a:ln>
                  <a:noFill/>
                </a:ln>
                <a:solidFill>
                  <a:srgbClr val="78848A"/>
                </a:solidFill>
                <a:effectLst/>
                <a:uLnTx/>
                <a:uFillTx/>
                <a:latin typeface="Arial"/>
                <a:ea typeface="+mn-ea"/>
                <a:cs typeface="+mn-cs"/>
              </a:rPr>
              <a:t>*** Philippe BORDENAVE est le sponsor des activités du Groupe en Allemagne.</a:t>
            </a:r>
          </a:p>
        </p:txBody>
      </p:sp>
      <p:sp>
        <p:nvSpPr>
          <p:cNvPr id="474" name="Rectangle: Top Corners Rounded 473">
            <a:extLst>
              <a:ext uri="{FF2B5EF4-FFF2-40B4-BE49-F238E27FC236}">
                <a16:creationId xmlns:a16="http://schemas.microsoft.com/office/drawing/2014/main" id="{6199AC64-2274-D8F1-D3B5-AD489CB326FE}"/>
              </a:ext>
            </a:extLst>
          </p:cNvPr>
          <p:cNvSpPr/>
          <p:nvPr/>
        </p:nvSpPr>
        <p:spPr>
          <a:xfrm>
            <a:off x="1832425" y="5637300"/>
            <a:ext cx="6572250" cy="1220700"/>
          </a:xfrm>
          <a:prstGeom prst="round2SameRect">
            <a:avLst>
              <a:gd name="adj1" fmla="val 4056"/>
              <a:gd name="adj2" fmla="val 0"/>
            </a:avLst>
          </a:prstGeom>
          <a:gradFill>
            <a:gsLst>
              <a:gs pos="0">
                <a:srgbClr val="EBF6F5"/>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500" b="0" i="0" u="none" strike="noStrike" kern="1200" cap="none" spc="0" normalizeH="0" baseline="0" noProof="0">
              <a:ln>
                <a:noFill/>
              </a:ln>
              <a:solidFill>
                <a:srgbClr val="FFFFFF"/>
              </a:solidFill>
              <a:effectLst/>
              <a:uLnTx/>
              <a:uFillTx/>
              <a:latin typeface="Arial"/>
              <a:ea typeface="+mn-ea"/>
              <a:cs typeface="+mn-cs"/>
            </a:endParaRPr>
          </a:p>
        </p:txBody>
      </p:sp>
      <p:sp>
        <p:nvSpPr>
          <p:cNvPr id="348" name="Rectangle: Top Corners Rounded 347">
            <a:extLst>
              <a:ext uri="{FF2B5EF4-FFF2-40B4-BE49-F238E27FC236}">
                <a16:creationId xmlns:a16="http://schemas.microsoft.com/office/drawing/2014/main" id="{CBF02515-E5E9-21A9-CC90-6DCC603C5DDA}"/>
              </a:ext>
            </a:extLst>
          </p:cNvPr>
          <p:cNvSpPr/>
          <p:nvPr/>
        </p:nvSpPr>
        <p:spPr>
          <a:xfrm>
            <a:off x="1830178" y="1446642"/>
            <a:ext cx="6499010" cy="4218541"/>
          </a:xfrm>
          <a:prstGeom prst="round2SameRect">
            <a:avLst>
              <a:gd name="adj1" fmla="val 2142"/>
              <a:gd name="adj2" fmla="val 0"/>
            </a:avLst>
          </a:prstGeom>
          <a:gradFill>
            <a:gsLst>
              <a:gs pos="0">
                <a:srgbClr val="E3F5F2"/>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600" b="0" i="0" u="none" strike="noStrike" kern="1200" cap="none" spc="0" normalizeH="0" baseline="0" noProof="0">
              <a:ln>
                <a:noFill/>
              </a:ln>
              <a:solidFill>
                <a:srgbClr val="FFFFFF"/>
              </a:solidFill>
              <a:effectLst/>
              <a:uLnTx/>
              <a:uFillTx/>
              <a:latin typeface="Arial"/>
              <a:ea typeface="+mn-ea"/>
              <a:cs typeface="+mn-cs"/>
            </a:endParaRPr>
          </a:p>
        </p:txBody>
      </p:sp>
      <p:sp>
        <p:nvSpPr>
          <p:cNvPr id="349" name="Rectangle: Top Corners Rounded 348">
            <a:extLst>
              <a:ext uri="{FF2B5EF4-FFF2-40B4-BE49-F238E27FC236}">
                <a16:creationId xmlns:a16="http://schemas.microsoft.com/office/drawing/2014/main" id="{A6FA0199-21A1-D881-56D2-DCD5AC6C5BDD}"/>
              </a:ext>
            </a:extLst>
          </p:cNvPr>
          <p:cNvSpPr/>
          <p:nvPr/>
        </p:nvSpPr>
        <p:spPr>
          <a:xfrm>
            <a:off x="8403767" y="1428174"/>
            <a:ext cx="3472524" cy="4218541"/>
          </a:xfrm>
          <a:prstGeom prst="round2SameRect">
            <a:avLst>
              <a:gd name="adj1" fmla="val 2633"/>
              <a:gd name="adj2" fmla="val 0"/>
            </a:avLst>
          </a:prstGeom>
          <a:gradFill>
            <a:gsLst>
              <a:gs pos="0">
                <a:srgbClr val="EEF8F8"/>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600" b="0" i="0" u="none" strike="noStrike" kern="1200" cap="none" spc="0" normalizeH="0" baseline="0" noProof="0">
              <a:ln>
                <a:noFill/>
              </a:ln>
              <a:solidFill>
                <a:srgbClr val="FFFFFF"/>
              </a:solidFill>
              <a:effectLst/>
              <a:uLnTx/>
              <a:uFillTx/>
              <a:latin typeface="Arial"/>
              <a:ea typeface="+mn-ea"/>
              <a:cs typeface="+mn-cs"/>
            </a:endParaRPr>
          </a:p>
        </p:txBody>
      </p:sp>
      <p:sp>
        <p:nvSpPr>
          <p:cNvPr id="352" name="Rectangle: Top Corners Rounded 351">
            <a:extLst>
              <a:ext uri="{FF2B5EF4-FFF2-40B4-BE49-F238E27FC236}">
                <a16:creationId xmlns:a16="http://schemas.microsoft.com/office/drawing/2014/main" id="{C98D8C23-A894-272A-FABB-C2E24F4D7C80}"/>
              </a:ext>
            </a:extLst>
          </p:cNvPr>
          <p:cNvSpPr/>
          <p:nvPr/>
        </p:nvSpPr>
        <p:spPr>
          <a:xfrm>
            <a:off x="235002" y="1446642"/>
            <a:ext cx="1540928" cy="4218541"/>
          </a:xfrm>
          <a:prstGeom prst="round2SameRect">
            <a:avLst>
              <a:gd name="adj1" fmla="val 5934"/>
              <a:gd name="adj2" fmla="val 0"/>
            </a:avLst>
          </a:prstGeom>
          <a:gradFill>
            <a:gsLst>
              <a:gs pos="0">
                <a:schemeClr val="accent4">
                  <a:lumMod val="20000"/>
                  <a:lumOff val="80000"/>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600" b="0" i="0" u="none" strike="noStrike" kern="1200" cap="none" spc="0" normalizeH="0" baseline="0" noProof="0">
              <a:ln>
                <a:noFill/>
              </a:ln>
              <a:solidFill>
                <a:srgbClr val="52CDC5"/>
              </a:solidFill>
              <a:effectLst/>
              <a:uLnTx/>
              <a:uFillTx/>
              <a:latin typeface="Arial"/>
              <a:ea typeface="+mn-ea"/>
              <a:cs typeface="+mn-cs"/>
            </a:endParaRPr>
          </a:p>
        </p:txBody>
      </p:sp>
      <p:sp>
        <p:nvSpPr>
          <p:cNvPr id="354" name="Rectangle à coins arrondis 131">
            <a:extLst>
              <a:ext uri="{FF2B5EF4-FFF2-40B4-BE49-F238E27FC236}">
                <a16:creationId xmlns:a16="http://schemas.microsoft.com/office/drawing/2014/main" id="{CDA07427-8F10-4001-A017-9E1DEF9B2953}"/>
              </a:ext>
            </a:extLst>
          </p:cNvPr>
          <p:cNvSpPr/>
          <p:nvPr/>
        </p:nvSpPr>
        <p:spPr>
          <a:xfrm>
            <a:off x="4743311" y="711706"/>
            <a:ext cx="2464901" cy="271019"/>
          </a:xfrm>
          <a:prstGeom prst="roundRect">
            <a:avLst>
              <a:gd name="adj" fmla="val 14369"/>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20117"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Jean-Laurent BONNAFÉ *</a:t>
            </a:r>
          </a:p>
        </p:txBody>
      </p:sp>
      <p:sp>
        <p:nvSpPr>
          <p:cNvPr id="355" name="Freeform: Shape 354">
            <a:extLst>
              <a:ext uri="{FF2B5EF4-FFF2-40B4-BE49-F238E27FC236}">
                <a16:creationId xmlns:a16="http://schemas.microsoft.com/office/drawing/2014/main" id="{F92B24EF-4C5D-1C9A-279A-9D8369D8D03C}"/>
              </a:ext>
            </a:extLst>
          </p:cNvPr>
          <p:cNvSpPr/>
          <p:nvPr/>
        </p:nvSpPr>
        <p:spPr>
          <a:xfrm>
            <a:off x="4743310" y="964426"/>
            <a:ext cx="2454442" cy="257375"/>
          </a:xfrm>
          <a:custGeom>
            <a:avLst/>
            <a:gdLst>
              <a:gd name="connsiteX0" fmla="*/ 1 w 1911351"/>
              <a:gd name="connsiteY0" fmla="*/ 0 h 552450"/>
              <a:gd name="connsiteX1" fmla="*/ 93668 w 1911351"/>
              <a:gd name="connsiteY1" fmla="*/ 0 h 552450"/>
              <a:gd name="connsiteX2" fmla="*/ 1817682 w 1911351"/>
              <a:gd name="connsiteY2" fmla="*/ 0 h 552450"/>
              <a:gd name="connsiteX3" fmla="*/ 1911351 w 1911351"/>
              <a:gd name="connsiteY3" fmla="*/ 0 h 552450"/>
              <a:gd name="connsiteX4" fmla="*/ 1911351 w 1911351"/>
              <a:gd name="connsiteY4" fmla="*/ 294480 h 552450"/>
              <a:gd name="connsiteX5" fmla="*/ 1911350 w 1911351"/>
              <a:gd name="connsiteY5" fmla="*/ 294480 h 552450"/>
              <a:gd name="connsiteX6" fmla="*/ 1911350 w 1911351"/>
              <a:gd name="connsiteY6" fmla="*/ 458782 h 552450"/>
              <a:gd name="connsiteX7" fmla="*/ 1817682 w 1911351"/>
              <a:gd name="connsiteY7" fmla="*/ 552450 h 552450"/>
              <a:gd name="connsiteX8" fmla="*/ 93668 w 1911351"/>
              <a:gd name="connsiteY8" fmla="*/ 552450 h 552450"/>
              <a:gd name="connsiteX9" fmla="*/ 0 w 1911351"/>
              <a:gd name="connsiteY9" fmla="*/ 458782 h 552450"/>
              <a:gd name="connsiteX10" fmla="*/ 0 w 1911351"/>
              <a:gd name="connsiteY10" fmla="*/ 93668 h 552450"/>
              <a:gd name="connsiteX11" fmla="*/ 1 w 1911351"/>
              <a:gd name="connsiteY11" fmla="*/ 93663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11351" h="552450">
                <a:moveTo>
                  <a:pt x="1" y="0"/>
                </a:moveTo>
                <a:lnTo>
                  <a:pt x="93668" y="0"/>
                </a:lnTo>
                <a:lnTo>
                  <a:pt x="1817682" y="0"/>
                </a:lnTo>
                <a:lnTo>
                  <a:pt x="1911351" y="0"/>
                </a:lnTo>
                <a:lnTo>
                  <a:pt x="1911351" y="294480"/>
                </a:lnTo>
                <a:lnTo>
                  <a:pt x="1911350" y="294480"/>
                </a:lnTo>
                <a:lnTo>
                  <a:pt x="1911350" y="458782"/>
                </a:lnTo>
                <a:cubicBezTo>
                  <a:pt x="1911350" y="510513"/>
                  <a:pt x="1869413" y="552450"/>
                  <a:pt x="1817682" y="552450"/>
                </a:cubicBezTo>
                <a:lnTo>
                  <a:pt x="93668" y="552450"/>
                </a:lnTo>
                <a:cubicBezTo>
                  <a:pt x="41937" y="552450"/>
                  <a:pt x="0" y="510513"/>
                  <a:pt x="0" y="458782"/>
                </a:cubicBezTo>
                <a:lnTo>
                  <a:pt x="0" y="93668"/>
                </a:lnTo>
                <a:lnTo>
                  <a:pt x="1" y="93663"/>
                </a:lnTo>
                <a:close/>
              </a:path>
            </a:pathLst>
          </a:custGeom>
          <a:solidFill>
            <a:schemeClr val="bg1"/>
          </a:solidFill>
          <a:ln w="3175">
            <a:solidFill>
              <a:schemeClr val="tx2"/>
            </a:solidFill>
          </a:ln>
          <a:effectLst>
            <a:outerShdw blurRad="635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00584" tIns="50292" rIns="100584" bIns="30175"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800" b="0" i="0" u="none" strike="noStrike" kern="1200" cap="none" spc="0" normalizeH="0" baseline="0" noProof="0">
                <a:ln>
                  <a:noFill/>
                </a:ln>
                <a:solidFill>
                  <a:srgbClr val="00915A"/>
                </a:solidFill>
                <a:effectLst/>
                <a:uLnTx/>
                <a:uFillTx/>
                <a:latin typeface="Arial" panose="020B0604020202020204" pitchFamily="34" charset="0"/>
                <a:ea typeface="+mn-ea"/>
                <a:cs typeface="Arial" panose="020B0604020202020204" pitchFamily="34" charset="0"/>
              </a:rPr>
              <a:t>Administrateur Directeur Général </a:t>
            </a:r>
          </a:p>
        </p:txBody>
      </p:sp>
      <p:cxnSp>
        <p:nvCxnSpPr>
          <p:cNvPr id="484" name="Straight Connector 483">
            <a:extLst>
              <a:ext uri="{FF2B5EF4-FFF2-40B4-BE49-F238E27FC236}">
                <a16:creationId xmlns:a16="http://schemas.microsoft.com/office/drawing/2014/main" id="{6323C231-08DB-1B85-D1D3-2E7DD4E67EFD}"/>
              </a:ext>
            </a:extLst>
          </p:cNvPr>
          <p:cNvCxnSpPr>
            <a:cxnSpLocks/>
          </p:cNvCxnSpPr>
          <p:nvPr/>
        </p:nvCxnSpPr>
        <p:spPr bwMode="auto">
          <a:xfrm>
            <a:off x="6009777" y="1230676"/>
            <a:ext cx="0" cy="115815"/>
          </a:xfrm>
          <a:prstGeom prst="line">
            <a:avLst/>
          </a:prstGeom>
          <a:solidFill>
            <a:schemeClr val="bg2"/>
          </a:solidFill>
          <a:ln w="9525" cap="flat" cmpd="sng" algn="ctr">
            <a:solidFill>
              <a:srgbClr val="AEB5B9"/>
            </a:solidFill>
            <a:prstDash val="solid"/>
            <a:round/>
            <a:headEnd type="none" w="med" len="med"/>
            <a:tailEnd type="none" w="med" len="med"/>
          </a:ln>
          <a:effectLst/>
        </p:spPr>
      </p:cxnSp>
      <p:grpSp>
        <p:nvGrpSpPr>
          <p:cNvPr id="32" name="Group 31">
            <a:extLst>
              <a:ext uri="{FF2B5EF4-FFF2-40B4-BE49-F238E27FC236}">
                <a16:creationId xmlns:a16="http://schemas.microsoft.com/office/drawing/2014/main" id="{EDBE6C74-856E-6C8D-6B6A-7FF508EB6F0B}"/>
              </a:ext>
            </a:extLst>
          </p:cNvPr>
          <p:cNvGrpSpPr/>
          <p:nvPr/>
        </p:nvGrpSpPr>
        <p:grpSpPr>
          <a:xfrm>
            <a:off x="291716" y="1825504"/>
            <a:ext cx="1427499" cy="382557"/>
            <a:chOff x="3352732" y="1693069"/>
            <a:chExt cx="1493111" cy="398956"/>
          </a:xfrm>
        </p:grpSpPr>
        <p:sp>
          <p:nvSpPr>
            <p:cNvPr id="48" name="Rectangle à coins arrondis 136">
              <a:extLst>
                <a:ext uri="{FF2B5EF4-FFF2-40B4-BE49-F238E27FC236}">
                  <a16:creationId xmlns:a16="http://schemas.microsoft.com/office/drawing/2014/main" id="{45E0181D-BD8E-8CE7-17B0-72B4165131A0}"/>
                </a:ext>
              </a:extLst>
            </p:cNvPr>
            <p:cNvSpPr/>
            <p:nvPr/>
          </p:nvSpPr>
          <p:spPr>
            <a:xfrm>
              <a:off x="3352732" y="1693069"/>
              <a:ext cx="1493111" cy="264319"/>
            </a:xfrm>
            <a:prstGeom prst="round2Same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sz="7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CONFORMITÉ</a:t>
              </a:r>
            </a:p>
          </p:txBody>
        </p:sp>
        <p:sp>
          <p:nvSpPr>
            <p:cNvPr id="49" name="Rectangle à coins arrondis 136">
              <a:extLst>
                <a:ext uri="{FF2B5EF4-FFF2-40B4-BE49-F238E27FC236}">
                  <a16:creationId xmlns:a16="http://schemas.microsoft.com/office/drawing/2014/main" id="{0C8FBD1F-5CDC-AA4E-ED9E-8751CC08B671}"/>
                </a:ext>
              </a:extLst>
            </p:cNvPr>
            <p:cNvSpPr/>
            <p:nvPr/>
          </p:nvSpPr>
          <p:spPr>
            <a:xfrm>
              <a:off x="3352732" y="1957388"/>
              <a:ext cx="1493111" cy="134637"/>
            </a:xfrm>
            <a:prstGeom prst="round2SameRect">
              <a:avLst>
                <a:gd name="adj1" fmla="val 0"/>
                <a:gd name="adj2" fmla="val 30067"/>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600" b="1" i="0" u="none" strike="noStrike" kern="1200" cap="none" spc="0" normalizeH="0" baseline="0" noProof="0">
                  <a:ln>
                    <a:noFill/>
                  </a:ln>
                  <a:solidFill>
                    <a:srgbClr val="52CDC5">
                      <a:lumMod val="50000"/>
                    </a:srgbClr>
                  </a:solidFill>
                  <a:effectLst/>
                  <a:uLnTx/>
                  <a:uFillTx/>
                  <a:latin typeface="Arial" panose="020B0604020202020204" pitchFamily="34" charset="0"/>
                  <a:ea typeface="+mn-ea"/>
                  <a:cs typeface="Arial" panose="020B0604020202020204" pitchFamily="34" charset="0"/>
                </a:rPr>
                <a:t>Stéphanie MAAREK *</a:t>
              </a:r>
            </a:p>
          </p:txBody>
        </p:sp>
      </p:grpSp>
      <p:grpSp>
        <p:nvGrpSpPr>
          <p:cNvPr id="33" name="Group 32">
            <a:extLst>
              <a:ext uri="{FF2B5EF4-FFF2-40B4-BE49-F238E27FC236}">
                <a16:creationId xmlns:a16="http://schemas.microsoft.com/office/drawing/2014/main" id="{23E7DB84-651D-6BC1-1576-2CCB5297E112}"/>
              </a:ext>
            </a:extLst>
          </p:cNvPr>
          <p:cNvGrpSpPr/>
          <p:nvPr/>
        </p:nvGrpSpPr>
        <p:grpSpPr>
          <a:xfrm>
            <a:off x="291716" y="2290297"/>
            <a:ext cx="1427499" cy="382557"/>
            <a:chOff x="3352732" y="1693069"/>
            <a:chExt cx="1493111" cy="398956"/>
          </a:xfrm>
        </p:grpSpPr>
        <p:sp>
          <p:nvSpPr>
            <p:cNvPr id="46" name="Rectangle à coins arrondis 136">
              <a:extLst>
                <a:ext uri="{FF2B5EF4-FFF2-40B4-BE49-F238E27FC236}">
                  <a16:creationId xmlns:a16="http://schemas.microsoft.com/office/drawing/2014/main" id="{44CFF0CB-2F88-712B-BBD6-590B6BD8D3C2}"/>
                </a:ext>
              </a:extLst>
            </p:cNvPr>
            <p:cNvSpPr/>
            <p:nvPr/>
          </p:nvSpPr>
          <p:spPr>
            <a:xfrm>
              <a:off x="3352732" y="1693069"/>
              <a:ext cx="1493111" cy="264319"/>
            </a:xfrm>
            <a:prstGeom prst="round2Same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sz="7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LEGAL</a:t>
              </a:r>
            </a:p>
          </p:txBody>
        </p:sp>
        <p:sp>
          <p:nvSpPr>
            <p:cNvPr id="47" name="Rectangle à coins arrondis 136">
              <a:extLst>
                <a:ext uri="{FF2B5EF4-FFF2-40B4-BE49-F238E27FC236}">
                  <a16:creationId xmlns:a16="http://schemas.microsoft.com/office/drawing/2014/main" id="{DB02D684-A4FE-9640-A93D-6647EA46CB85}"/>
                </a:ext>
              </a:extLst>
            </p:cNvPr>
            <p:cNvSpPr/>
            <p:nvPr/>
          </p:nvSpPr>
          <p:spPr>
            <a:xfrm>
              <a:off x="3352732" y="1957388"/>
              <a:ext cx="1493111" cy="134637"/>
            </a:xfrm>
            <a:prstGeom prst="round2SameRect">
              <a:avLst>
                <a:gd name="adj1" fmla="val 0"/>
                <a:gd name="adj2" fmla="val 30067"/>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600" b="1" i="0" u="none" strike="noStrike" kern="1200" cap="none" spc="0" normalizeH="0" baseline="0" noProof="0">
                  <a:ln>
                    <a:noFill/>
                  </a:ln>
                  <a:solidFill>
                    <a:srgbClr val="52CDC5">
                      <a:lumMod val="50000"/>
                    </a:srgbClr>
                  </a:solidFill>
                  <a:effectLst/>
                  <a:uLnTx/>
                  <a:uFillTx/>
                  <a:latin typeface="Arial" panose="020B0604020202020204" pitchFamily="34" charset="0"/>
                  <a:ea typeface="+mn-ea"/>
                  <a:cs typeface="Arial" panose="020B0604020202020204" pitchFamily="34" charset="0"/>
                </a:rPr>
                <a:t>Georges DIRANI</a:t>
              </a:r>
            </a:p>
          </p:txBody>
        </p:sp>
      </p:grpSp>
      <p:grpSp>
        <p:nvGrpSpPr>
          <p:cNvPr id="34" name="Group 33">
            <a:extLst>
              <a:ext uri="{FF2B5EF4-FFF2-40B4-BE49-F238E27FC236}">
                <a16:creationId xmlns:a16="http://schemas.microsoft.com/office/drawing/2014/main" id="{76775AD7-CB93-9EE9-0D61-8A477DA0FEFF}"/>
              </a:ext>
            </a:extLst>
          </p:cNvPr>
          <p:cNvGrpSpPr/>
          <p:nvPr/>
        </p:nvGrpSpPr>
        <p:grpSpPr>
          <a:xfrm>
            <a:off x="291716" y="2755089"/>
            <a:ext cx="1427499" cy="382557"/>
            <a:chOff x="3352732" y="1693069"/>
            <a:chExt cx="1493111" cy="398956"/>
          </a:xfrm>
        </p:grpSpPr>
        <p:sp>
          <p:nvSpPr>
            <p:cNvPr id="44" name="Rectangle à coins arrondis 136">
              <a:extLst>
                <a:ext uri="{FF2B5EF4-FFF2-40B4-BE49-F238E27FC236}">
                  <a16:creationId xmlns:a16="http://schemas.microsoft.com/office/drawing/2014/main" id="{62274C1C-3E0A-22E2-5DC6-992A16791127}"/>
                </a:ext>
              </a:extLst>
            </p:cNvPr>
            <p:cNvSpPr/>
            <p:nvPr/>
          </p:nvSpPr>
          <p:spPr>
            <a:xfrm>
              <a:off x="3352732" y="1693069"/>
              <a:ext cx="1493111" cy="264319"/>
            </a:xfrm>
            <a:prstGeom prst="round2Same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sz="7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RISK</a:t>
              </a:r>
            </a:p>
          </p:txBody>
        </p:sp>
        <p:sp>
          <p:nvSpPr>
            <p:cNvPr id="45" name="Rectangle à coins arrondis 136">
              <a:extLst>
                <a:ext uri="{FF2B5EF4-FFF2-40B4-BE49-F238E27FC236}">
                  <a16:creationId xmlns:a16="http://schemas.microsoft.com/office/drawing/2014/main" id="{A217E804-19B1-7868-B536-7817F0105EA1}"/>
                </a:ext>
              </a:extLst>
            </p:cNvPr>
            <p:cNvSpPr/>
            <p:nvPr/>
          </p:nvSpPr>
          <p:spPr>
            <a:xfrm>
              <a:off x="3352732" y="1957388"/>
              <a:ext cx="1493111" cy="134637"/>
            </a:xfrm>
            <a:prstGeom prst="round2SameRect">
              <a:avLst>
                <a:gd name="adj1" fmla="val 0"/>
                <a:gd name="adj2" fmla="val 30067"/>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600" b="1" i="0" u="none" strike="noStrike" kern="1200" cap="none" spc="0" normalizeH="0" baseline="0" noProof="0">
                  <a:ln>
                    <a:noFill/>
                  </a:ln>
                  <a:solidFill>
                    <a:srgbClr val="52CDC5">
                      <a:lumMod val="50000"/>
                    </a:srgbClr>
                  </a:solidFill>
                  <a:effectLst/>
                  <a:uLnTx/>
                  <a:uFillTx/>
                  <a:latin typeface="Arial" panose="020B0604020202020204" pitchFamily="34" charset="0"/>
                  <a:ea typeface="+mn-ea"/>
                  <a:cs typeface="Arial" panose="020B0604020202020204" pitchFamily="34" charset="0"/>
                </a:rPr>
                <a:t>Frank RONCEY *</a:t>
              </a:r>
            </a:p>
          </p:txBody>
        </p:sp>
      </p:grpSp>
      <p:grpSp>
        <p:nvGrpSpPr>
          <p:cNvPr id="36" name="Group 35">
            <a:extLst>
              <a:ext uri="{FF2B5EF4-FFF2-40B4-BE49-F238E27FC236}">
                <a16:creationId xmlns:a16="http://schemas.microsoft.com/office/drawing/2014/main" id="{F32320A4-94A2-5E55-666A-D303CC04DB06}"/>
              </a:ext>
            </a:extLst>
          </p:cNvPr>
          <p:cNvGrpSpPr/>
          <p:nvPr/>
        </p:nvGrpSpPr>
        <p:grpSpPr>
          <a:xfrm>
            <a:off x="291716" y="3219881"/>
            <a:ext cx="1427499" cy="382557"/>
            <a:chOff x="3352732" y="1693069"/>
            <a:chExt cx="1493111" cy="398956"/>
          </a:xfrm>
        </p:grpSpPr>
        <p:sp>
          <p:nvSpPr>
            <p:cNvPr id="42" name="Rectangle à coins arrondis 136">
              <a:extLst>
                <a:ext uri="{FF2B5EF4-FFF2-40B4-BE49-F238E27FC236}">
                  <a16:creationId xmlns:a16="http://schemas.microsoft.com/office/drawing/2014/main" id="{C61362E1-CFE6-ED06-E174-EF8292CBE428}"/>
                </a:ext>
              </a:extLst>
            </p:cNvPr>
            <p:cNvSpPr/>
            <p:nvPr/>
          </p:nvSpPr>
          <p:spPr>
            <a:xfrm>
              <a:off x="3352732" y="1693069"/>
              <a:ext cx="1493111" cy="264319"/>
            </a:xfrm>
            <a:prstGeom prst="round2Same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sz="7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INSPECTION GÉNÉRALE</a:t>
              </a:r>
            </a:p>
          </p:txBody>
        </p:sp>
        <p:sp>
          <p:nvSpPr>
            <p:cNvPr id="43" name="Rectangle à coins arrondis 136">
              <a:extLst>
                <a:ext uri="{FF2B5EF4-FFF2-40B4-BE49-F238E27FC236}">
                  <a16:creationId xmlns:a16="http://schemas.microsoft.com/office/drawing/2014/main" id="{A20FA832-8821-C186-FA5E-B58FE3BCA836}"/>
                </a:ext>
              </a:extLst>
            </p:cNvPr>
            <p:cNvSpPr/>
            <p:nvPr/>
          </p:nvSpPr>
          <p:spPr>
            <a:xfrm>
              <a:off x="3352732" y="1957388"/>
              <a:ext cx="1493111" cy="134637"/>
            </a:xfrm>
            <a:prstGeom prst="round2SameRect">
              <a:avLst>
                <a:gd name="adj1" fmla="val 0"/>
                <a:gd name="adj2" fmla="val 30067"/>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600" b="1" i="0" u="none" strike="noStrike" kern="1200" cap="none" spc="0" normalizeH="0" baseline="0" noProof="0">
                  <a:ln>
                    <a:noFill/>
                  </a:ln>
                  <a:solidFill>
                    <a:srgbClr val="52CDC5">
                      <a:lumMod val="50000"/>
                    </a:srgbClr>
                  </a:solidFill>
                  <a:effectLst/>
                  <a:uLnTx/>
                  <a:uFillTx/>
                  <a:latin typeface="Arial" panose="020B0604020202020204" pitchFamily="34" charset="0"/>
                  <a:ea typeface="+mn-ea"/>
                  <a:cs typeface="Arial" panose="020B0604020202020204" pitchFamily="34" charset="0"/>
                </a:rPr>
                <a:t>Pascal FISCHER</a:t>
              </a:r>
            </a:p>
          </p:txBody>
        </p:sp>
      </p:grpSp>
      <p:cxnSp>
        <p:nvCxnSpPr>
          <p:cNvPr id="38" name="Connector: Elbow 37">
            <a:extLst>
              <a:ext uri="{FF2B5EF4-FFF2-40B4-BE49-F238E27FC236}">
                <a16:creationId xmlns:a16="http://schemas.microsoft.com/office/drawing/2014/main" id="{893F7FAA-CDC3-EA3A-40AF-190C5F6D509C}"/>
              </a:ext>
            </a:extLst>
          </p:cNvPr>
          <p:cNvCxnSpPr>
            <a:cxnSpLocks/>
            <a:stCxn id="37" idx="2"/>
            <a:endCxn id="48" idx="2"/>
          </p:cNvCxnSpPr>
          <p:nvPr/>
        </p:nvCxnSpPr>
        <p:spPr bwMode="auto">
          <a:xfrm rot="16200000" flipH="1">
            <a:off x="-38394" y="1622120"/>
            <a:ext cx="518969" cy="141251"/>
          </a:xfrm>
          <a:prstGeom prst="bentConnector2">
            <a:avLst/>
          </a:prstGeom>
          <a:solidFill>
            <a:schemeClr val="bg2"/>
          </a:solidFill>
          <a:ln w="9525" cap="flat" cmpd="sng" algn="ctr">
            <a:solidFill>
              <a:schemeClr val="bg2">
                <a:lumMod val="60000"/>
                <a:lumOff val="40000"/>
              </a:schemeClr>
            </a:solidFill>
            <a:prstDash val="solid"/>
            <a:round/>
            <a:headEnd type="none" w="med" len="med"/>
            <a:tailEnd type="none" w="med" len="med"/>
          </a:ln>
          <a:effectLst/>
        </p:spPr>
      </p:cxnSp>
      <p:cxnSp>
        <p:nvCxnSpPr>
          <p:cNvPr id="39" name="Connector: Elbow 38">
            <a:extLst>
              <a:ext uri="{FF2B5EF4-FFF2-40B4-BE49-F238E27FC236}">
                <a16:creationId xmlns:a16="http://schemas.microsoft.com/office/drawing/2014/main" id="{9D464649-07B0-95F1-C462-6691679A9964}"/>
              </a:ext>
            </a:extLst>
          </p:cNvPr>
          <p:cNvCxnSpPr>
            <a:cxnSpLocks/>
            <a:stCxn id="37" idx="2"/>
            <a:endCxn id="46" idx="2"/>
          </p:cNvCxnSpPr>
          <p:nvPr/>
        </p:nvCxnSpPr>
        <p:spPr bwMode="auto">
          <a:xfrm rot="16200000" flipH="1">
            <a:off x="-270791" y="1854517"/>
            <a:ext cx="983762" cy="141251"/>
          </a:xfrm>
          <a:prstGeom prst="bentConnector2">
            <a:avLst/>
          </a:prstGeom>
          <a:solidFill>
            <a:schemeClr val="bg2"/>
          </a:solidFill>
          <a:ln w="9525" cap="flat" cmpd="sng" algn="ctr">
            <a:solidFill>
              <a:schemeClr val="bg2">
                <a:lumMod val="60000"/>
                <a:lumOff val="40000"/>
              </a:schemeClr>
            </a:solidFill>
            <a:prstDash val="solid"/>
            <a:round/>
            <a:headEnd type="none" w="med" len="med"/>
            <a:tailEnd type="none" w="med" len="med"/>
          </a:ln>
          <a:effectLst/>
        </p:spPr>
      </p:cxnSp>
      <p:cxnSp>
        <p:nvCxnSpPr>
          <p:cNvPr id="40" name="Connector: Elbow 39">
            <a:extLst>
              <a:ext uri="{FF2B5EF4-FFF2-40B4-BE49-F238E27FC236}">
                <a16:creationId xmlns:a16="http://schemas.microsoft.com/office/drawing/2014/main" id="{C3219F35-7583-DB17-F1AC-C5D96582B6DE}"/>
              </a:ext>
            </a:extLst>
          </p:cNvPr>
          <p:cNvCxnSpPr>
            <a:cxnSpLocks/>
            <a:stCxn id="37" idx="2"/>
            <a:endCxn id="44" idx="2"/>
          </p:cNvCxnSpPr>
          <p:nvPr/>
        </p:nvCxnSpPr>
        <p:spPr bwMode="auto">
          <a:xfrm rot="16200000" flipH="1">
            <a:off x="-503187" y="2086913"/>
            <a:ext cx="1448554" cy="141251"/>
          </a:xfrm>
          <a:prstGeom prst="bentConnector2">
            <a:avLst/>
          </a:prstGeom>
          <a:solidFill>
            <a:schemeClr val="bg2"/>
          </a:solidFill>
          <a:ln w="9525" cap="flat" cmpd="sng" algn="ctr">
            <a:solidFill>
              <a:schemeClr val="bg2">
                <a:lumMod val="60000"/>
                <a:lumOff val="40000"/>
              </a:schemeClr>
            </a:solidFill>
            <a:prstDash val="solid"/>
            <a:round/>
            <a:headEnd type="none" w="med" len="med"/>
            <a:tailEnd type="none" w="med" len="med"/>
          </a:ln>
          <a:effectLst/>
        </p:spPr>
      </p:cxnSp>
      <p:cxnSp>
        <p:nvCxnSpPr>
          <p:cNvPr id="41" name="Connector: Elbow 40">
            <a:extLst>
              <a:ext uri="{FF2B5EF4-FFF2-40B4-BE49-F238E27FC236}">
                <a16:creationId xmlns:a16="http://schemas.microsoft.com/office/drawing/2014/main" id="{47FB5877-5F11-E9BC-C878-5BF3440B1AA5}"/>
              </a:ext>
            </a:extLst>
          </p:cNvPr>
          <p:cNvCxnSpPr>
            <a:cxnSpLocks/>
            <a:stCxn id="37" idx="2"/>
            <a:endCxn id="42" idx="2"/>
          </p:cNvCxnSpPr>
          <p:nvPr/>
        </p:nvCxnSpPr>
        <p:spPr bwMode="auto">
          <a:xfrm rot="16200000" flipH="1">
            <a:off x="-735583" y="2319309"/>
            <a:ext cx="1913346" cy="141251"/>
          </a:xfrm>
          <a:prstGeom prst="bentConnector2">
            <a:avLst/>
          </a:prstGeom>
          <a:solidFill>
            <a:schemeClr val="bg2"/>
          </a:solidFill>
          <a:ln w="9525" cap="flat" cmpd="sng" algn="ctr">
            <a:solidFill>
              <a:schemeClr val="bg2">
                <a:lumMod val="60000"/>
                <a:lumOff val="40000"/>
              </a:schemeClr>
            </a:solidFill>
            <a:prstDash val="solid"/>
            <a:round/>
            <a:headEnd type="none" w="med" len="med"/>
            <a:tailEnd type="none" w="med" len="med"/>
          </a:ln>
          <a:effectLst/>
        </p:spPr>
      </p:cxnSp>
      <p:grpSp>
        <p:nvGrpSpPr>
          <p:cNvPr id="182" name="Group 181">
            <a:extLst>
              <a:ext uri="{FF2B5EF4-FFF2-40B4-BE49-F238E27FC236}">
                <a16:creationId xmlns:a16="http://schemas.microsoft.com/office/drawing/2014/main" id="{C88B30E7-3EDC-8DC9-B460-CB001471D6A6}"/>
              </a:ext>
            </a:extLst>
          </p:cNvPr>
          <p:cNvGrpSpPr/>
          <p:nvPr/>
        </p:nvGrpSpPr>
        <p:grpSpPr>
          <a:xfrm>
            <a:off x="8649635" y="2502719"/>
            <a:ext cx="1427499" cy="382557"/>
            <a:chOff x="3352732" y="1693069"/>
            <a:chExt cx="1493111" cy="398956"/>
          </a:xfrm>
          <a:solidFill>
            <a:schemeClr val="accent6">
              <a:lumMod val="75000"/>
            </a:schemeClr>
          </a:solidFill>
        </p:grpSpPr>
        <p:sp>
          <p:nvSpPr>
            <p:cNvPr id="183" name="Rectangle à coins arrondis 136">
              <a:extLst>
                <a:ext uri="{FF2B5EF4-FFF2-40B4-BE49-F238E27FC236}">
                  <a16:creationId xmlns:a16="http://schemas.microsoft.com/office/drawing/2014/main" id="{4F8CF18D-24E7-C3BC-C120-17448A894485}"/>
                </a:ext>
              </a:extLst>
            </p:cNvPr>
            <p:cNvSpPr/>
            <p:nvPr/>
          </p:nvSpPr>
          <p:spPr>
            <a:xfrm>
              <a:off x="3352732" y="1693069"/>
              <a:ext cx="1493111" cy="264319"/>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sz="7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IT GROUP</a:t>
              </a:r>
            </a:p>
          </p:txBody>
        </p:sp>
        <p:sp>
          <p:nvSpPr>
            <p:cNvPr id="184" name="Rectangle à coins arrondis 136">
              <a:extLst>
                <a:ext uri="{FF2B5EF4-FFF2-40B4-BE49-F238E27FC236}">
                  <a16:creationId xmlns:a16="http://schemas.microsoft.com/office/drawing/2014/main" id="{CFBE6AAD-9868-8F02-2F18-BD941BEEA50F}"/>
                </a:ext>
              </a:extLst>
            </p:cNvPr>
            <p:cNvSpPr/>
            <p:nvPr/>
          </p:nvSpPr>
          <p:spPr>
            <a:xfrm>
              <a:off x="3352732" y="1957388"/>
              <a:ext cx="1493111" cy="134637"/>
            </a:xfrm>
            <a:prstGeom prst="round2SameRect">
              <a:avLst>
                <a:gd name="adj1" fmla="val 0"/>
                <a:gd name="adj2" fmla="val 300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600" b="1" i="0" u="none" strike="noStrike" kern="1200" cap="none" spc="0" normalizeH="0" baseline="0" noProof="0">
                  <a:ln>
                    <a:noFill/>
                  </a:ln>
                  <a:solidFill>
                    <a:srgbClr val="398D98"/>
                  </a:solidFill>
                  <a:effectLst/>
                  <a:uLnTx/>
                  <a:uFillTx/>
                  <a:latin typeface="Arial" panose="020B0604020202020204" pitchFamily="34" charset="0"/>
                  <a:ea typeface="+mn-ea"/>
                  <a:cs typeface="Arial" panose="020B0604020202020204" pitchFamily="34" charset="0"/>
                </a:rPr>
                <a:t>Bernard GAVGANI *</a:t>
              </a:r>
            </a:p>
          </p:txBody>
        </p:sp>
      </p:grpSp>
      <p:grpSp>
        <p:nvGrpSpPr>
          <p:cNvPr id="21" name="Group 20">
            <a:extLst>
              <a:ext uri="{FF2B5EF4-FFF2-40B4-BE49-F238E27FC236}">
                <a16:creationId xmlns:a16="http://schemas.microsoft.com/office/drawing/2014/main" id="{6C9F4DDF-034D-70F8-7FD5-CA72B7D436C5}"/>
              </a:ext>
            </a:extLst>
          </p:cNvPr>
          <p:cNvGrpSpPr/>
          <p:nvPr/>
        </p:nvGrpSpPr>
        <p:grpSpPr>
          <a:xfrm>
            <a:off x="8649635" y="3720827"/>
            <a:ext cx="1427499" cy="382557"/>
            <a:chOff x="8649634" y="3624432"/>
            <a:chExt cx="1620714" cy="398956"/>
          </a:xfrm>
        </p:grpSpPr>
        <p:sp>
          <p:nvSpPr>
            <p:cNvPr id="189" name="Rectangle à coins arrondis 136">
              <a:extLst>
                <a:ext uri="{FF2B5EF4-FFF2-40B4-BE49-F238E27FC236}">
                  <a16:creationId xmlns:a16="http://schemas.microsoft.com/office/drawing/2014/main" id="{284C1B88-D6F2-28CC-C817-A01828F55919}"/>
                </a:ext>
              </a:extLst>
            </p:cNvPr>
            <p:cNvSpPr/>
            <p:nvPr/>
          </p:nvSpPr>
          <p:spPr>
            <a:xfrm>
              <a:off x="8649634" y="3624432"/>
              <a:ext cx="1620714" cy="264319"/>
            </a:xfrm>
            <a:prstGeom prst="round2Same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sz="7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IMMOBILIER D’EXPLOITATION</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sz="7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GROUPE (IMEX)</a:t>
              </a:r>
            </a:p>
          </p:txBody>
        </p:sp>
        <p:sp>
          <p:nvSpPr>
            <p:cNvPr id="190" name="Rectangle à coins arrondis 136">
              <a:extLst>
                <a:ext uri="{FF2B5EF4-FFF2-40B4-BE49-F238E27FC236}">
                  <a16:creationId xmlns:a16="http://schemas.microsoft.com/office/drawing/2014/main" id="{756160AA-3389-26CD-5687-F665BD03EB63}"/>
                </a:ext>
              </a:extLst>
            </p:cNvPr>
            <p:cNvSpPr/>
            <p:nvPr/>
          </p:nvSpPr>
          <p:spPr>
            <a:xfrm>
              <a:off x="8649634" y="3888751"/>
              <a:ext cx="1620714" cy="134637"/>
            </a:xfrm>
            <a:prstGeom prst="round2SameRect">
              <a:avLst>
                <a:gd name="adj1" fmla="val 0"/>
                <a:gd name="adj2" fmla="val 300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600" b="1" i="0" u="none" strike="noStrike" kern="1200" cap="none" spc="0" normalizeH="0" baseline="0" noProof="0">
                  <a:ln>
                    <a:noFill/>
                  </a:ln>
                  <a:solidFill>
                    <a:srgbClr val="398D98"/>
                  </a:solidFill>
                  <a:effectLst/>
                  <a:uLnTx/>
                  <a:uFillTx/>
                  <a:latin typeface="Arial" panose="020B0604020202020204" pitchFamily="34" charset="0"/>
                  <a:ea typeface="+mn-ea"/>
                  <a:cs typeface="Arial" panose="020B0604020202020204" pitchFamily="34" charset="0"/>
                </a:rPr>
                <a:t>Jean-Louis MARLIER</a:t>
              </a:r>
            </a:p>
          </p:txBody>
        </p:sp>
      </p:grpSp>
      <p:grpSp>
        <p:nvGrpSpPr>
          <p:cNvPr id="19" name="Group 18">
            <a:extLst>
              <a:ext uri="{FF2B5EF4-FFF2-40B4-BE49-F238E27FC236}">
                <a16:creationId xmlns:a16="http://schemas.microsoft.com/office/drawing/2014/main" id="{7227E069-BAF3-C723-6A46-0D963E8D2E9C}"/>
              </a:ext>
            </a:extLst>
          </p:cNvPr>
          <p:cNvGrpSpPr/>
          <p:nvPr/>
        </p:nvGrpSpPr>
        <p:grpSpPr>
          <a:xfrm>
            <a:off x="8649635" y="3314791"/>
            <a:ext cx="1427499" cy="382557"/>
            <a:chOff x="8649634" y="3099911"/>
            <a:chExt cx="1620714" cy="398956"/>
          </a:xfrm>
        </p:grpSpPr>
        <p:sp>
          <p:nvSpPr>
            <p:cNvPr id="186" name="Rectangle à coins arrondis 136">
              <a:extLst>
                <a:ext uri="{FF2B5EF4-FFF2-40B4-BE49-F238E27FC236}">
                  <a16:creationId xmlns:a16="http://schemas.microsoft.com/office/drawing/2014/main" id="{8A30399F-FB12-4213-2B72-69F0146A757A}"/>
                </a:ext>
              </a:extLst>
            </p:cNvPr>
            <p:cNvSpPr/>
            <p:nvPr/>
          </p:nvSpPr>
          <p:spPr>
            <a:xfrm>
              <a:off x="8649634" y="3099911"/>
              <a:ext cx="1620714" cy="264319"/>
            </a:xfrm>
            <a:prstGeom prst="round2SameRect">
              <a:avLst>
                <a:gd name="adj1" fmla="val 8448"/>
                <a:gd name="adj2" fmla="val 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sz="7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PROCUREMENT </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sz="7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&amp; PERFORMANCE</a:t>
              </a:r>
            </a:p>
          </p:txBody>
        </p:sp>
        <p:sp>
          <p:nvSpPr>
            <p:cNvPr id="187" name="Rectangle à coins arrondis 136">
              <a:extLst>
                <a:ext uri="{FF2B5EF4-FFF2-40B4-BE49-F238E27FC236}">
                  <a16:creationId xmlns:a16="http://schemas.microsoft.com/office/drawing/2014/main" id="{C26F4CD6-BF3D-AFD4-874F-C01743AC69E5}"/>
                </a:ext>
              </a:extLst>
            </p:cNvPr>
            <p:cNvSpPr/>
            <p:nvPr/>
          </p:nvSpPr>
          <p:spPr>
            <a:xfrm>
              <a:off x="8649634" y="3364230"/>
              <a:ext cx="1620714" cy="134637"/>
            </a:xfrm>
            <a:prstGeom prst="round2SameRect">
              <a:avLst>
                <a:gd name="adj1" fmla="val 0"/>
                <a:gd name="adj2" fmla="val 300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600" b="1" i="0" u="none" strike="noStrike" kern="1200" cap="none" spc="0" normalizeH="0" baseline="0" noProof="0">
                  <a:ln>
                    <a:noFill/>
                  </a:ln>
                  <a:solidFill>
                    <a:srgbClr val="398D98"/>
                  </a:solidFill>
                  <a:effectLst/>
                  <a:uLnTx/>
                  <a:uFillTx/>
                  <a:latin typeface="Arial" panose="020B0604020202020204" pitchFamily="34" charset="0"/>
                  <a:ea typeface="+mn-ea"/>
                  <a:cs typeface="Arial" panose="020B0604020202020204" pitchFamily="34" charset="0"/>
                </a:rPr>
                <a:t>Enguerrand de RUFFI de PONTEVES</a:t>
              </a:r>
            </a:p>
          </p:txBody>
        </p:sp>
      </p:grpSp>
      <p:cxnSp>
        <p:nvCxnSpPr>
          <p:cNvPr id="194" name="Connector: Elbow 193">
            <a:extLst>
              <a:ext uri="{FF2B5EF4-FFF2-40B4-BE49-F238E27FC236}">
                <a16:creationId xmlns:a16="http://schemas.microsoft.com/office/drawing/2014/main" id="{7DB43F9F-E029-F17D-A773-2E50A944636E}"/>
              </a:ext>
            </a:extLst>
          </p:cNvPr>
          <p:cNvCxnSpPr>
            <a:cxnSpLocks/>
            <a:stCxn id="282" idx="2"/>
            <a:endCxn id="183" idx="2"/>
          </p:cNvCxnSpPr>
          <p:nvPr/>
        </p:nvCxnSpPr>
        <p:spPr bwMode="auto">
          <a:xfrm rot="16200000" flipH="1">
            <a:off x="8419569" y="2399379"/>
            <a:ext cx="380757" cy="79376"/>
          </a:xfrm>
          <a:prstGeom prst="bentConnector2">
            <a:avLst/>
          </a:prstGeom>
          <a:solidFill>
            <a:schemeClr val="bg2"/>
          </a:solidFill>
          <a:ln w="9525" cap="flat" cmpd="sng" algn="ctr">
            <a:solidFill>
              <a:srgbClr val="00685E"/>
            </a:solidFill>
            <a:prstDash val="solid"/>
            <a:round/>
            <a:headEnd type="none" w="med" len="med"/>
            <a:tailEnd type="none" w="med" len="med"/>
          </a:ln>
          <a:effectLst/>
        </p:spPr>
      </p:cxnSp>
      <p:cxnSp>
        <p:nvCxnSpPr>
          <p:cNvPr id="195" name="Connector: Elbow 194">
            <a:extLst>
              <a:ext uri="{FF2B5EF4-FFF2-40B4-BE49-F238E27FC236}">
                <a16:creationId xmlns:a16="http://schemas.microsoft.com/office/drawing/2014/main" id="{A88EEC18-814F-E90D-BE9A-1D57F9B58505}"/>
              </a:ext>
            </a:extLst>
          </p:cNvPr>
          <p:cNvCxnSpPr>
            <a:cxnSpLocks/>
            <a:stCxn id="282" idx="2"/>
            <a:endCxn id="186" idx="2"/>
          </p:cNvCxnSpPr>
          <p:nvPr/>
        </p:nvCxnSpPr>
        <p:spPr bwMode="auto">
          <a:xfrm rot="16200000" flipH="1">
            <a:off x="8013533" y="2805415"/>
            <a:ext cx="1192829" cy="79376"/>
          </a:xfrm>
          <a:prstGeom prst="bentConnector2">
            <a:avLst/>
          </a:prstGeom>
          <a:solidFill>
            <a:schemeClr val="bg2"/>
          </a:solidFill>
          <a:ln w="9525" cap="flat" cmpd="sng" algn="ctr">
            <a:solidFill>
              <a:srgbClr val="00685E"/>
            </a:solidFill>
            <a:prstDash val="solid"/>
            <a:round/>
            <a:headEnd type="none" w="med" len="med"/>
            <a:tailEnd type="none" w="med" len="med"/>
          </a:ln>
          <a:effectLst/>
        </p:spPr>
      </p:cxnSp>
      <p:cxnSp>
        <p:nvCxnSpPr>
          <p:cNvPr id="196" name="Connector: Elbow 195">
            <a:extLst>
              <a:ext uri="{FF2B5EF4-FFF2-40B4-BE49-F238E27FC236}">
                <a16:creationId xmlns:a16="http://schemas.microsoft.com/office/drawing/2014/main" id="{3B33FB4C-E5E7-2D55-F2BB-9E84070EE2B2}"/>
              </a:ext>
            </a:extLst>
          </p:cNvPr>
          <p:cNvCxnSpPr>
            <a:cxnSpLocks/>
            <a:stCxn id="282" idx="2"/>
            <a:endCxn id="189" idx="2"/>
          </p:cNvCxnSpPr>
          <p:nvPr/>
        </p:nvCxnSpPr>
        <p:spPr bwMode="auto">
          <a:xfrm rot="16200000" flipH="1">
            <a:off x="7810515" y="3008433"/>
            <a:ext cx="1598865" cy="79376"/>
          </a:xfrm>
          <a:prstGeom prst="bentConnector2">
            <a:avLst/>
          </a:prstGeom>
          <a:solidFill>
            <a:schemeClr val="bg2"/>
          </a:solidFill>
          <a:ln w="9525" cap="flat" cmpd="sng" algn="ctr">
            <a:solidFill>
              <a:srgbClr val="00685E"/>
            </a:solidFill>
            <a:prstDash val="solid"/>
            <a:round/>
            <a:headEnd type="none" w="med" len="med"/>
            <a:tailEnd type="none" w="med" len="med"/>
          </a:ln>
          <a:effectLst/>
        </p:spPr>
      </p:cxnSp>
      <p:cxnSp>
        <p:nvCxnSpPr>
          <p:cNvPr id="197" name="Connector: Elbow 196">
            <a:extLst>
              <a:ext uri="{FF2B5EF4-FFF2-40B4-BE49-F238E27FC236}">
                <a16:creationId xmlns:a16="http://schemas.microsoft.com/office/drawing/2014/main" id="{D07FF156-374E-2FC3-FFA9-3C765FCCF6CC}"/>
              </a:ext>
            </a:extLst>
          </p:cNvPr>
          <p:cNvCxnSpPr>
            <a:cxnSpLocks/>
            <a:stCxn id="282" idx="2"/>
            <a:endCxn id="192" idx="2"/>
          </p:cNvCxnSpPr>
          <p:nvPr/>
        </p:nvCxnSpPr>
        <p:spPr bwMode="auto">
          <a:xfrm rot="16200000" flipH="1">
            <a:off x="7607798" y="3211150"/>
            <a:ext cx="2004299" cy="79376"/>
          </a:xfrm>
          <a:prstGeom prst="bentConnector2">
            <a:avLst/>
          </a:prstGeom>
          <a:solidFill>
            <a:schemeClr val="bg2"/>
          </a:solidFill>
          <a:ln w="9525" cap="flat" cmpd="sng" algn="ctr">
            <a:solidFill>
              <a:srgbClr val="00685E"/>
            </a:solidFill>
            <a:prstDash val="solid"/>
            <a:round/>
            <a:headEnd type="none" w="med" len="med"/>
            <a:tailEnd type="none" w="med" len="med"/>
          </a:ln>
          <a:effectLst/>
        </p:spPr>
      </p:cxnSp>
      <p:grpSp>
        <p:nvGrpSpPr>
          <p:cNvPr id="191" name="Group 190">
            <a:extLst>
              <a:ext uri="{FF2B5EF4-FFF2-40B4-BE49-F238E27FC236}">
                <a16:creationId xmlns:a16="http://schemas.microsoft.com/office/drawing/2014/main" id="{CFC41009-8BF3-1039-47D2-E828BF341CE3}"/>
              </a:ext>
            </a:extLst>
          </p:cNvPr>
          <p:cNvGrpSpPr/>
          <p:nvPr/>
        </p:nvGrpSpPr>
        <p:grpSpPr>
          <a:xfrm>
            <a:off x="8649635" y="4126261"/>
            <a:ext cx="1427499" cy="382557"/>
            <a:chOff x="3352732" y="1693069"/>
            <a:chExt cx="1493111" cy="398956"/>
          </a:xfrm>
          <a:solidFill>
            <a:schemeClr val="accent6">
              <a:lumMod val="75000"/>
            </a:schemeClr>
          </a:solidFill>
        </p:grpSpPr>
        <p:sp>
          <p:nvSpPr>
            <p:cNvPr id="192" name="Rectangle à coins arrondis 136">
              <a:extLst>
                <a:ext uri="{FF2B5EF4-FFF2-40B4-BE49-F238E27FC236}">
                  <a16:creationId xmlns:a16="http://schemas.microsoft.com/office/drawing/2014/main" id="{23A97027-E756-81F7-D06F-939CAB066F4D}"/>
                </a:ext>
              </a:extLst>
            </p:cNvPr>
            <p:cNvSpPr/>
            <p:nvPr/>
          </p:nvSpPr>
          <p:spPr>
            <a:xfrm>
              <a:off x="3352732" y="1693069"/>
              <a:ext cx="1493111" cy="264319"/>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sz="7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TRANSVERSAL PROJECTS &amp; STEERING </a:t>
              </a:r>
            </a:p>
          </p:txBody>
        </p:sp>
        <p:sp>
          <p:nvSpPr>
            <p:cNvPr id="193" name="Rectangle à coins arrondis 136">
              <a:extLst>
                <a:ext uri="{FF2B5EF4-FFF2-40B4-BE49-F238E27FC236}">
                  <a16:creationId xmlns:a16="http://schemas.microsoft.com/office/drawing/2014/main" id="{A12AD539-7777-1CA8-62E0-76C0A0E665FA}"/>
                </a:ext>
              </a:extLst>
            </p:cNvPr>
            <p:cNvSpPr/>
            <p:nvPr/>
          </p:nvSpPr>
          <p:spPr>
            <a:xfrm>
              <a:off x="3352732" y="1957388"/>
              <a:ext cx="1493111" cy="134637"/>
            </a:xfrm>
            <a:prstGeom prst="round2SameRect">
              <a:avLst>
                <a:gd name="adj1" fmla="val 0"/>
                <a:gd name="adj2" fmla="val 300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600" b="1" i="0" u="none" strike="noStrike" kern="1200" cap="none" spc="0" normalizeH="0" baseline="0" noProof="0">
                  <a:ln>
                    <a:noFill/>
                  </a:ln>
                  <a:solidFill>
                    <a:srgbClr val="398D98"/>
                  </a:solidFill>
                  <a:effectLst/>
                  <a:uLnTx/>
                  <a:uFillTx/>
                  <a:latin typeface="Arial" panose="020B0604020202020204" pitchFamily="34" charset="0"/>
                  <a:ea typeface="+mn-ea"/>
                  <a:cs typeface="Arial" panose="020B0604020202020204" pitchFamily="34" charset="0"/>
                </a:rPr>
                <a:t>Charles LINSKENS </a:t>
              </a:r>
            </a:p>
          </p:txBody>
        </p:sp>
      </p:grpSp>
      <p:grpSp>
        <p:nvGrpSpPr>
          <p:cNvPr id="218" name="Group 217">
            <a:extLst>
              <a:ext uri="{FF2B5EF4-FFF2-40B4-BE49-F238E27FC236}">
                <a16:creationId xmlns:a16="http://schemas.microsoft.com/office/drawing/2014/main" id="{C0BE3B4C-2D93-9801-21B2-D1E37919F58D}"/>
              </a:ext>
            </a:extLst>
          </p:cNvPr>
          <p:cNvGrpSpPr/>
          <p:nvPr/>
        </p:nvGrpSpPr>
        <p:grpSpPr>
          <a:xfrm>
            <a:off x="8649635" y="2908755"/>
            <a:ext cx="1427499" cy="382557"/>
            <a:chOff x="3352732" y="1693069"/>
            <a:chExt cx="1493111" cy="398956"/>
          </a:xfrm>
          <a:solidFill>
            <a:schemeClr val="accent6">
              <a:lumMod val="75000"/>
            </a:schemeClr>
          </a:solidFill>
        </p:grpSpPr>
        <p:sp>
          <p:nvSpPr>
            <p:cNvPr id="220" name="Rectangle à coins arrondis 136">
              <a:extLst>
                <a:ext uri="{FF2B5EF4-FFF2-40B4-BE49-F238E27FC236}">
                  <a16:creationId xmlns:a16="http://schemas.microsoft.com/office/drawing/2014/main" id="{D0DA8DBF-D227-6B21-2D84-199BB11B13B2}"/>
                </a:ext>
              </a:extLst>
            </p:cNvPr>
            <p:cNvSpPr/>
            <p:nvPr/>
          </p:nvSpPr>
          <p:spPr>
            <a:xfrm>
              <a:off x="3352732" y="1693069"/>
              <a:ext cx="1493111" cy="264319"/>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sz="7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GROUP DATA OFFICE </a:t>
              </a:r>
            </a:p>
          </p:txBody>
        </p:sp>
        <p:sp>
          <p:nvSpPr>
            <p:cNvPr id="221" name="Rectangle à coins arrondis 136">
              <a:extLst>
                <a:ext uri="{FF2B5EF4-FFF2-40B4-BE49-F238E27FC236}">
                  <a16:creationId xmlns:a16="http://schemas.microsoft.com/office/drawing/2014/main" id="{4D4461E3-650B-849C-B77D-810BA3650AA4}"/>
                </a:ext>
              </a:extLst>
            </p:cNvPr>
            <p:cNvSpPr/>
            <p:nvPr/>
          </p:nvSpPr>
          <p:spPr>
            <a:xfrm>
              <a:off x="3352732" y="1957388"/>
              <a:ext cx="1493111" cy="134637"/>
            </a:xfrm>
            <a:prstGeom prst="round2SameRect">
              <a:avLst>
                <a:gd name="adj1" fmla="val 0"/>
                <a:gd name="adj2" fmla="val 300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600" b="1" i="0" u="none" strike="noStrike" kern="1200" cap="none" spc="0" normalizeH="0" baseline="0" noProof="0">
                  <a:ln>
                    <a:noFill/>
                  </a:ln>
                  <a:solidFill>
                    <a:srgbClr val="398D98"/>
                  </a:solidFill>
                  <a:effectLst/>
                  <a:uLnTx/>
                  <a:uFillTx/>
                  <a:latin typeface="Arial" panose="020B0604020202020204" pitchFamily="34" charset="0"/>
                  <a:ea typeface="+mn-ea"/>
                  <a:cs typeface="Arial" panose="020B0604020202020204" pitchFamily="34" charset="0"/>
                </a:rPr>
                <a:t>Hugues EVEN</a:t>
              </a:r>
            </a:p>
          </p:txBody>
        </p:sp>
      </p:grpSp>
      <p:grpSp>
        <p:nvGrpSpPr>
          <p:cNvPr id="198" name="Group 197">
            <a:extLst>
              <a:ext uri="{FF2B5EF4-FFF2-40B4-BE49-F238E27FC236}">
                <a16:creationId xmlns:a16="http://schemas.microsoft.com/office/drawing/2014/main" id="{20157755-A2B5-E123-8423-CA63BC9C77C3}"/>
              </a:ext>
            </a:extLst>
          </p:cNvPr>
          <p:cNvGrpSpPr/>
          <p:nvPr/>
        </p:nvGrpSpPr>
        <p:grpSpPr>
          <a:xfrm>
            <a:off x="8649635" y="4544654"/>
            <a:ext cx="1427499" cy="382557"/>
            <a:chOff x="3352732" y="1693069"/>
            <a:chExt cx="1493111" cy="398956"/>
          </a:xfrm>
          <a:solidFill>
            <a:schemeClr val="accent6">
              <a:lumMod val="75000"/>
            </a:schemeClr>
          </a:solidFill>
        </p:grpSpPr>
        <p:sp>
          <p:nvSpPr>
            <p:cNvPr id="199" name="Rectangle à coins arrondis 136">
              <a:extLst>
                <a:ext uri="{FF2B5EF4-FFF2-40B4-BE49-F238E27FC236}">
                  <a16:creationId xmlns:a16="http://schemas.microsoft.com/office/drawing/2014/main" id="{26E148E3-BC21-CA91-C222-73EB67D17300}"/>
                </a:ext>
              </a:extLst>
            </p:cNvPr>
            <p:cNvSpPr/>
            <p:nvPr/>
          </p:nvSpPr>
          <p:spPr>
            <a:xfrm>
              <a:off x="3352732" y="1693069"/>
              <a:ext cx="1493111" cy="264319"/>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sz="7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BNP PARIBAS CONSULTING</a:t>
              </a:r>
              <a:br>
                <a:rPr kumimoji="0" lang="fr-FR" sz="7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br>
              <a:r>
                <a:rPr kumimoji="0" lang="fr-FR" sz="7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&amp; TRANSFORMATION</a:t>
              </a:r>
            </a:p>
          </p:txBody>
        </p:sp>
        <p:sp>
          <p:nvSpPr>
            <p:cNvPr id="217" name="Rectangle à coins arrondis 136">
              <a:extLst>
                <a:ext uri="{FF2B5EF4-FFF2-40B4-BE49-F238E27FC236}">
                  <a16:creationId xmlns:a16="http://schemas.microsoft.com/office/drawing/2014/main" id="{EE708762-B440-E4F8-3E0F-927A852C786C}"/>
                </a:ext>
              </a:extLst>
            </p:cNvPr>
            <p:cNvSpPr/>
            <p:nvPr/>
          </p:nvSpPr>
          <p:spPr>
            <a:xfrm>
              <a:off x="3352732" y="1957388"/>
              <a:ext cx="1493111" cy="134637"/>
            </a:xfrm>
            <a:prstGeom prst="round2SameRect">
              <a:avLst>
                <a:gd name="adj1" fmla="val 0"/>
                <a:gd name="adj2" fmla="val 300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600" b="1" i="0" u="none" strike="noStrike" kern="1200" cap="none" spc="0" normalizeH="0" baseline="0" noProof="0">
                  <a:ln>
                    <a:noFill/>
                  </a:ln>
                  <a:solidFill>
                    <a:srgbClr val="398D98"/>
                  </a:solidFill>
                  <a:effectLst/>
                  <a:uLnTx/>
                  <a:uFillTx/>
                  <a:latin typeface="Arial" panose="020B0604020202020204" pitchFamily="34" charset="0"/>
                  <a:ea typeface="+mn-ea"/>
                  <a:cs typeface="Arial" panose="020B0604020202020204" pitchFamily="34" charset="0"/>
                </a:rPr>
                <a:t>Thierry LACHAUX</a:t>
              </a:r>
            </a:p>
          </p:txBody>
        </p:sp>
      </p:grpSp>
      <p:cxnSp>
        <p:nvCxnSpPr>
          <p:cNvPr id="252" name="Connector: Elbow 251">
            <a:extLst>
              <a:ext uri="{FF2B5EF4-FFF2-40B4-BE49-F238E27FC236}">
                <a16:creationId xmlns:a16="http://schemas.microsoft.com/office/drawing/2014/main" id="{C33D6DE7-AEA4-9A95-B8DF-89984C855CDD}"/>
              </a:ext>
            </a:extLst>
          </p:cNvPr>
          <p:cNvCxnSpPr>
            <a:cxnSpLocks/>
            <a:stCxn id="282" idx="2"/>
            <a:endCxn id="199" idx="2"/>
          </p:cNvCxnSpPr>
          <p:nvPr/>
        </p:nvCxnSpPr>
        <p:spPr bwMode="auto">
          <a:xfrm rot="16200000" flipH="1">
            <a:off x="7398601" y="3420347"/>
            <a:ext cx="2422692" cy="79376"/>
          </a:xfrm>
          <a:prstGeom prst="bentConnector2">
            <a:avLst/>
          </a:prstGeom>
          <a:solidFill>
            <a:schemeClr val="bg2"/>
          </a:solidFill>
          <a:ln w="9525" cap="flat" cmpd="sng" algn="ctr">
            <a:solidFill>
              <a:srgbClr val="00685E"/>
            </a:solidFill>
            <a:prstDash val="solid"/>
            <a:round/>
            <a:headEnd type="none" w="med" len="med"/>
            <a:tailEnd type="none" w="med" len="med"/>
          </a:ln>
          <a:effectLst/>
        </p:spPr>
      </p:cxnSp>
      <p:cxnSp>
        <p:nvCxnSpPr>
          <p:cNvPr id="253" name="Connector: Elbow 252">
            <a:extLst>
              <a:ext uri="{FF2B5EF4-FFF2-40B4-BE49-F238E27FC236}">
                <a16:creationId xmlns:a16="http://schemas.microsoft.com/office/drawing/2014/main" id="{3898A8F3-FA6A-EE31-EBDA-331AD1EE7427}"/>
              </a:ext>
            </a:extLst>
          </p:cNvPr>
          <p:cNvCxnSpPr>
            <a:cxnSpLocks/>
            <a:stCxn id="282" idx="2"/>
            <a:endCxn id="220" idx="2"/>
          </p:cNvCxnSpPr>
          <p:nvPr/>
        </p:nvCxnSpPr>
        <p:spPr bwMode="auto">
          <a:xfrm rot="16200000" flipH="1">
            <a:off x="8216551" y="2602397"/>
            <a:ext cx="786793" cy="79376"/>
          </a:xfrm>
          <a:prstGeom prst="bentConnector2">
            <a:avLst/>
          </a:prstGeom>
          <a:solidFill>
            <a:schemeClr val="bg2"/>
          </a:solidFill>
          <a:ln w="9525" cap="flat" cmpd="sng" algn="ctr">
            <a:solidFill>
              <a:srgbClr val="00685E"/>
            </a:solidFill>
            <a:prstDash val="solid"/>
            <a:round/>
            <a:headEnd type="none" w="med" len="med"/>
            <a:tailEnd type="none" w="med" len="med"/>
          </a:ln>
          <a:effectLst/>
        </p:spPr>
      </p:cxnSp>
      <p:cxnSp>
        <p:nvCxnSpPr>
          <p:cNvPr id="254" name="Connector: Elbow 253">
            <a:extLst>
              <a:ext uri="{FF2B5EF4-FFF2-40B4-BE49-F238E27FC236}">
                <a16:creationId xmlns:a16="http://schemas.microsoft.com/office/drawing/2014/main" id="{D02747BA-3608-7D58-980B-DC60F6026DCE}"/>
              </a:ext>
            </a:extLst>
          </p:cNvPr>
          <p:cNvCxnSpPr>
            <a:cxnSpLocks/>
            <a:stCxn id="282" idx="2"/>
          </p:cNvCxnSpPr>
          <p:nvPr/>
        </p:nvCxnSpPr>
        <p:spPr bwMode="auto">
          <a:xfrm rot="16200000" flipH="1">
            <a:off x="7568996" y="3249952"/>
            <a:ext cx="2002528" cy="2"/>
          </a:xfrm>
          <a:prstGeom prst="bentConnector3">
            <a:avLst>
              <a:gd name="adj1" fmla="val 50000"/>
            </a:avLst>
          </a:prstGeom>
          <a:solidFill>
            <a:schemeClr val="bg2"/>
          </a:solidFill>
          <a:ln w="9525" cap="flat" cmpd="sng" algn="ctr">
            <a:solidFill>
              <a:srgbClr val="00685E"/>
            </a:solidFill>
            <a:prstDash val="solid"/>
            <a:round/>
            <a:headEnd type="none" w="med" len="med"/>
            <a:tailEnd type="none" w="med" len="med"/>
          </a:ln>
          <a:effectLst/>
        </p:spPr>
      </p:cxnSp>
      <p:sp>
        <p:nvSpPr>
          <p:cNvPr id="282" name="Rectangle 281">
            <a:extLst>
              <a:ext uri="{FF2B5EF4-FFF2-40B4-BE49-F238E27FC236}">
                <a16:creationId xmlns:a16="http://schemas.microsoft.com/office/drawing/2014/main" id="{4DFBC83D-2967-1CE5-E9E8-7626B2427B70}"/>
              </a:ext>
            </a:extLst>
          </p:cNvPr>
          <p:cNvSpPr/>
          <p:nvPr/>
        </p:nvSpPr>
        <p:spPr>
          <a:xfrm>
            <a:off x="8490884" y="2096464"/>
            <a:ext cx="158750" cy="152225"/>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sp>
        <p:nvSpPr>
          <p:cNvPr id="281" name="Rectangle à coins arrondis 136">
            <a:extLst>
              <a:ext uri="{FF2B5EF4-FFF2-40B4-BE49-F238E27FC236}">
                <a16:creationId xmlns:a16="http://schemas.microsoft.com/office/drawing/2014/main" id="{C57E7C6F-AD35-08CC-F7DD-FF769AFDF748}"/>
              </a:ext>
            </a:extLst>
          </p:cNvPr>
          <p:cNvSpPr/>
          <p:nvPr/>
        </p:nvSpPr>
        <p:spPr>
          <a:xfrm>
            <a:off x="8453068" y="2136042"/>
            <a:ext cx="1817281" cy="314504"/>
          </a:xfrm>
          <a:prstGeom prst="round2SameRect">
            <a:avLst>
              <a:gd name="adj1" fmla="val 0"/>
              <a:gd name="adj2" fmla="val 14530"/>
            </a:avLst>
          </a:prstGeom>
          <a:solidFill>
            <a:srgbClr val="398D98"/>
          </a:solidFill>
          <a:ln w="9525">
            <a:solidFill>
              <a:srgbClr val="398D98"/>
            </a:solidFill>
          </a:ln>
        </p:spPr>
        <p:style>
          <a:lnRef idx="2">
            <a:schemeClr val="accent1">
              <a:shade val="50000"/>
            </a:schemeClr>
          </a:lnRef>
          <a:fillRef idx="1">
            <a:schemeClr val="accent1"/>
          </a:fillRef>
          <a:effectRef idx="0">
            <a:schemeClr val="accent1"/>
          </a:effectRef>
          <a:fontRef idx="minor">
            <a:schemeClr val="lt1"/>
          </a:fontRef>
        </p:style>
        <p:txBody>
          <a:bodyPr lIns="0" tIns="18288"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6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Laurent DAVID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Directeur Général Adjoint</a:t>
            </a:r>
          </a:p>
        </p:txBody>
      </p:sp>
      <p:grpSp>
        <p:nvGrpSpPr>
          <p:cNvPr id="50" name="Group 49">
            <a:extLst>
              <a:ext uri="{FF2B5EF4-FFF2-40B4-BE49-F238E27FC236}">
                <a16:creationId xmlns:a16="http://schemas.microsoft.com/office/drawing/2014/main" id="{57104ACC-1B11-CFC5-0ACF-70D7F47B5176}"/>
              </a:ext>
            </a:extLst>
          </p:cNvPr>
          <p:cNvGrpSpPr/>
          <p:nvPr/>
        </p:nvGrpSpPr>
        <p:grpSpPr>
          <a:xfrm>
            <a:off x="1889602" y="2502719"/>
            <a:ext cx="1427499" cy="382557"/>
            <a:chOff x="3352732" y="1693069"/>
            <a:chExt cx="1493111" cy="398956"/>
          </a:xfrm>
        </p:grpSpPr>
        <p:sp>
          <p:nvSpPr>
            <p:cNvPr id="51" name="Rectangle à coins arrondis 136">
              <a:extLst>
                <a:ext uri="{FF2B5EF4-FFF2-40B4-BE49-F238E27FC236}">
                  <a16:creationId xmlns:a16="http://schemas.microsoft.com/office/drawing/2014/main" id="{2FC19BCF-3E96-1E6E-C9D1-EFEEE5FC12A4}"/>
                </a:ext>
              </a:extLst>
            </p:cNvPr>
            <p:cNvSpPr/>
            <p:nvPr/>
          </p:nvSpPr>
          <p:spPr>
            <a:xfrm>
              <a:off x="3352732" y="1693069"/>
              <a:ext cx="1493111" cy="264319"/>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sz="7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BANQUE COMMERCIALE</a:t>
              </a:r>
              <a:br>
                <a:rPr kumimoji="0" lang="fr-FR" sz="7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br>
              <a:r>
                <a:rPr kumimoji="0" lang="fr-FR" sz="7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EN FRANCE</a:t>
              </a:r>
            </a:p>
          </p:txBody>
        </p:sp>
        <p:sp>
          <p:nvSpPr>
            <p:cNvPr id="52" name="Rectangle à coins arrondis 136">
              <a:extLst>
                <a:ext uri="{FF2B5EF4-FFF2-40B4-BE49-F238E27FC236}">
                  <a16:creationId xmlns:a16="http://schemas.microsoft.com/office/drawing/2014/main" id="{7A471A86-6240-4015-28B4-042363A80C07}"/>
                </a:ext>
              </a:extLst>
            </p:cNvPr>
            <p:cNvSpPr/>
            <p:nvPr/>
          </p:nvSpPr>
          <p:spPr>
            <a:xfrm>
              <a:off x="3352732" y="1957388"/>
              <a:ext cx="1493111" cy="134637"/>
            </a:xfrm>
            <a:prstGeom prst="round2SameRect">
              <a:avLst>
                <a:gd name="adj1" fmla="val 0"/>
                <a:gd name="adj2" fmla="val 30067"/>
              </a:avLst>
            </a:prstGeom>
            <a:solidFill>
              <a:srgbClr val="D6F1E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600" b="1" i="0" u="none" strike="noStrike" kern="1200" cap="none" spc="0" normalizeH="0" baseline="0" noProof="0">
                  <a:ln>
                    <a:noFill/>
                  </a:ln>
                  <a:solidFill>
                    <a:srgbClr val="00826C"/>
                  </a:solidFill>
                  <a:effectLst/>
                  <a:uLnTx/>
                  <a:uFillTx/>
                  <a:latin typeface="Arial" panose="020B0604020202020204" pitchFamily="34" charset="0"/>
                  <a:ea typeface="+mn-ea"/>
                  <a:cs typeface="Arial" panose="020B0604020202020204" pitchFamily="34" charset="0"/>
                </a:rPr>
                <a:t>Isabelle LOC *</a:t>
              </a:r>
            </a:p>
          </p:txBody>
        </p:sp>
      </p:grpSp>
      <p:grpSp>
        <p:nvGrpSpPr>
          <p:cNvPr id="68" name="Group 67">
            <a:extLst>
              <a:ext uri="{FF2B5EF4-FFF2-40B4-BE49-F238E27FC236}">
                <a16:creationId xmlns:a16="http://schemas.microsoft.com/office/drawing/2014/main" id="{83A3EA9E-4727-C165-28AD-923B060B19B4}"/>
              </a:ext>
            </a:extLst>
          </p:cNvPr>
          <p:cNvGrpSpPr/>
          <p:nvPr/>
        </p:nvGrpSpPr>
        <p:grpSpPr>
          <a:xfrm>
            <a:off x="3464925" y="2502719"/>
            <a:ext cx="1427499" cy="382557"/>
            <a:chOff x="3233381" y="1693069"/>
            <a:chExt cx="1493112" cy="398956"/>
          </a:xfrm>
        </p:grpSpPr>
        <p:sp>
          <p:nvSpPr>
            <p:cNvPr id="69" name="Rectangle à coins arrondis 136">
              <a:extLst>
                <a:ext uri="{FF2B5EF4-FFF2-40B4-BE49-F238E27FC236}">
                  <a16:creationId xmlns:a16="http://schemas.microsoft.com/office/drawing/2014/main" id="{DC7E1892-D3F1-1E30-FF02-9228B59C6EBD}"/>
                </a:ext>
              </a:extLst>
            </p:cNvPr>
            <p:cNvSpPr/>
            <p:nvPr/>
          </p:nvSpPr>
          <p:spPr>
            <a:xfrm>
              <a:off x="3233382" y="1693069"/>
              <a:ext cx="1493111" cy="264319"/>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sz="7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BNP PARIBAS</a:t>
              </a:r>
              <a:br>
                <a:rPr kumimoji="0" lang="fr-FR" sz="7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br>
              <a:r>
                <a:rPr kumimoji="0" lang="fr-FR" sz="7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PERSONAL FINANCE</a:t>
              </a:r>
            </a:p>
          </p:txBody>
        </p:sp>
        <p:sp>
          <p:nvSpPr>
            <p:cNvPr id="70" name="Rectangle à coins arrondis 136">
              <a:extLst>
                <a:ext uri="{FF2B5EF4-FFF2-40B4-BE49-F238E27FC236}">
                  <a16:creationId xmlns:a16="http://schemas.microsoft.com/office/drawing/2014/main" id="{62CC870B-5637-4E36-8378-2EB413F546E4}"/>
                </a:ext>
              </a:extLst>
            </p:cNvPr>
            <p:cNvSpPr/>
            <p:nvPr/>
          </p:nvSpPr>
          <p:spPr>
            <a:xfrm>
              <a:off x="3233381" y="1957388"/>
              <a:ext cx="1493111" cy="134637"/>
            </a:xfrm>
            <a:prstGeom prst="round2SameRect">
              <a:avLst>
                <a:gd name="adj1" fmla="val 0"/>
                <a:gd name="adj2" fmla="val 30067"/>
              </a:avLst>
            </a:prstGeom>
            <a:solidFill>
              <a:srgbClr val="D6F1E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600" b="1" i="0" u="none" strike="noStrike" kern="1200" cap="none" spc="0" normalizeH="0" baseline="0" noProof="0">
                  <a:ln>
                    <a:noFill/>
                  </a:ln>
                  <a:solidFill>
                    <a:srgbClr val="00826C"/>
                  </a:solidFill>
                  <a:effectLst/>
                  <a:uLnTx/>
                  <a:uFillTx/>
                  <a:latin typeface="Arial" panose="020B0604020202020204" pitchFamily="34" charset="0"/>
                  <a:ea typeface="+mn-ea"/>
                  <a:cs typeface="Arial" panose="020B0604020202020204" pitchFamily="34" charset="0"/>
                </a:rPr>
                <a:t>Charlotte DENNERY *</a:t>
              </a:r>
            </a:p>
          </p:txBody>
        </p:sp>
      </p:grpSp>
      <p:grpSp>
        <p:nvGrpSpPr>
          <p:cNvPr id="53" name="Group 52">
            <a:extLst>
              <a:ext uri="{FF2B5EF4-FFF2-40B4-BE49-F238E27FC236}">
                <a16:creationId xmlns:a16="http://schemas.microsoft.com/office/drawing/2014/main" id="{9552F8BC-FB17-560D-45CE-121B72C0F5B4}"/>
              </a:ext>
            </a:extLst>
          </p:cNvPr>
          <p:cNvGrpSpPr/>
          <p:nvPr/>
        </p:nvGrpSpPr>
        <p:grpSpPr>
          <a:xfrm>
            <a:off x="1889602" y="2968944"/>
            <a:ext cx="1427499" cy="382557"/>
            <a:chOff x="3352732" y="1693069"/>
            <a:chExt cx="1493111" cy="398956"/>
          </a:xfrm>
        </p:grpSpPr>
        <p:sp>
          <p:nvSpPr>
            <p:cNvPr id="54" name="Rectangle à coins arrondis 136">
              <a:extLst>
                <a:ext uri="{FF2B5EF4-FFF2-40B4-BE49-F238E27FC236}">
                  <a16:creationId xmlns:a16="http://schemas.microsoft.com/office/drawing/2014/main" id="{5AD679A5-16BF-6628-86AA-620E6B91E2E2}"/>
                </a:ext>
              </a:extLst>
            </p:cNvPr>
            <p:cNvSpPr/>
            <p:nvPr/>
          </p:nvSpPr>
          <p:spPr>
            <a:xfrm>
              <a:off x="3352732" y="1693069"/>
              <a:ext cx="1493111" cy="264319"/>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sz="7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BNL</a:t>
              </a:r>
            </a:p>
          </p:txBody>
        </p:sp>
        <p:sp>
          <p:nvSpPr>
            <p:cNvPr id="55" name="Rectangle à coins arrondis 136">
              <a:extLst>
                <a:ext uri="{FF2B5EF4-FFF2-40B4-BE49-F238E27FC236}">
                  <a16:creationId xmlns:a16="http://schemas.microsoft.com/office/drawing/2014/main" id="{A54B768A-9F33-A4E4-C993-864A236C21AA}"/>
                </a:ext>
              </a:extLst>
            </p:cNvPr>
            <p:cNvSpPr/>
            <p:nvPr/>
          </p:nvSpPr>
          <p:spPr>
            <a:xfrm>
              <a:off x="3352732" y="1957388"/>
              <a:ext cx="1493111" cy="134637"/>
            </a:xfrm>
            <a:prstGeom prst="round2SameRect">
              <a:avLst>
                <a:gd name="adj1" fmla="val 0"/>
                <a:gd name="adj2" fmla="val 30067"/>
              </a:avLst>
            </a:prstGeom>
            <a:solidFill>
              <a:srgbClr val="D6F1E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600" b="1" i="0" u="none" strike="noStrike" kern="1200" cap="none" spc="0" normalizeH="0" baseline="0" noProof="0">
                  <a:ln>
                    <a:noFill/>
                  </a:ln>
                  <a:solidFill>
                    <a:srgbClr val="00826C"/>
                  </a:solidFill>
                  <a:effectLst/>
                  <a:uLnTx/>
                  <a:uFillTx/>
                  <a:latin typeface="Arial" panose="020B0604020202020204" pitchFamily="34" charset="0"/>
                  <a:ea typeface="+mn-ea"/>
                  <a:cs typeface="Arial" panose="020B0604020202020204" pitchFamily="34" charset="0"/>
                </a:rPr>
                <a:t>Elena GOITINI *</a:t>
              </a:r>
            </a:p>
          </p:txBody>
        </p:sp>
      </p:grpSp>
      <p:grpSp>
        <p:nvGrpSpPr>
          <p:cNvPr id="71" name="Group 70">
            <a:extLst>
              <a:ext uri="{FF2B5EF4-FFF2-40B4-BE49-F238E27FC236}">
                <a16:creationId xmlns:a16="http://schemas.microsoft.com/office/drawing/2014/main" id="{262729BD-41C8-54B2-7A13-DF53560BBCD7}"/>
              </a:ext>
            </a:extLst>
          </p:cNvPr>
          <p:cNvGrpSpPr/>
          <p:nvPr/>
        </p:nvGrpSpPr>
        <p:grpSpPr>
          <a:xfrm>
            <a:off x="3464925" y="2968944"/>
            <a:ext cx="1427499" cy="382557"/>
            <a:chOff x="3233381" y="1693069"/>
            <a:chExt cx="1493112" cy="398956"/>
          </a:xfrm>
        </p:grpSpPr>
        <p:sp>
          <p:nvSpPr>
            <p:cNvPr id="72" name="Rectangle à coins arrondis 136">
              <a:extLst>
                <a:ext uri="{FF2B5EF4-FFF2-40B4-BE49-F238E27FC236}">
                  <a16:creationId xmlns:a16="http://schemas.microsoft.com/office/drawing/2014/main" id="{CEA16708-3D7B-55D3-1D67-82DA33211E3A}"/>
                </a:ext>
              </a:extLst>
            </p:cNvPr>
            <p:cNvSpPr/>
            <p:nvPr/>
          </p:nvSpPr>
          <p:spPr>
            <a:xfrm>
              <a:off x="3233382" y="1693069"/>
              <a:ext cx="1493111" cy="264319"/>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sz="7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ARVAL</a:t>
              </a:r>
            </a:p>
          </p:txBody>
        </p:sp>
        <p:sp>
          <p:nvSpPr>
            <p:cNvPr id="73" name="Rectangle à coins arrondis 136">
              <a:extLst>
                <a:ext uri="{FF2B5EF4-FFF2-40B4-BE49-F238E27FC236}">
                  <a16:creationId xmlns:a16="http://schemas.microsoft.com/office/drawing/2014/main" id="{0565D5F4-C4E6-76D3-BF74-45CCD0B547C8}"/>
                </a:ext>
              </a:extLst>
            </p:cNvPr>
            <p:cNvSpPr/>
            <p:nvPr/>
          </p:nvSpPr>
          <p:spPr>
            <a:xfrm>
              <a:off x="3233381" y="1957388"/>
              <a:ext cx="1493111" cy="134637"/>
            </a:xfrm>
            <a:prstGeom prst="round2SameRect">
              <a:avLst>
                <a:gd name="adj1" fmla="val 0"/>
                <a:gd name="adj2" fmla="val 30067"/>
              </a:avLst>
            </a:prstGeom>
            <a:solidFill>
              <a:srgbClr val="D6F1E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600" b="1" i="0" u="none" strike="noStrike" kern="1200" cap="none" spc="0" normalizeH="0" baseline="0" noProof="0">
                  <a:ln>
                    <a:noFill/>
                  </a:ln>
                  <a:solidFill>
                    <a:srgbClr val="00826C"/>
                  </a:solidFill>
                  <a:effectLst/>
                  <a:uLnTx/>
                  <a:uFillTx/>
                  <a:latin typeface="Arial" panose="020B0604020202020204" pitchFamily="34" charset="0"/>
                  <a:ea typeface="+mn-ea"/>
                  <a:cs typeface="Arial" panose="020B0604020202020204" pitchFamily="34" charset="0"/>
                </a:rPr>
                <a:t>Alain VAN GROENENDAEL</a:t>
              </a:r>
            </a:p>
          </p:txBody>
        </p:sp>
      </p:grpSp>
      <p:grpSp>
        <p:nvGrpSpPr>
          <p:cNvPr id="56" name="Group 55">
            <a:extLst>
              <a:ext uri="{FF2B5EF4-FFF2-40B4-BE49-F238E27FC236}">
                <a16:creationId xmlns:a16="http://schemas.microsoft.com/office/drawing/2014/main" id="{60D80719-F32B-F52D-D684-76289F7B0D14}"/>
              </a:ext>
            </a:extLst>
          </p:cNvPr>
          <p:cNvGrpSpPr/>
          <p:nvPr/>
        </p:nvGrpSpPr>
        <p:grpSpPr>
          <a:xfrm>
            <a:off x="1889602" y="3435169"/>
            <a:ext cx="1427499" cy="382557"/>
            <a:chOff x="3352732" y="1693069"/>
            <a:chExt cx="1493111" cy="398956"/>
          </a:xfrm>
        </p:grpSpPr>
        <p:sp>
          <p:nvSpPr>
            <p:cNvPr id="57" name="Rectangle à coins arrondis 136">
              <a:extLst>
                <a:ext uri="{FF2B5EF4-FFF2-40B4-BE49-F238E27FC236}">
                  <a16:creationId xmlns:a16="http://schemas.microsoft.com/office/drawing/2014/main" id="{3366F3CF-74FB-E0AE-68C4-DD3ACC8EA92E}"/>
                </a:ext>
              </a:extLst>
            </p:cNvPr>
            <p:cNvSpPr/>
            <p:nvPr/>
          </p:nvSpPr>
          <p:spPr>
            <a:xfrm>
              <a:off x="3352732" y="1693069"/>
              <a:ext cx="1493111" cy="264319"/>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sz="7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BNP PARIBAS FORTIS</a:t>
              </a:r>
            </a:p>
          </p:txBody>
        </p:sp>
        <p:sp>
          <p:nvSpPr>
            <p:cNvPr id="58" name="Rectangle à coins arrondis 136">
              <a:extLst>
                <a:ext uri="{FF2B5EF4-FFF2-40B4-BE49-F238E27FC236}">
                  <a16:creationId xmlns:a16="http://schemas.microsoft.com/office/drawing/2014/main" id="{C4754BBC-1158-FB21-375E-647100024D5F}"/>
                </a:ext>
              </a:extLst>
            </p:cNvPr>
            <p:cNvSpPr/>
            <p:nvPr/>
          </p:nvSpPr>
          <p:spPr>
            <a:xfrm>
              <a:off x="3352732" y="1957388"/>
              <a:ext cx="1493111" cy="134637"/>
            </a:xfrm>
            <a:prstGeom prst="round2SameRect">
              <a:avLst>
                <a:gd name="adj1" fmla="val 0"/>
                <a:gd name="adj2" fmla="val 30067"/>
              </a:avLst>
            </a:prstGeom>
            <a:solidFill>
              <a:srgbClr val="D6F1E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600" b="1" i="0" u="none" strike="noStrike" kern="1200" cap="none" spc="0" normalizeH="0" baseline="0" noProof="0">
                  <a:ln>
                    <a:noFill/>
                  </a:ln>
                  <a:solidFill>
                    <a:srgbClr val="00826C"/>
                  </a:solidFill>
                  <a:effectLst/>
                  <a:uLnTx/>
                  <a:uFillTx/>
                  <a:latin typeface="Arial" panose="020B0604020202020204" pitchFamily="34" charset="0"/>
                  <a:ea typeface="+mn-ea"/>
                  <a:cs typeface="Arial" panose="020B0604020202020204" pitchFamily="34" charset="0"/>
                </a:rPr>
                <a:t>Michael ANSEEUW *</a:t>
              </a:r>
            </a:p>
          </p:txBody>
        </p:sp>
      </p:grpSp>
      <p:grpSp>
        <p:nvGrpSpPr>
          <p:cNvPr id="15" name="Group 14">
            <a:extLst>
              <a:ext uri="{FF2B5EF4-FFF2-40B4-BE49-F238E27FC236}">
                <a16:creationId xmlns:a16="http://schemas.microsoft.com/office/drawing/2014/main" id="{DE96E8BF-D34B-C841-4E6E-96D36068E013}"/>
              </a:ext>
            </a:extLst>
          </p:cNvPr>
          <p:cNvGrpSpPr/>
          <p:nvPr/>
        </p:nvGrpSpPr>
        <p:grpSpPr>
          <a:xfrm>
            <a:off x="3464925" y="3435169"/>
            <a:ext cx="1427499" cy="382557"/>
            <a:chOff x="3404917" y="3568151"/>
            <a:chExt cx="1334564" cy="398956"/>
          </a:xfrm>
        </p:grpSpPr>
        <p:sp>
          <p:nvSpPr>
            <p:cNvPr id="75" name="Rectangle à coins arrondis 136">
              <a:extLst>
                <a:ext uri="{FF2B5EF4-FFF2-40B4-BE49-F238E27FC236}">
                  <a16:creationId xmlns:a16="http://schemas.microsoft.com/office/drawing/2014/main" id="{D4AD3462-6423-035A-D4AB-30E5AC9845A5}"/>
                </a:ext>
              </a:extLst>
            </p:cNvPr>
            <p:cNvSpPr/>
            <p:nvPr/>
          </p:nvSpPr>
          <p:spPr>
            <a:xfrm>
              <a:off x="3404917" y="3568151"/>
              <a:ext cx="1334563" cy="264319"/>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sz="7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BNP PARIBAS </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sz="7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LEASING SOLUTIONS</a:t>
              </a:r>
            </a:p>
          </p:txBody>
        </p:sp>
        <p:sp>
          <p:nvSpPr>
            <p:cNvPr id="76" name="Rectangle à coins arrondis 136">
              <a:extLst>
                <a:ext uri="{FF2B5EF4-FFF2-40B4-BE49-F238E27FC236}">
                  <a16:creationId xmlns:a16="http://schemas.microsoft.com/office/drawing/2014/main" id="{6FA9ED66-748E-F582-F739-8F8FF2F12560}"/>
                </a:ext>
              </a:extLst>
            </p:cNvPr>
            <p:cNvSpPr/>
            <p:nvPr/>
          </p:nvSpPr>
          <p:spPr>
            <a:xfrm>
              <a:off x="3404918" y="3832470"/>
              <a:ext cx="1334563" cy="134637"/>
            </a:xfrm>
            <a:prstGeom prst="round2SameRect">
              <a:avLst>
                <a:gd name="adj1" fmla="val 0"/>
                <a:gd name="adj2" fmla="val 30067"/>
              </a:avLst>
            </a:prstGeom>
            <a:solidFill>
              <a:srgbClr val="D6F1E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600" b="1" i="0" u="none" strike="noStrike" kern="1200" cap="none" spc="0" normalizeH="0" baseline="0" noProof="0">
                  <a:ln>
                    <a:noFill/>
                  </a:ln>
                  <a:solidFill>
                    <a:srgbClr val="00826C"/>
                  </a:solidFill>
                  <a:effectLst/>
                  <a:uLnTx/>
                  <a:uFillTx/>
                  <a:latin typeface="Arial" panose="020B0604020202020204" pitchFamily="34" charset="0"/>
                  <a:ea typeface="+mn-ea"/>
                  <a:cs typeface="Arial" panose="020B0604020202020204" pitchFamily="34" charset="0"/>
                </a:rPr>
                <a:t>Neil PEIN</a:t>
              </a:r>
            </a:p>
          </p:txBody>
        </p:sp>
      </p:grpSp>
      <p:sp>
        <p:nvSpPr>
          <p:cNvPr id="60" name="Rectangle à coins arrondis 136">
            <a:extLst>
              <a:ext uri="{FF2B5EF4-FFF2-40B4-BE49-F238E27FC236}">
                <a16:creationId xmlns:a16="http://schemas.microsoft.com/office/drawing/2014/main" id="{94FC6C6D-48E9-051B-EE3A-CB8327F06678}"/>
              </a:ext>
            </a:extLst>
          </p:cNvPr>
          <p:cNvSpPr/>
          <p:nvPr/>
        </p:nvSpPr>
        <p:spPr>
          <a:xfrm>
            <a:off x="1889602" y="3901395"/>
            <a:ext cx="1427499" cy="253454"/>
          </a:xfrm>
          <a:prstGeom prst="round2SameRect">
            <a:avLst>
              <a:gd name="adj1" fmla="val 6839"/>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sz="7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BGL BNP PARIBAS</a:t>
            </a:r>
          </a:p>
        </p:txBody>
      </p:sp>
      <p:sp>
        <p:nvSpPr>
          <p:cNvPr id="78" name="Rectangle à coins arrondis 136">
            <a:extLst>
              <a:ext uri="{FF2B5EF4-FFF2-40B4-BE49-F238E27FC236}">
                <a16:creationId xmlns:a16="http://schemas.microsoft.com/office/drawing/2014/main" id="{F522126F-7BA7-85F4-BD08-1DC4412B4DB7}"/>
              </a:ext>
            </a:extLst>
          </p:cNvPr>
          <p:cNvSpPr/>
          <p:nvPr/>
        </p:nvSpPr>
        <p:spPr>
          <a:xfrm>
            <a:off x="3464926" y="3845521"/>
            <a:ext cx="1427499" cy="375193"/>
          </a:xfrm>
          <a:prstGeom prst="round2SameRect">
            <a:avLst>
              <a:gd name="adj1" fmla="val 10115"/>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sz="7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NOUVEAUX MÉTIERS DIGITAUX (Nickel, </a:t>
            </a:r>
            <a:r>
              <a:rPr kumimoji="0" lang="fr-FR" sz="700" b="1"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Floa</a:t>
            </a:r>
            <a:r>
              <a:rPr kumimoji="0" lang="fr-FR" sz="7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Lyf) </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sz="7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&amp; PERSONAL INVESTORS</a:t>
            </a:r>
          </a:p>
        </p:txBody>
      </p:sp>
      <p:sp>
        <p:nvSpPr>
          <p:cNvPr id="61" name="Rectangle à coins arrondis 136">
            <a:extLst>
              <a:ext uri="{FF2B5EF4-FFF2-40B4-BE49-F238E27FC236}">
                <a16:creationId xmlns:a16="http://schemas.microsoft.com/office/drawing/2014/main" id="{7622B829-3E06-EC0F-2350-15A6144169EB}"/>
              </a:ext>
            </a:extLst>
          </p:cNvPr>
          <p:cNvSpPr/>
          <p:nvPr/>
        </p:nvSpPr>
        <p:spPr>
          <a:xfrm>
            <a:off x="1889602" y="4154850"/>
            <a:ext cx="1427499" cy="234194"/>
          </a:xfrm>
          <a:prstGeom prst="round2SameRect">
            <a:avLst>
              <a:gd name="adj1" fmla="val 0"/>
              <a:gd name="adj2" fmla="val 30067"/>
            </a:avLst>
          </a:prstGeom>
          <a:solidFill>
            <a:srgbClr val="D6F1E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600" b="1" i="0" u="none" strike="noStrike" kern="1200" cap="none" spc="0" normalizeH="0" baseline="0" noProof="0">
                <a:ln>
                  <a:noFill/>
                </a:ln>
                <a:solidFill>
                  <a:srgbClr val="00826C"/>
                </a:solidFill>
                <a:effectLst/>
                <a:uLnTx/>
                <a:uFillTx/>
                <a:latin typeface="Arial" panose="020B0604020202020204" pitchFamily="34" charset="0"/>
                <a:ea typeface="+mn-ea"/>
                <a:cs typeface="Arial" panose="020B0604020202020204" pitchFamily="34" charset="0"/>
              </a:rPr>
              <a:t>Béatrice BÉLORGEY</a:t>
            </a:r>
          </a:p>
        </p:txBody>
      </p:sp>
      <p:sp>
        <p:nvSpPr>
          <p:cNvPr id="79" name="Rectangle à coins arrondis 136">
            <a:extLst>
              <a:ext uri="{FF2B5EF4-FFF2-40B4-BE49-F238E27FC236}">
                <a16:creationId xmlns:a16="http://schemas.microsoft.com/office/drawing/2014/main" id="{32F6E39B-F11B-153A-9D70-8D444A8E678C}"/>
              </a:ext>
            </a:extLst>
          </p:cNvPr>
          <p:cNvSpPr/>
          <p:nvPr/>
        </p:nvSpPr>
        <p:spPr>
          <a:xfrm>
            <a:off x="3465307" y="4217833"/>
            <a:ext cx="1427499" cy="234194"/>
          </a:xfrm>
          <a:prstGeom prst="round2SameRect">
            <a:avLst>
              <a:gd name="adj1" fmla="val 0"/>
              <a:gd name="adj2" fmla="val 30067"/>
            </a:avLst>
          </a:prstGeom>
          <a:solidFill>
            <a:srgbClr val="D6F1E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600" b="1" i="0" u="none" strike="noStrike" kern="1200" cap="none" spc="0" normalizeH="0" baseline="0" noProof="0">
                <a:ln>
                  <a:noFill/>
                </a:ln>
                <a:solidFill>
                  <a:srgbClr val="00826C"/>
                </a:solidFill>
                <a:effectLst/>
                <a:uLnTx/>
                <a:uFillTx/>
                <a:latin typeface="Arial" panose="020B0604020202020204" pitchFamily="34" charset="0"/>
                <a:ea typeface="+mn-ea"/>
                <a:cs typeface="Arial" panose="020B0604020202020204" pitchFamily="34" charset="0"/>
              </a:rPr>
              <a:t>Thomas ZINK </a:t>
            </a:r>
          </a:p>
        </p:txBody>
      </p:sp>
      <p:grpSp>
        <p:nvGrpSpPr>
          <p:cNvPr id="62" name="Group 61">
            <a:extLst>
              <a:ext uri="{FF2B5EF4-FFF2-40B4-BE49-F238E27FC236}">
                <a16:creationId xmlns:a16="http://schemas.microsoft.com/office/drawing/2014/main" id="{234789B8-D75F-D6DC-7A0D-FA3AB209DE16}"/>
              </a:ext>
            </a:extLst>
          </p:cNvPr>
          <p:cNvGrpSpPr/>
          <p:nvPr/>
        </p:nvGrpSpPr>
        <p:grpSpPr>
          <a:xfrm>
            <a:off x="1889602" y="4472711"/>
            <a:ext cx="1427499" cy="382557"/>
            <a:chOff x="3352732" y="1693069"/>
            <a:chExt cx="1493111" cy="398956"/>
          </a:xfrm>
        </p:grpSpPr>
        <p:sp>
          <p:nvSpPr>
            <p:cNvPr id="63" name="Rectangle à coins arrondis 136">
              <a:extLst>
                <a:ext uri="{FF2B5EF4-FFF2-40B4-BE49-F238E27FC236}">
                  <a16:creationId xmlns:a16="http://schemas.microsoft.com/office/drawing/2014/main" id="{4C3E8106-C162-E26D-B3AA-8FAC05C2E663}"/>
                </a:ext>
              </a:extLst>
            </p:cNvPr>
            <p:cNvSpPr/>
            <p:nvPr/>
          </p:nvSpPr>
          <p:spPr>
            <a:xfrm>
              <a:off x="3352732" y="1693069"/>
              <a:ext cx="1493111" cy="264319"/>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sz="7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EUROPE-MÉDITERRANÉE</a:t>
              </a:r>
            </a:p>
          </p:txBody>
        </p:sp>
        <p:sp>
          <p:nvSpPr>
            <p:cNvPr id="64" name="Rectangle à coins arrondis 136">
              <a:extLst>
                <a:ext uri="{FF2B5EF4-FFF2-40B4-BE49-F238E27FC236}">
                  <a16:creationId xmlns:a16="http://schemas.microsoft.com/office/drawing/2014/main" id="{6E68A0AA-C88D-12B9-4D46-2FE4B322DDD1}"/>
                </a:ext>
              </a:extLst>
            </p:cNvPr>
            <p:cNvSpPr/>
            <p:nvPr/>
          </p:nvSpPr>
          <p:spPr>
            <a:xfrm>
              <a:off x="3352732" y="1957388"/>
              <a:ext cx="1493111" cy="134637"/>
            </a:xfrm>
            <a:prstGeom prst="round2SameRect">
              <a:avLst>
                <a:gd name="adj1" fmla="val 0"/>
                <a:gd name="adj2" fmla="val 30067"/>
              </a:avLst>
            </a:prstGeom>
            <a:solidFill>
              <a:srgbClr val="D6F1E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600" b="1" i="0" u="none" strike="noStrike" kern="1200" cap="none" spc="0" normalizeH="0" baseline="0" noProof="0">
                  <a:ln>
                    <a:noFill/>
                  </a:ln>
                  <a:solidFill>
                    <a:srgbClr val="00826C"/>
                  </a:solidFill>
                  <a:effectLst/>
                  <a:uLnTx/>
                  <a:uFillTx/>
                  <a:latin typeface="Arial" panose="020B0604020202020204" pitchFamily="34" charset="0"/>
                  <a:ea typeface="+mn-ea"/>
                  <a:cs typeface="Arial" panose="020B0604020202020204" pitchFamily="34" charset="0"/>
                </a:rPr>
                <a:t>François BÉNAROYA</a:t>
              </a:r>
            </a:p>
          </p:txBody>
        </p:sp>
      </p:grpSp>
      <p:grpSp>
        <p:nvGrpSpPr>
          <p:cNvPr id="65" name="Group 64">
            <a:extLst>
              <a:ext uri="{FF2B5EF4-FFF2-40B4-BE49-F238E27FC236}">
                <a16:creationId xmlns:a16="http://schemas.microsoft.com/office/drawing/2014/main" id="{DFBE0F75-2F49-63E4-2078-2FD3E44288AC}"/>
              </a:ext>
            </a:extLst>
          </p:cNvPr>
          <p:cNvGrpSpPr/>
          <p:nvPr/>
        </p:nvGrpSpPr>
        <p:grpSpPr>
          <a:xfrm>
            <a:off x="1889602" y="4895363"/>
            <a:ext cx="1427499" cy="458311"/>
            <a:chOff x="3352732" y="1647624"/>
            <a:chExt cx="1493111" cy="477957"/>
          </a:xfrm>
        </p:grpSpPr>
        <p:sp>
          <p:nvSpPr>
            <p:cNvPr id="66" name="Rectangle à coins arrondis 136">
              <a:extLst>
                <a:ext uri="{FF2B5EF4-FFF2-40B4-BE49-F238E27FC236}">
                  <a16:creationId xmlns:a16="http://schemas.microsoft.com/office/drawing/2014/main" id="{C20C17BB-F700-DF31-DE10-37D10538C459}"/>
                </a:ext>
              </a:extLst>
            </p:cNvPr>
            <p:cNvSpPr/>
            <p:nvPr/>
          </p:nvSpPr>
          <p:spPr>
            <a:xfrm>
              <a:off x="3352732" y="1647624"/>
              <a:ext cx="1493111" cy="353477"/>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sz="7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Partners in Action for Customer Experience (PACE)</a:t>
              </a:r>
            </a:p>
          </p:txBody>
        </p:sp>
        <p:sp>
          <p:nvSpPr>
            <p:cNvPr id="67" name="Rectangle à coins arrondis 136">
              <a:extLst>
                <a:ext uri="{FF2B5EF4-FFF2-40B4-BE49-F238E27FC236}">
                  <a16:creationId xmlns:a16="http://schemas.microsoft.com/office/drawing/2014/main" id="{EAF921FB-A990-F33E-A61D-CBA6AD786150}"/>
                </a:ext>
              </a:extLst>
            </p:cNvPr>
            <p:cNvSpPr/>
            <p:nvPr/>
          </p:nvSpPr>
          <p:spPr>
            <a:xfrm>
              <a:off x="3352732" y="1990944"/>
              <a:ext cx="1493111" cy="134637"/>
            </a:xfrm>
            <a:prstGeom prst="round2SameRect">
              <a:avLst>
                <a:gd name="adj1" fmla="val 0"/>
                <a:gd name="adj2" fmla="val 30067"/>
              </a:avLst>
            </a:prstGeom>
            <a:solidFill>
              <a:srgbClr val="D6F1E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600" b="1" i="0" u="none" strike="noStrike" kern="1200" cap="none" spc="0" normalizeH="0" baseline="0" noProof="0">
                  <a:ln>
                    <a:noFill/>
                  </a:ln>
                  <a:solidFill>
                    <a:srgbClr val="00826C"/>
                  </a:solidFill>
                  <a:effectLst/>
                  <a:uLnTx/>
                  <a:uFillTx/>
                  <a:latin typeface="Arial" panose="020B0604020202020204" pitchFamily="34" charset="0"/>
                  <a:ea typeface="+mn-ea"/>
                  <a:cs typeface="Arial" panose="020B0604020202020204" pitchFamily="34" charset="0"/>
                </a:rPr>
                <a:t>Sophie HELLER</a:t>
              </a:r>
            </a:p>
          </p:txBody>
        </p:sp>
      </p:grpSp>
      <p:cxnSp>
        <p:nvCxnSpPr>
          <p:cNvPr id="88" name="Connector: Elbow 87">
            <a:extLst>
              <a:ext uri="{FF2B5EF4-FFF2-40B4-BE49-F238E27FC236}">
                <a16:creationId xmlns:a16="http://schemas.microsoft.com/office/drawing/2014/main" id="{B026B49F-41F4-DD96-38C3-E0A35DADF6F4}"/>
              </a:ext>
            </a:extLst>
          </p:cNvPr>
          <p:cNvCxnSpPr>
            <a:cxnSpLocks/>
            <a:stCxn id="315" idx="2"/>
            <a:endCxn id="72" idx="2"/>
          </p:cNvCxnSpPr>
          <p:nvPr/>
        </p:nvCxnSpPr>
        <p:spPr bwMode="auto">
          <a:xfrm rot="16200000" flipH="1">
            <a:off x="3062636" y="2693380"/>
            <a:ext cx="730669" cy="73912"/>
          </a:xfrm>
          <a:prstGeom prst="bentConnector2">
            <a:avLst/>
          </a:prstGeom>
          <a:solidFill>
            <a:schemeClr val="bg2"/>
          </a:solidFill>
          <a:ln w="9525" cap="flat" cmpd="sng" algn="ctr">
            <a:solidFill>
              <a:schemeClr val="accent1"/>
            </a:solidFill>
            <a:prstDash val="solid"/>
            <a:round/>
            <a:headEnd type="none" w="med" len="med"/>
            <a:tailEnd type="none" w="med" len="med"/>
          </a:ln>
          <a:effectLst/>
        </p:spPr>
      </p:cxnSp>
      <p:cxnSp>
        <p:nvCxnSpPr>
          <p:cNvPr id="89" name="Connector: Elbow 88">
            <a:extLst>
              <a:ext uri="{FF2B5EF4-FFF2-40B4-BE49-F238E27FC236}">
                <a16:creationId xmlns:a16="http://schemas.microsoft.com/office/drawing/2014/main" id="{96041ADB-C705-0773-67D1-76E0ED6F0C5E}"/>
              </a:ext>
            </a:extLst>
          </p:cNvPr>
          <p:cNvCxnSpPr>
            <a:cxnSpLocks/>
            <a:stCxn id="315" idx="2"/>
            <a:endCxn id="75" idx="2"/>
          </p:cNvCxnSpPr>
          <p:nvPr/>
        </p:nvCxnSpPr>
        <p:spPr bwMode="auto">
          <a:xfrm rot="16200000" flipH="1">
            <a:off x="2829522" y="2926493"/>
            <a:ext cx="1196894" cy="73911"/>
          </a:xfrm>
          <a:prstGeom prst="bentConnector2">
            <a:avLst/>
          </a:prstGeom>
          <a:solidFill>
            <a:schemeClr val="bg2"/>
          </a:solidFill>
          <a:ln w="9525" cap="flat" cmpd="sng" algn="ctr">
            <a:solidFill>
              <a:schemeClr val="accent1"/>
            </a:solidFill>
            <a:prstDash val="solid"/>
            <a:round/>
            <a:headEnd type="none" w="med" len="med"/>
            <a:tailEnd type="none" w="med" len="med"/>
          </a:ln>
          <a:effectLst/>
        </p:spPr>
      </p:cxnSp>
      <p:cxnSp>
        <p:nvCxnSpPr>
          <p:cNvPr id="90" name="Connector: Elbow 89">
            <a:extLst>
              <a:ext uri="{FF2B5EF4-FFF2-40B4-BE49-F238E27FC236}">
                <a16:creationId xmlns:a16="http://schemas.microsoft.com/office/drawing/2014/main" id="{3EBADB7A-538D-2748-DE57-7F3447DA2A30}"/>
              </a:ext>
            </a:extLst>
          </p:cNvPr>
          <p:cNvCxnSpPr>
            <a:cxnSpLocks/>
            <a:stCxn id="315" idx="2"/>
            <a:endCxn id="78" idx="2"/>
          </p:cNvCxnSpPr>
          <p:nvPr/>
        </p:nvCxnSpPr>
        <p:spPr bwMode="auto">
          <a:xfrm rot="16200000" flipH="1">
            <a:off x="2593912" y="3162104"/>
            <a:ext cx="1668116" cy="73912"/>
          </a:xfrm>
          <a:prstGeom prst="bentConnector2">
            <a:avLst/>
          </a:prstGeom>
          <a:solidFill>
            <a:schemeClr val="bg2"/>
          </a:solidFill>
          <a:ln w="9525" cap="flat" cmpd="sng" algn="ctr">
            <a:solidFill>
              <a:schemeClr val="accent1"/>
            </a:solidFill>
            <a:prstDash val="solid"/>
            <a:round/>
            <a:headEnd type="none" w="med" len="med"/>
            <a:tailEnd type="none" w="med" len="med"/>
          </a:ln>
          <a:effectLst/>
        </p:spPr>
      </p:cxnSp>
      <p:cxnSp>
        <p:nvCxnSpPr>
          <p:cNvPr id="91" name="Connector: Elbow 90">
            <a:extLst>
              <a:ext uri="{FF2B5EF4-FFF2-40B4-BE49-F238E27FC236}">
                <a16:creationId xmlns:a16="http://schemas.microsoft.com/office/drawing/2014/main" id="{8AC91D6D-BA9E-3580-DC46-6B84712153B7}"/>
              </a:ext>
            </a:extLst>
          </p:cNvPr>
          <p:cNvCxnSpPr>
            <a:cxnSpLocks/>
            <a:stCxn id="315" idx="2"/>
          </p:cNvCxnSpPr>
          <p:nvPr/>
        </p:nvCxnSpPr>
        <p:spPr bwMode="auto">
          <a:xfrm rot="5400000">
            <a:off x="2278242" y="3477774"/>
            <a:ext cx="2225544" cy="12700"/>
          </a:xfrm>
          <a:prstGeom prst="bentConnector3">
            <a:avLst>
              <a:gd name="adj1" fmla="val 50000"/>
            </a:avLst>
          </a:prstGeom>
          <a:solidFill>
            <a:schemeClr val="bg2"/>
          </a:solidFill>
          <a:ln w="9525" cap="flat" cmpd="sng" algn="ctr">
            <a:solidFill>
              <a:schemeClr val="accent1"/>
            </a:solidFill>
            <a:prstDash val="solid"/>
            <a:round/>
            <a:headEnd type="none" w="med" len="med"/>
            <a:tailEnd type="none" w="med" len="med"/>
          </a:ln>
          <a:effectLst/>
        </p:spPr>
      </p:cxnSp>
      <p:cxnSp>
        <p:nvCxnSpPr>
          <p:cNvPr id="92" name="Connector: Elbow 91">
            <a:extLst>
              <a:ext uri="{FF2B5EF4-FFF2-40B4-BE49-F238E27FC236}">
                <a16:creationId xmlns:a16="http://schemas.microsoft.com/office/drawing/2014/main" id="{C7C2EF6C-0ADF-D0DE-3949-430427C7E996}"/>
              </a:ext>
            </a:extLst>
          </p:cNvPr>
          <p:cNvCxnSpPr>
            <a:cxnSpLocks/>
            <a:stCxn id="315" idx="2"/>
          </p:cNvCxnSpPr>
          <p:nvPr/>
        </p:nvCxnSpPr>
        <p:spPr bwMode="auto">
          <a:xfrm rot="16200000" flipH="1">
            <a:off x="2041095" y="3714920"/>
            <a:ext cx="2699838" cy="1"/>
          </a:xfrm>
          <a:prstGeom prst="bentConnector3">
            <a:avLst>
              <a:gd name="adj1" fmla="val 50000"/>
            </a:avLst>
          </a:prstGeom>
          <a:solidFill>
            <a:schemeClr val="bg2"/>
          </a:solidFill>
          <a:ln w="9525" cap="flat" cmpd="sng" algn="ctr">
            <a:solidFill>
              <a:schemeClr val="accent1"/>
            </a:solidFill>
            <a:prstDash val="solid"/>
            <a:round/>
            <a:headEnd type="none" w="med" len="med"/>
            <a:tailEnd type="none" w="med" len="med"/>
          </a:ln>
          <a:effectLst/>
        </p:spPr>
      </p:cxnSp>
      <p:cxnSp>
        <p:nvCxnSpPr>
          <p:cNvPr id="93" name="Connector: Elbow 92">
            <a:extLst>
              <a:ext uri="{FF2B5EF4-FFF2-40B4-BE49-F238E27FC236}">
                <a16:creationId xmlns:a16="http://schemas.microsoft.com/office/drawing/2014/main" id="{37BAB57C-3DC0-3C56-F34A-E7BBCF8D83AC}"/>
              </a:ext>
            </a:extLst>
          </p:cNvPr>
          <p:cNvCxnSpPr>
            <a:cxnSpLocks/>
            <a:stCxn id="315" idx="2"/>
            <a:endCxn id="54" idx="0"/>
          </p:cNvCxnSpPr>
          <p:nvPr/>
        </p:nvCxnSpPr>
        <p:spPr bwMode="auto">
          <a:xfrm rot="5400000">
            <a:off x="2988724" y="2693380"/>
            <a:ext cx="730669" cy="73913"/>
          </a:xfrm>
          <a:prstGeom prst="bentConnector2">
            <a:avLst/>
          </a:prstGeom>
          <a:solidFill>
            <a:schemeClr val="bg2"/>
          </a:solidFill>
          <a:ln w="9525" cap="flat" cmpd="sng" algn="ctr">
            <a:solidFill>
              <a:schemeClr val="accent1"/>
            </a:solidFill>
            <a:prstDash val="solid"/>
            <a:round/>
            <a:headEnd type="none" w="med" len="med"/>
            <a:tailEnd type="none" w="med" len="med"/>
          </a:ln>
          <a:effectLst/>
        </p:spPr>
      </p:cxnSp>
      <p:cxnSp>
        <p:nvCxnSpPr>
          <p:cNvPr id="94" name="Connector: Elbow 93">
            <a:extLst>
              <a:ext uri="{FF2B5EF4-FFF2-40B4-BE49-F238E27FC236}">
                <a16:creationId xmlns:a16="http://schemas.microsoft.com/office/drawing/2014/main" id="{4BDDD9AC-DEE3-BC01-4AC2-8B061155F57C}"/>
              </a:ext>
            </a:extLst>
          </p:cNvPr>
          <p:cNvCxnSpPr>
            <a:cxnSpLocks/>
            <a:stCxn id="315" idx="2"/>
            <a:endCxn id="57" idx="0"/>
          </p:cNvCxnSpPr>
          <p:nvPr/>
        </p:nvCxnSpPr>
        <p:spPr bwMode="auto">
          <a:xfrm rot="5400000">
            <a:off x="2755611" y="2926493"/>
            <a:ext cx="1196894" cy="73913"/>
          </a:xfrm>
          <a:prstGeom prst="bentConnector2">
            <a:avLst/>
          </a:prstGeom>
          <a:solidFill>
            <a:schemeClr val="bg2"/>
          </a:solidFill>
          <a:ln w="9525" cap="flat" cmpd="sng" algn="ctr">
            <a:solidFill>
              <a:schemeClr val="accent1"/>
            </a:solidFill>
            <a:prstDash val="solid"/>
            <a:round/>
            <a:headEnd type="none" w="med" len="med"/>
            <a:tailEnd type="none" w="med" len="med"/>
          </a:ln>
          <a:effectLst/>
        </p:spPr>
      </p:cxnSp>
      <p:cxnSp>
        <p:nvCxnSpPr>
          <p:cNvPr id="95" name="Connector: Elbow 94">
            <a:extLst>
              <a:ext uri="{FF2B5EF4-FFF2-40B4-BE49-F238E27FC236}">
                <a16:creationId xmlns:a16="http://schemas.microsoft.com/office/drawing/2014/main" id="{6FB6847B-1B99-B0D3-233C-F99837D5A3B2}"/>
              </a:ext>
            </a:extLst>
          </p:cNvPr>
          <p:cNvCxnSpPr>
            <a:cxnSpLocks/>
            <a:stCxn id="315" idx="2"/>
            <a:endCxn id="60" idx="0"/>
          </p:cNvCxnSpPr>
          <p:nvPr/>
        </p:nvCxnSpPr>
        <p:spPr bwMode="auto">
          <a:xfrm rot="5400000">
            <a:off x="2522498" y="3159606"/>
            <a:ext cx="1663120" cy="73913"/>
          </a:xfrm>
          <a:prstGeom prst="bentConnector2">
            <a:avLst/>
          </a:prstGeom>
          <a:solidFill>
            <a:schemeClr val="bg2"/>
          </a:solidFill>
          <a:ln w="9525" cap="flat" cmpd="sng" algn="ctr">
            <a:solidFill>
              <a:schemeClr val="accent1"/>
            </a:solidFill>
            <a:prstDash val="solid"/>
            <a:round/>
            <a:headEnd type="none" w="med" len="med"/>
            <a:tailEnd type="none" w="med" len="med"/>
          </a:ln>
          <a:effectLst/>
        </p:spPr>
      </p:cxnSp>
      <p:cxnSp>
        <p:nvCxnSpPr>
          <p:cNvPr id="96" name="Connector: Elbow 95">
            <a:extLst>
              <a:ext uri="{FF2B5EF4-FFF2-40B4-BE49-F238E27FC236}">
                <a16:creationId xmlns:a16="http://schemas.microsoft.com/office/drawing/2014/main" id="{E2EF35A0-1F12-E808-B558-53377F1DA89C}"/>
              </a:ext>
            </a:extLst>
          </p:cNvPr>
          <p:cNvCxnSpPr>
            <a:cxnSpLocks/>
            <a:stCxn id="315" idx="2"/>
            <a:endCxn id="63" idx="0"/>
          </p:cNvCxnSpPr>
          <p:nvPr/>
        </p:nvCxnSpPr>
        <p:spPr bwMode="auto">
          <a:xfrm rot="5400000">
            <a:off x="2236840" y="3445264"/>
            <a:ext cx="2234436" cy="73913"/>
          </a:xfrm>
          <a:prstGeom prst="bentConnector2">
            <a:avLst/>
          </a:prstGeom>
          <a:solidFill>
            <a:schemeClr val="bg2"/>
          </a:solidFill>
          <a:ln w="9525" cap="flat" cmpd="sng" algn="ctr">
            <a:solidFill>
              <a:schemeClr val="accent1"/>
            </a:solidFill>
            <a:prstDash val="solid"/>
            <a:round/>
            <a:headEnd type="none" w="med" len="med"/>
            <a:tailEnd type="none" w="med" len="med"/>
          </a:ln>
          <a:effectLst/>
        </p:spPr>
      </p:cxnSp>
      <p:cxnSp>
        <p:nvCxnSpPr>
          <p:cNvPr id="97" name="Connector: Elbow 96">
            <a:extLst>
              <a:ext uri="{FF2B5EF4-FFF2-40B4-BE49-F238E27FC236}">
                <a16:creationId xmlns:a16="http://schemas.microsoft.com/office/drawing/2014/main" id="{CD776464-FDA6-7425-F810-85F596A22615}"/>
              </a:ext>
            </a:extLst>
          </p:cNvPr>
          <p:cNvCxnSpPr>
            <a:cxnSpLocks/>
          </p:cNvCxnSpPr>
          <p:nvPr/>
        </p:nvCxnSpPr>
        <p:spPr bwMode="auto">
          <a:xfrm rot="5400000">
            <a:off x="2041610" y="3726598"/>
            <a:ext cx="2615270" cy="73911"/>
          </a:xfrm>
          <a:prstGeom prst="bentConnector2">
            <a:avLst/>
          </a:prstGeom>
          <a:solidFill>
            <a:schemeClr val="bg2"/>
          </a:solidFill>
          <a:ln w="9525" cap="flat" cmpd="sng" algn="ctr">
            <a:solidFill>
              <a:schemeClr val="accent1"/>
            </a:solidFill>
            <a:prstDash val="solid"/>
            <a:round/>
            <a:headEnd type="none" w="med" len="med"/>
            <a:tailEnd type="none" w="med" len="med"/>
          </a:ln>
          <a:effectLst/>
        </p:spPr>
      </p:cxnSp>
      <p:grpSp>
        <p:nvGrpSpPr>
          <p:cNvPr id="110" name="Group 109">
            <a:extLst>
              <a:ext uri="{FF2B5EF4-FFF2-40B4-BE49-F238E27FC236}">
                <a16:creationId xmlns:a16="http://schemas.microsoft.com/office/drawing/2014/main" id="{B12F985E-AA38-BDC5-8897-B72AE24496A6}"/>
              </a:ext>
            </a:extLst>
          </p:cNvPr>
          <p:cNvGrpSpPr/>
          <p:nvPr/>
        </p:nvGrpSpPr>
        <p:grpSpPr>
          <a:xfrm>
            <a:off x="5150513" y="2502719"/>
            <a:ext cx="1427499" cy="382557"/>
            <a:chOff x="3352732" y="1693069"/>
            <a:chExt cx="1493111" cy="398956"/>
          </a:xfrm>
        </p:grpSpPr>
        <p:sp>
          <p:nvSpPr>
            <p:cNvPr id="111" name="Rectangle à coins arrondis 136">
              <a:extLst>
                <a:ext uri="{FF2B5EF4-FFF2-40B4-BE49-F238E27FC236}">
                  <a16:creationId xmlns:a16="http://schemas.microsoft.com/office/drawing/2014/main" id="{A1AEA33E-D4F9-8D67-2786-976E688F7CE7}"/>
                </a:ext>
              </a:extLst>
            </p:cNvPr>
            <p:cNvSpPr/>
            <p:nvPr/>
          </p:nvSpPr>
          <p:spPr>
            <a:xfrm>
              <a:off x="3352732" y="1693069"/>
              <a:ext cx="1493111" cy="264319"/>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sz="7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GLOBAL BANKING</a:t>
              </a:r>
            </a:p>
          </p:txBody>
        </p:sp>
        <p:sp>
          <p:nvSpPr>
            <p:cNvPr id="112" name="Rectangle à coins arrondis 136">
              <a:extLst>
                <a:ext uri="{FF2B5EF4-FFF2-40B4-BE49-F238E27FC236}">
                  <a16:creationId xmlns:a16="http://schemas.microsoft.com/office/drawing/2014/main" id="{05BAC3D0-EEF2-5922-B5F3-13695CD1D3C2}"/>
                </a:ext>
              </a:extLst>
            </p:cNvPr>
            <p:cNvSpPr/>
            <p:nvPr/>
          </p:nvSpPr>
          <p:spPr>
            <a:xfrm>
              <a:off x="3352732" y="1957388"/>
              <a:ext cx="1493111" cy="134637"/>
            </a:xfrm>
            <a:prstGeom prst="round2SameRect">
              <a:avLst>
                <a:gd name="adj1" fmla="val 0"/>
                <a:gd name="adj2" fmla="val 30067"/>
              </a:avLst>
            </a:prstGeom>
            <a:solidFill>
              <a:srgbClr val="D4E5E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600" b="1" i="0" u="none" strike="noStrike" kern="1200" cap="none" spc="0" normalizeH="0" baseline="0" noProof="0">
                  <a:ln>
                    <a:noFill/>
                  </a:ln>
                  <a:solidFill>
                    <a:srgbClr val="00685E"/>
                  </a:solidFill>
                  <a:effectLst/>
                  <a:uLnTx/>
                  <a:uFillTx/>
                  <a:latin typeface="Arial" panose="020B0604020202020204" pitchFamily="34" charset="0"/>
                  <a:ea typeface="+mn-ea"/>
                  <a:cs typeface="Arial" panose="020B0604020202020204" pitchFamily="34" charset="0"/>
                </a:rPr>
                <a:t>Yannick JUNG *</a:t>
              </a:r>
            </a:p>
          </p:txBody>
        </p:sp>
      </p:grpSp>
      <p:grpSp>
        <p:nvGrpSpPr>
          <p:cNvPr id="113" name="Group 112">
            <a:extLst>
              <a:ext uri="{FF2B5EF4-FFF2-40B4-BE49-F238E27FC236}">
                <a16:creationId xmlns:a16="http://schemas.microsoft.com/office/drawing/2014/main" id="{C65F772C-D16A-16F2-8DB8-10757B1E2412}"/>
              </a:ext>
            </a:extLst>
          </p:cNvPr>
          <p:cNvGrpSpPr/>
          <p:nvPr/>
        </p:nvGrpSpPr>
        <p:grpSpPr>
          <a:xfrm>
            <a:off x="5150513" y="2908755"/>
            <a:ext cx="1427499" cy="382557"/>
            <a:chOff x="3352732" y="1693069"/>
            <a:chExt cx="1493111" cy="398956"/>
          </a:xfrm>
        </p:grpSpPr>
        <p:sp>
          <p:nvSpPr>
            <p:cNvPr id="114" name="Rectangle à coins arrondis 136">
              <a:extLst>
                <a:ext uri="{FF2B5EF4-FFF2-40B4-BE49-F238E27FC236}">
                  <a16:creationId xmlns:a16="http://schemas.microsoft.com/office/drawing/2014/main" id="{2E31CE5D-E41C-42C2-3D62-76870812546A}"/>
                </a:ext>
              </a:extLst>
            </p:cNvPr>
            <p:cNvSpPr/>
            <p:nvPr/>
          </p:nvSpPr>
          <p:spPr>
            <a:xfrm>
              <a:off x="3352732" y="1693069"/>
              <a:ext cx="1493111" cy="264319"/>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sz="7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GLOBAL MARKETS</a:t>
              </a:r>
            </a:p>
          </p:txBody>
        </p:sp>
        <p:sp>
          <p:nvSpPr>
            <p:cNvPr id="115" name="Rectangle à coins arrondis 136">
              <a:extLst>
                <a:ext uri="{FF2B5EF4-FFF2-40B4-BE49-F238E27FC236}">
                  <a16:creationId xmlns:a16="http://schemas.microsoft.com/office/drawing/2014/main" id="{74BEB264-5CA9-8DB7-49B4-58B00CB1E94E}"/>
                </a:ext>
              </a:extLst>
            </p:cNvPr>
            <p:cNvSpPr/>
            <p:nvPr/>
          </p:nvSpPr>
          <p:spPr>
            <a:xfrm>
              <a:off x="3352732" y="1957388"/>
              <a:ext cx="1493111" cy="134637"/>
            </a:xfrm>
            <a:prstGeom prst="round2SameRect">
              <a:avLst>
                <a:gd name="adj1" fmla="val 0"/>
                <a:gd name="adj2" fmla="val 30067"/>
              </a:avLst>
            </a:prstGeom>
            <a:solidFill>
              <a:srgbClr val="D4E5E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600" b="1" i="0" u="none" strike="noStrike" kern="1200" cap="none" spc="0" normalizeH="0" baseline="0" noProof="0">
                  <a:ln>
                    <a:noFill/>
                  </a:ln>
                  <a:solidFill>
                    <a:srgbClr val="00685E"/>
                  </a:solidFill>
                  <a:effectLst/>
                  <a:uLnTx/>
                  <a:uFillTx/>
                  <a:latin typeface="Arial" panose="020B0604020202020204" pitchFamily="34" charset="0"/>
                  <a:ea typeface="+mn-ea"/>
                  <a:cs typeface="Arial" panose="020B0604020202020204" pitchFamily="34" charset="0"/>
                </a:rPr>
                <a:t>Olivier OSTY *</a:t>
              </a:r>
            </a:p>
          </p:txBody>
        </p:sp>
      </p:grpSp>
      <p:grpSp>
        <p:nvGrpSpPr>
          <p:cNvPr id="18" name="Group 17">
            <a:extLst>
              <a:ext uri="{FF2B5EF4-FFF2-40B4-BE49-F238E27FC236}">
                <a16:creationId xmlns:a16="http://schemas.microsoft.com/office/drawing/2014/main" id="{A347A96A-1718-74D5-0C5F-6D6A6364D528}"/>
              </a:ext>
            </a:extLst>
          </p:cNvPr>
          <p:cNvGrpSpPr/>
          <p:nvPr/>
        </p:nvGrpSpPr>
        <p:grpSpPr>
          <a:xfrm>
            <a:off x="5150513" y="3314792"/>
            <a:ext cx="1427499" cy="382557"/>
            <a:chOff x="6765644" y="3585141"/>
            <a:chExt cx="1427499" cy="398956"/>
          </a:xfrm>
        </p:grpSpPr>
        <p:sp>
          <p:nvSpPr>
            <p:cNvPr id="117" name="Rectangle à coins arrondis 136">
              <a:extLst>
                <a:ext uri="{FF2B5EF4-FFF2-40B4-BE49-F238E27FC236}">
                  <a16:creationId xmlns:a16="http://schemas.microsoft.com/office/drawing/2014/main" id="{0A51434B-18B0-8C10-BE01-C986E4F72AC3}"/>
                </a:ext>
              </a:extLst>
            </p:cNvPr>
            <p:cNvSpPr/>
            <p:nvPr/>
          </p:nvSpPr>
          <p:spPr>
            <a:xfrm>
              <a:off x="6765644" y="3585141"/>
              <a:ext cx="1427499" cy="264319"/>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sz="7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SECURITIES SERVICES</a:t>
              </a:r>
            </a:p>
          </p:txBody>
        </p:sp>
        <p:sp>
          <p:nvSpPr>
            <p:cNvPr id="124" name="Rectangle à coins arrondis 136">
              <a:extLst>
                <a:ext uri="{FF2B5EF4-FFF2-40B4-BE49-F238E27FC236}">
                  <a16:creationId xmlns:a16="http://schemas.microsoft.com/office/drawing/2014/main" id="{9FC5E2BB-950F-CF9C-9A42-E5684292002C}"/>
                </a:ext>
              </a:extLst>
            </p:cNvPr>
            <p:cNvSpPr/>
            <p:nvPr/>
          </p:nvSpPr>
          <p:spPr>
            <a:xfrm>
              <a:off x="6765644" y="3849460"/>
              <a:ext cx="1427499" cy="134637"/>
            </a:xfrm>
            <a:prstGeom prst="round2SameRect">
              <a:avLst>
                <a:gd name="adj1" fmla="val 0"/>
                <a:gd name="adj2" fmla="val 30067"/>
              </a:avLst>
            </a:prstGeom>
            <a:solidFill>
              <a:srgbClr val="D4E5E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600" b="1" i="0" u="none" strike="noStrike" kern="1200" cap="none" spc="0" normalizeH="0" baseline="0" noProof="0">
                  <a:ln>
                    <a:noFill/>
                  </a:ln>
                  <a:solidFill>
                    <a:srgbClr val="00685E"/>
                  </a:solidFill>
                  <a:effectLst/>
                  <a:uLnTx/>
                  <a:uFillTx/>
                  <a:latin typeface="Arial" panose="020B0604020202020204" pitchFamily="34" charset="0"/>
                  <a:ea typeface="+mn-ea"/>
                  <a:cs typeface="Arial" panose="020B0604020202020204" pitchFamily="34" charset="0"/>
                </a:rPr>
                <a:t>Patrick COLLE</a:t>
              </a:r>
            </a:p>
          </p:txBody>
        </p:sp>
      </p:grpSp>
      <p:grpSp>
        <p:nvGrpSpPr>
          <p:cNvPr id="133" name="Group 132">
            <a:extLst>
              <a:ext uri="{FF2B5EF4-FFF2-40B4-BE49-F238E27FC236}">
                <a16:creationId xmlns:a16="http://schemas.microsoft.com/office/drawing/2014/main" id="{F1B41B1E-0D55-6A6E-B7AD-642C8DE0E0C2}"/>
              </a:ext>
            </a:extLst>
          </p:cNvPr>
          <p:cNvGrpSpPr/>
          <p:nvPr/>
        </p:nvGrpSpPr>
        <p:grpSpPr>
          <a:xfrm>
            <a:off x="5150513" y="3720828"/>
            <a:ext cx="1427499" cy="382557"/>
            <a:chOff x="3352732" y="1693069"/>
            <a:chExt cx="1493111" cy="398956"/>
          </a:xfrm>
        </p:grpSpPr>
        <p:sp>
          <p:nvSpPr>
            <p:cNvPr id="134" name="Rectangle à coins arrondis 136">
              <a:extLst>
                <a:ext uri="{FF2B5EF4-FFF2-40B4-BE49-F238E27FC236}">
                  <a16:creationId xmlns:a16="http://schemas.microsoft.com/office/drawing/2014/main" id="{CAFF49FE-BDA6-29FE-46C1-232AF59F1952}"/>
                </a:ext>
              </a:extLst>
            </p:cNvPr>
            <p:cNvSpPr/>
            <p:nvPr/>
          </p:nvSpPr>
          <p:spPr>
            <a:xfrm>
              <a:off x="3352732" y="1693069"/>
              <a:ext cx="1493111" cy="264319"/>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sz="7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AMÉRIQUES</a:t>
              </a:r>
            </a:p>
          </p:txBody>
        </p:sp>
        <p:sp>
          <p:nvSpPr>
            <p:cNvPr id="138" name="Rectangle à coins arrondis 136">
              <a:extLst>
                <a:ext uri="{FF2B5EF4-FFF2-40B4-BE49-F238E27FC236}">
                  <a16:creationId xmlns:a16="http://schemas.microsoft.com/office/drawing/2014/main" id="{DF1E3A6D-34F6-10E1-22E4-8C5D4EE56428}"/>
                </a:ext>
              </a:extLst>
            </p:cNvPr>
            <p:cNvSpPr/>
            <p:nvPr/>
          </p:nvSpPr>
          <p:spPr>
            <a:xfrm>
              <a:off x="3352732" y="1957388"/>
              <a:ext cx="1493111" cy="134637"/>
            </a:xfrm>
            <a:prstGeom prst="round2SameRect">
              <a:avLst>
                <a:gd name="adj1" fmla="val 0"/>
                <a:gd name="adj2" fmla="val 30067"/>
              </a:avLst>
            </a:prstGeom>
            <a:solidFill>
              <a:srgbClr val="D4E5E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600" b="1" i="0" u="none" strike="noStrike" kern="1200" cap="none" spc="0" normalizeH="0" baseline="0" noProof="0">
                  <a:ln>
                    <a:noFill/>
                  </a:ln>
                  <a:solidFill>
                    <a:srgbClr val="00685E"/>
                  </a:solidFill>
                  <a:effectLst/>
                  <a:uLnTx/>
                  <a:uFillTx/>
                  <a:latin typeface="Arial" panose="020B0604020202020204" pitchFamily="34" charset="0"/>
                  <a:ea typeface="+mn-ea"/>
                  <a:cs typeface="Arial" panose="020B0604020202020204" pitchFamily="34" charset="0"/>
                </a:rPr>
                <a:t>José PLACIDO ** </a:t>
              </a:r>
            </a:p>
          </p:txBody>
        </p:sp>
      </p:grpSp>
      <p:cxnSp>
        <p:nvCxnSpPr>
          <p:cNvPr id="158" name="Connector: Elbow 157">
            <a:extLst>
              <a:ext uri="{FF2B5EF4-FFF2-40B4-BE49-F238E27FC236}">
                <a16:creationId xmlns:a16="http://schemas.microsoft.com/office/drawing/2014/main" id="{188BB852-943C-677C-4F53-355EEF511B56}"/>
              </a:ext>
            </a:extLst>
          </p:cNvPr>
          <p:cNvCxnSpPr>
            <a:cxnSpLocks/>
            <a:stCxn id="285" idx="2"/>
            <a:endCxn id="111" idx="2"/>
          </p:cNvCxnSpPr>
          <p:nvPr/>
        </p:nvCxnSpPr>
        <p:spPr bwMode="auto">
          <a:xfrm rot="16200000" flipH="1">
            <a:off x="4915381" y="2394313"/>
            <a:ext cx="380757" cy="89507"/>
          </a:xfrm>
          <a:prstGeom prst="bentConnector2">
            <a:avLst/>
          </a:prstGeom>
          <a:solidFill>
            <a:schemeClr val="bg2"/>
          </a:solidFill>
          <a:ln w="9525" cap="flat" cmpd="sng" algn="ctr">
            <a:solidFill>
              <a:srgbClr val="00685E"/>
            </a:solidFill>
            <a:prstDash val="solid"/>
            <a:round/>
            <a:headEnd type="none" w="med" len="med"/>
            <a:tailEnd type="none" w="med" len="med"/>
          </a:ln>
          <a:effectLst/>
        </p:spPr>
      </p:cxnSp>
      <p:cxnSp>
        <p:nvCxnSpPr>
          <p:cNvPr id="159" name="Connector: Elbow 158">
            <a:extLst>
              <a:ext uri="{FF2B5EF4-FFF2-40B4-BE49-F238E27FC236}">
                <a16:creationId xmlns:a16="http://schemas.microsoft.com/office/drawing/2014/main" id="{85B652D8-0EC7-D841-89BE-FCABF9A2971D}"/>
              </a:ext>
            </a:extLst>
          </p:cNvPr>
          <p:cNvCxnSpPr>
            <a:cxnSpLocks/>
            <a:stCxn id="285" idx="2"/>
            <a:endCxn id="114" idx="2"/>
          </p:cNvCxnSpPr>
          <p:nvPr/>
        </p:nvCxnSpPr>
        <p:spPr bwMode="auto">
          <a:xfrm rot="16200000" flipH="1">
            <a:off x="4712363" y="2597331"/>
            <a:ext cx="786793" cy="89507"/>
          </a:xfrm>
          <a:prstGeom prst="bentConnector2">
            <a:avLst/>
          </a:prstGeom>
          <a:solidFill>
            <a:schemeClr val="bg2"/>
          </a:solidFill>
          <a:ln w="9525" cap="flat" cmpd="sng" algn="ctr">
            <a:solidFill>
              <a:srgbClr val="00685E"/>
            </a:solidFill>
            <a:prstDash val="solid"/>
            <a:round/>
            <a:headEnd type="none" w="med" len="med"/>
            <a:tailEnd type="none" w="med" len="med"/>
          </a:ln>
          <a:effectLst/>
        </p:spPr>
      </p:cxnSp>
      <p:cxnSp>
        <p:nvCxnSpPr>
          <p:cNvPr id="160" name="Connector: Elbow 159">
            <a:extLst>
              <a:ext uri="{FF2B5EF4-FFF2-40B4-BE49-F238E27FC236}">
                <a16:creationId xmlns:a16="http://schemas.microsoft.com/office/drawing/2014/main" id="{F15E0C87-F3B3-2EEA-6D04-82A596BFE106}"/>
              </a:ext>
            </a:extLst>
          </p:cNvPr>
          <p:cNvCxnSpPr>
            <a:cxnSpLocks/>
            <a:stCxn id="285" idx="2"/>
            <a:endCxn id="117" idx="2"/>
          </p:cNvCxnSpPr>
          <p:nvPr/>
        </p:nvCxnSpPr>
        <p:spPr bwMode="auto">
          <a:xfrm rot="16200000" flipH="1">
            <a:off x="4509344" y="2800350"/>
            <a:ext cx="1192830" cy="89507"/>
          </a:xfrm>
          <a:prstGeom prst="bentConnector2">
            <a:avLst/>
          </a:prstGeom>
          <a:solidFill>
            <a:schemeClr val="bg2"/>
          </a:solidFill>
          <a:ln w="9525" cap="flat" cmpd="sng" algn="ctr">
            <a:solidFill>
              <a:srgbClr val="00685E"/>
            </a:solidFill>
            <a:prstDash val="solid"/>
            <a:round/>
            <a:headEnd type="none" w="med" len="med"/>
            <a:tailEnd type="none" w="med" len="med"/>
          </a:ln>
          <a:effectLst/>
        </p:spPr>
      </p:cxnSp>
      <p:cxnSp>
        <p:nvCxnSpPr>
          <p:cNvPr id="161" name="Connector: Elbow 160">
            <a:extLst>
              <a:ext uri="{FF2B5EF4-FFF2-40B4-BE49-F238E27FC236}">
                <a16:creationId xmlns:a16="http://schemas.microsoft.com/office/drawing/2014/main" id="{57732037-AB40-C7C2-F1DE-A995A9D2DFEE}"/>
              </a:ext>
            </a:extLst>
          </p:cNvPr>
          <p:cNvCxnSpPr>
            <a:cxnSpLocks/>
            <a:stCxn id="285" idx="2"/>
            <a:endCxn id="134" idx="2"/>
          </p:cNvCxnSpPr>
          <p:nvPr/>
        </p:nvCxnSpPr>
        <p:spPr bwMode="auto">
          <a:xfrm rot="16200000" flipH="1">
            <a:off x="4306326" y="3003368"/>
            <a:ext cx="1598866" cy="89507"/>
          </a:xfrm>
          <a:prstGeom prst="bentConnector2">
            <a:avLst/>
          </a:prstGeom>
          <a:solidFill>
            <a:schemeClr val="bg2"/>
          </a:solidFill>
          <a:ln w="9525" cap="flat" cmpd="sng" algn="ctr">
            <a:solidFill>
              <a:srgbClr val="00685E"/>
            </a:solidFill>
            <a:prstDash val="solid"/>
            <a:round/>
            <a:headEnd type="none" w="med" len="med"/>
            <a:tailEnd type="none" w="med" len="med"/>
          </a:ln>
          <a:effectLst/>
        </p:spPr>
      </p:cxnSp>
      <p:grpSp>
        <p:nvGrpSpPr>
          <p:cNvPr id="163" name="Group 162">
            <a:extLst>
              <a:ext uri="{FF2B5EF4-FFF2-40B4-BE49-F238E27FC236}">
                <a16:creationId xmlns:a16="http://schemas.microsoft.com/office/drawing/2014/main" id="{C64AAAFC-A612-F230-4897-C284E12EFA4F}"/>
              </a:ext>
            </a:extLst>
          </p:cNvPr>
          <p:cNvGrpSpPr/>
          <p:nvPr/>
        </p:nvGrpSpPr>
        <p:grpSpPr>
          <a:xfrm>
            <a:off x="5150513" y="4126864"/>
            <a:ext cx="1427499" cy="382557"/>
            <a:chOff x="3352732" y="1693069"/>
            <a:chExt cx="1493111" cy="398956"/>
          </a:xfrm>
        </p:grpSpPr>
        <p:sp>
          <p:nvSpPr>
            <p:cNvPr id="164" name="Rectangle à coins arrondis 136">
              <a:extLst>
                <a:ext uri="{FF2B5EF4-FFF2-40B4-BE49-F238E27FC236}">
                  <a16:creationId xmlns:a16="http://schemas.microsoft.com/office/drawing/2014/main" id="{C4322351-7026-FBD0-9A28-6DE0783B22D1}"/>
                </a:ext>
              </a:extLst>
            </p:cNvPr>
            <p:cNvSpPr/>
            <p:nvPr/>
          </p:nvSpPr>
          <p:spPr>
            <a:xfrm>
              <a:off x="3352732" y="1693069"/>
              <a:ext cx="1493111" cy="264319"/>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sz="7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ASIE-PACIFIQUE</a:t>
              </a:r>
            </a:p>
          </p:txBody>
        </p:sp>
        <p:sp>
          <p:nvSpPr>
            <p:cNvPr id="166" name="Rectangle à coins arrondis 136">
              <a:extLst>
                <a:ext uri="{FF2B5EF4-FFF2-40B4-BE49-F238E27FC236}">
                  <a16:creationId xmlns:a16="http://schemas.microsoft.com/office/drawing/2014/main" id="{AB6F773F-4570-E84B-B025-CCBA8865EB5E}"/>
                </a:ext>
              </a:extLst>
            </p:cNvPr>
            <p:cNvSpPr/>
            <p:nvPr/>
          </p:nvSpPr>
          <p:spPr>
            <a:xfrm>
              <a:off x="3352732" y="1957388"/>
              <a:ext cx="1493111" cy="134637"/>
            </a:xfrm>
            <a:prstGeom prst="round2SameRect">
              <a:avLst>
                <a:gd name="adj1" fmla="val 0"/>
                <a:gd name="adj2" fmla="val 30067"/>
              </a:avLst>
            </a:prstGeom>
            <a:solidFill>
              <a:srgbClr val="D4E5E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600" b="1" i="0" u="none" strike="noStrike" kern="1200" cap="none" spc="0" normalizeH="0" baseline="0" noProof="0">
                  <a:ln>
                    <a:noFill/>
                  </a:ln>
                  <a:solidFill>
                    <a:srgbClr val="00685E"/>
                  </a:solidFill>
                  <a:effectLst/>
                  <a:uLnTx/>
                  <a:uFillTx/>
                  <a:latin typeface="Arial" panose="020B0604020202020204" pitchFamily="34" charset="0"/>
                  <a:ea typeface="+mn-ea"/>
                  <a:cs typeface="Arial" panose="020B0604020202020204" pitchFamily="34" charset="0"/>
                </a:rPr>
                <a:t>Paul YANG **</a:t>
              </a:r>
            </a:p>
          </p:txBody>
        </p:sp>
      </p:grpSp>
      <p:grpSp>
        <p:nvGrpSpPr>
          <p:cNvPr id="167" name="Group 166">
            <a:extLst>
              <a:ext uri="{FF2B5EF4-FFF2-40B4-BE49-F238E27FC236}">
                <a16:creationId xmlns:a16="http://schemas.microsoft.com/office/drawing/2014/main" id="{276A89A0-3284-607D-2BAC-ED956FE44ACC}"/>
              </a:ext>
            </a:extLst>
          </p:cNvPr>
          <p:cNvGrpSpPr/>
          <p:nvPr/>
        </p:nvGrpSpPr>
        <p:grpSpPr>
          <a:xfrm>
            <a:off x="5150513" y="4532901"/>
            <a:ext cx="1427499" cy="382557"/>
            <a:chOff x="3352732" y="1693069"/>
            <a:chExt cx="1493111" cy="398956"/>
          </a:xfrm>
        </p:grpSpPr>
        <p:sp>
          <p:nvSpPr>
            <p:cNvPr id="168" name="Rectangle à coins arrondis 136">
              <a:extLst>
                <a:ext uri="{FF2B5EF4-FFF2-40B4-BE49-F238E27FC236}">
                  <a16:creationId xmlns:a16="http://schemas.microsoft.com/office/drawing/2014/main" id="{F349B954-035F-7162-804D-47ACE4EA18C7}"/>
                </a:ext>
              </a:extLst>
            </p:cNvPr>
            <p:cNvSpPr/>
            <p:nvPr/>
          </p:nvSpPr>
          <p:spPr>
            <a:xfrm>
              <a:off x="3352732" y="1693069"/>
              <a:ext cx="1493111" cy="264319"/>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sz="7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FINANCIAL </a:t>
              </a:r>
              <a:br>
                <a:rPr kumimoji="0" lang="fr-FR" sz="7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br>
              <a:r>
                <a:rPr kumimoji="0" lang="fr-FR" sz="7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INSTITUTIONS COVERAGE</a:t>
              </a:r>
            </a:p>
          </p:txBody>
        </p:sp>
        <p:sp>
          <p:nvSpPr>
            <p:cNvPr id="175" name="Rectangle à coins arrondis 136">
              <a:extLst>
                <a:ext uri="{FF2B5EF4-FFF2-40B4-BE49-F238E27FC236}">
                  <a16:creationId xmlns:a16="http://schemas.microsoft.com/office/drawing/2014/main" id="{9BD4BB14-446A-C05E-ADBF-9E59E060B502}"/>
                </a:ext>
              </a:extLst>
            </p:cNvPr>
            <p:cNvSpPr/>
            <p:nvPr/>
          </p:nvSpPr>
          <p:spPr>
            <a:xfrm>
              <a:off x="3352732" y="1957388"/>
              <a:ext cx="1493111" cy="134637"/>
            </a:xfrm>
            <a:prstGeom prst="round2SameRect">
              <a:avLst>
                <a:gd name="adj1" fmla="val 0"/>
                <a:gd name="adj2" fmla="val 30067"/>
              </a:avLst>
            </a:prstGeom>
            <a:solidFill>
              <a:srgbClr val="D4E5E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600" b="1" i="0" u="none" strike="noStrike" kern="1200" cap="none" spc="0" normalizeH="0" baseline="0" noProof="0">
                  <a:ln>
                    <a:noFill/>
                  </a:ln>
                  <a:solidFill>
                    <a:srgbClr val="00685E"/>
                  </a:solidFill>
                  <a:effectLst/>
                  <a:uLnTx/>
                  <a:uFillTx/>
                  <a:latin typeface="Arial" panose="020B0604020202020204" pitchFamily="34" charset="0"/>
                  <a:ea typeface="+mn-ea"/>
                  <a:cs typeface="Arial" panose="020B0604020202020204" pitchFamily="34" charset="0"/>
                </a:rPr>
                <a:t>Sandrine FERDANE</a:t>
              </a:r>
            </a:p>
          </p:txBody>
        </p:sp>
      </p:grpSp>
      <p:grpSp>
        <p:nvGrpSpPr>
          <p:cNvPr id="176" name="Group 175">
            <a:extLst>
              <a:ext uri="{FF2B5EF4-FFF2-40B4-BE49-F238E27FC236}">
                <a16:creationId xmlns:a16="http://schemas.microsoft.com/office/drawing/2014/main" id="{11CAE1AD-6D23-B7B5-940B-539DC4D0A170}"/>
              </a:ext>
            </a:extLst>
          </p:cNvPr>
          <p:cNvGrpSpPr/>
          <p:nvPr/>
        </p:nvGrpSpPr>
        <p:grpSpPr>
          <a:xfrm>
            <a:off x="5150513" y="4938937"/>
            <a:ext cx="1427499" cy="382557"/>
            <a:chOff x="3352732" y="1693069"/>
            <a:chExt cx="1493111" cy="398956"/>
          </a:xfrm>
        </p:grpSpPr>
        <p:sp>
          <p:nvSpPr>
            <p:cNvPr id="177" name="Rectangle à coins arrondis 136">
              <a:extLst>
                <a:ext uri="{FF2B5EF4-FFF2-40B4-BE49-F238E27FC236}">
                  <a16:creationId xmlns:a16="http://schemas.microsoft.com/office/drawing/2014/main" id="{2076EF94-2B61-7FE9-B4BB-087C113ABEF5}"/>
                </a:ext>
              </a:extLst>
            </p:cNvPr>
            <p:cNvSpPr/>
            <p:nvPr/>
          </p:nvSpPr>
          <p:spPr>
            <a:xfrm>
              <a:off x="3352732" y="1693069"/>
              <a:ext cx="1493111" cy="264319"/>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sz="7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FONCTIONS</a:t>
              </a:r>
            </a:p>
          </p:txBody>
        </p:sp>
        <p:sp>
          <p:nvSpPr>
            <p:cNvPr id="178" name="Rectangle à coins arrondis 136">
              <a:extLst>
                <a:ext uri="{FF2B5EF4-FFF2-40B4-BE49-F238E27FC236}">
                  <a16:creationId xmlns:a16="http://schemas.microsoft.com/office/drawing/2014/main" id="{770781CF-3A2C-9757-A22F-B2B72EDC8248}"/>
                </a:ext>
              </a:extLst>
            </p:cNvPr>
            <p:cNvSpPr/>
            <p:nvPr/>
          </p:nvSpPr>
          <p:spPr>
            <a:xfrm>
              <a:off x="3352732" y="1957388"/>
              <a:ext cx="1493111" cy="134637"/>
            </a:xfrm>
            <a:prstGeom prst="round2SameRect">
              <a:avLst>
                <a:gd name="adj1" fmla="val 0"/>
                <a:gd name="adj2" fmla="val 30067"/>
              </a:avLst>
            </a:prstGeom>
            <a:solidFill>
              <a:srgbClr val="D4E5E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600" b="1" i="0" u="none" strike="noStrike" kern="1200" cap="none" spc="0" normalizeH="0" baseline="0" noProof="0">
                  <a:ln>
                    <a:noFill/>
                  </a:ln>
                  <a:solidFill>
                    <a:srgbClr val="00685E"/>
                  </a:solidFill>
                  <a:effectLst/>
                  <a:uLnTx/>
                  <a:uFillTx/>
                  <a:latin typeface="Arial" panose="020B0604020202020204" pitchFamily="34" charset="0"/>
                  <a:ea typeface="+mn-ea"/>
                  <a:cs typeface="Arial" panose="020B0604020202020204" pitchFamily="34" charset="0"/>
                </a:rPr>
                <a:t>Philippe MAILLARD</a:t>
              </a:r>
            </a:p>
          </p:txBody>
        </p:sp>
      </p:grpSp>
      <p:cxnSp>
        <p:nvCxnSpPr>
          <p:cNvPr id="179" name="Connector: Elbow 178">
            <a:extLst>
              <a:ext uri="{FF2B5EF4-FFF2-40B4-BE49-F238E27FC236}">
                <a16:creationId xmlns:a16="http://schemas.microsoft.com/office/drawing/2014/main" id="{90BB3614-0FE2-787D-037B-CB3BF1782558}"/>
              </a:ext>
            </a:extLst>
          </p:cNvPr>
          <p:cNvCxnSpPr>
            <a:cxnSpLocks/>
            <a:stCxn id="285" idx="2"/>
            <a:endCxn id="164" idx="2"/>
          </p:cNvCxnSpPr>
          <p:nvPr/>
        </p:nvCxnSpPr>
        <p:spPr bwMode="auto">
          <a:xfrm rot="16200000" flipH="1">
            <a:off x="4103308" y="3206386"/>
            <a:ext cx="2004902" cy="89507"/>
          </a:xfrm>
          <a:prstGeom prst="bentConnector2">
            <a:avLst/>
          </a:prstGeom>
          <a:solidFill>
            <a:schemeClr val="bg2"/>
          </a:solidFill>
          <a:ln w="9525" cap="flat" cmpd="sng" algn="ctr">
            <a:solidFill>
              <a:srgbClr val="00685E"/>
            </a:solidFill>
            <a:prstDash val="solid"/>
            <a:round/>
            <a:headEnd type="none" w="med" len="med"/>
            <a:tailEnd type="none" w="med" len="med"/>
          </a:ln>
          <a:effectLst/>
        </p:spPr>
      </p:cxnSp>
      <p:cxnSp>
        <p:nvCxnSpPr>
          <p:cNvPr id="180" name="Connector: Elbow 179">
            <a:extLst>
              <a:ext uri="{FF2B5EF4-FFF2-40B4-BE49-F238E27FC236}">
                <a16:creationId xmlns:a16="http://schemas.microsoft.com/office/drawing/2014/main" id="{B68E0A7C-4406-99EF-7471-2BA3C822EEDC}"/>
              </a:ext>
            </a:extLst>
          </p:cNvPr>
          <p:cNvCxnSpPr>
            <a:cxnSpLocks/>
            <a:stCxn id="285" idx="2"/>
            <a:endCxn id="168" idx="2"/>
          </p:cNvCxnSpPr>
          <p:nvPr/>
        </p:nvCxnSpPr>
        <p:spPr bwMode="auto">
          <a:xfrm rot="16200000" flipH="1">
            <a:off x="3900290" y="3409404"/>
            <a:ext cx="2410939" cy="89507"/>
          </a:xfrm>
          <a:prstGeom prst="bentConnector2">
            <a:avLst/>
          </a:prstGeom>
          <a:solidFill>
            <a:schemeClr val="bg2"/>
          </a:solidFill>
          <a:ln w="9525" cap="flat" cmpd="sng" algn="ctr">
            <a:solidFill>
              <a:srgbClr val="00685E"/>
            </a:solidFill>
            <a:prstDash val="solid"/>
            <a:round/>
            <a:headEnd type="none" w="med" len="med"/>
            <a:tailEnd type="none" w="med" len="med"/>
          </a:ln>
          <a:effectLst/>
        </p:spPr>
      </p:cxnSp>
      <p:cxnSp>
        <p:nvCxnSpPr>
          <p:cNvPr id="181" name="Connector: Elbow 180">
            <a:extLst>
              <a:ext uri="{FF2B5EF4-FFF2-40B4-BE49-F238E27FC236}">
                <a16:creationId xmlns:a16="http://schemas.microsoft.com/office/drawing/2014/main" id="{C1C6255D-877D-D44D-BB9D-5B1FBE50EC17}"/>
              </a:ext>
            </a:extLst>
          </p:cNvPr>
          <p:cNvCxnSpPr>
            <a:cxnSpLocks/>
            <a:stCxn id="285" idx="2"/>
            <a:endCxn id="177" idx="2"/>
          </p:cNvCxnSpPr>
          <p:nvPr/>
        </p:nvCxnSpPr>
        <p:spPr bwMode="auto">
          <a:xfrm rot="16200000" flipH="1">
            <a:off x="3697272" y="3612422"/>
            <a:ext cx="2816975" cy="89507"/>
          </a:xfrm>
          <a:prstGeom prst="bentConnector2">
            <a:avLst/>
          </a:prstGeom>
          <a:solidFill>
            <a:schemeClr val="bg2"/>
          </a:solidFill>
          <a:ln w="9525" cap="flat" cmpd="sng" algn="ctr">
            <a:solidFill>
              <a:srgbClr val="00685E"/>
            </a:solidFill>
            <a:prstDash val="solid"/>
            <a:round/>
            <a:headEnd type="none" w="med" len="med"/>
            <a:tailEnd type="none" w="med" len="med"/>
          </a:ln>
          <a:effectLst/>
        </p:spPr>
      </p:cxnSp>
      <p:sp>
        <p:nvSpPr>
          <p:cNvPr id="285" name="Rectangle 284">
            <a:extLst>
              <a:ext uri="{FF2B5EF4-FFF2-40B4-BE49-F238E27FC236}">
                <a16:creationId xmlns:a16="http://schemas.microsoft.com/office/drawing/2014/main" id="{C16B1FD8-982B-9E54-545B-60F24B4A5F3A}"/>
              </a:ext>
            </a:extLst>
          </p:cNvPr>
          <p:cNvSpPr/>
          <p:nvPr/>
        </p:nvSpPr>
        <p:spPr>
          <a:xfrm>
            <a:off x="4981631" y="2096464"/>
            <a:ext cx="158750" cy="152225"/>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sp>
        <p:nvSpPr>
          <p:cNvPr id="289" name="Rectangle à coins arrondis 136">
            <a:extLst>
              <a:ext uri="{FF2B5EF4-FFF2-40B4-BE49-F238E27FC236}">
                <a16:creationId xmlns:a16="http://schemas.microsoft.com/office/drawing/2014/main" id="{29F611DA-049D-973E-2ADB-2B415CB5E74D}"/>
              </a:ext>
            </a:extLst>
          </p:cNvPr>
          <p:cNvSpPr/>
          <p:nvPr/>
        </p:nvSpPr>
        <p:spPr>
          <a:xfrm>
            <a:off x="4975151" y="1832277"/>
            <a:ext cx="1602863" cy="303765"/>
          </a:xfrm>
          <a:prstGeom prst="round2SameRect">
            <a:avLst>
              <a:gd name="adj1" fmla="val 25978"/>
              <a:gd name="adj2" fmla="val 0"/>
            </a:avLst>
          </a:prstGeom>
          <a:solidFill>
            <a:schemeClr val="bg1"/>
          </a:solidFill>
          <a:ln w="9525">
            <a:solidFill>
              <a:srgbClr val="00685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fr-FR" sz="700" b="1" i="0" u="none" strike="noStrike" kern="1200" cap="none" spc="0" normalizeH="0" baseline="0" noProof="0" dirty="0">
                <a:ln>
                  <a:noFill/>
                </a:ln>
                <a:solidFill>
                  <a:srgbClr val="00685E"/>
                </a:solidFill>
                <a:effectLst/>
                <a:uLnTx/>
                <a:uFillTx/>
                <a:latin typeface="Arial" panose="020B0604020202020204" pitchFamily="34" charset="0"/>
                <a:ea typeface="+mn-ea"/>
                <a:cs typeface="Arial" panose="020B0604020202020204" pitchFamily="34" charset="0"/>
              </a:rPr>
              <a:t>CORPORATE &amp; INSTITUTIONAL BANKING (CIB)</a:t>
            </a:r>
          </a:p>
        </p:txBody>
      </p:sp>
      <p:sp>
        <p:nvSpPr>
          <p:cNvPr id="290" name="Rectangle à coins arrondis 136">
            <a:extLst>
              <a:ext uri="{FF2B5EF4-FFF2-40B4-BE49-F238E27FC236}">
                <a16:creationId xmlns:a16="http://schemas.microsoft.com/office/drawing/2014/main" id="{A0222948-B6C1-4A65-2890-4A213CFDA2E7}"/>
              </a:ext>
            </a:extLst>
          </p:cNvPr>
          <p:cNvSpPr/>
          <p:nvPr/>
        </p:nvSpPr>
        <p:spPr>
          <a:xfrm>
            <a:off x="4975150" y="2136042"/>
            <a:ext cx="1602863" cy="313525"/>
          </a:xfrm>
          <a:prstGeom prst="round2SameRect">
            <a:avLst>
              <a:gd name="adj1" fmla="val 0"/>
              <a:gd name="adj2" fmla="val 16472"/>
            </a:avLst>
          </a:prstGeom>
          <a:solidFill>
            <a:srgbClr val="00685E"/>
          </a:solidFill>
          <a:ln w="9525">
            <a:solidFill>
              <a:srgbClr val="00685E"/>
            </a:solidFill>
          </a:ln>
        </p:spPr>
        <p:style>
          <a:lnRef idx="2">
            <a:schemeClr val="accent1">
              <a:shade val="50000"/>
            </a:schemeClr>
          </a:lnRef>
          <a:fillRef idx="1">
            <a:schemeClr val="accent1"/>
          </a:fillRef>
          <a:effectRef idx="0">
            <a:schemeClr val="accent1"/>
          </a:effectRef>
          <a:fontRef idx="minor">
            <a:schemeClr val="lt1"/>
          </a:fontRef>
        </p:style>
        <p:txBody>
          <a:bodyPr lIns="0" tIns="18288"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6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Yann GÉRARDIN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6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Directeur Général Délégué</a:t>
            </a:r>
          </a:p>
        </p:txBody>
      </p:sp>
      <p:sp>
        <p:nvSpPr>
          <p:cNvPr id="315" name="Rectangle 314">
            <a:extLst>
              <a:ext uri="{FF2B5EF4-FFF2-40B4-BE49-F238E27FC236}">
                <a16:creationId xmlns:a16="http://schemas.microsoft.com/office/drawing/2014/main" id="{702DADCF-1982-4CC6-8936-594E60507B06}"/>
              </a:ext>
            </a:extLst>
          </p:cNvPr>
          <p:cNvSpPr/>
          <p:nvPr/>
        </p:nvSpPr>
        <p:spPr>
          <a:xfrm>
            <a:off x="3311639" y="2212777"/>
            <a:ext cx="158750" cy="152225"/>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cxnSp>
        <p:nvCxnSpPr>
          <p:cNvPr id="316" name="Connector: Elbow 315">
            <a:extLst>
              <a:ext uri="{FF2B5EF4-FFF2-40B4-BE49-F238E27FC236}">
                <a16:creationId xmlns:a16="http://schemas.microsoft.com/office/drawing/2014/main" id="{28A84446-B4E2-4730-F257-B2227B15A554}"/>
              </a:ext>
            </a:extLst>
          </p:cNvPr>
          <p:cNvCxnSpPr>
            <a:cxnSpLocks/>
            <a:stCxn id="315" idx="2"/>
            <a:endCxn id="69" idx="2"/>
          </p:cNvCxnSpPr>
          <p:nvPr/>
        </p:nvCxnSpPr>
        <p:spPr bwMode="auto">
          <a:xfrm rot="16200000" flipH="1">
            <a:off x="3295748" y="2460268"/>
            <a:ext cx="264444" cy="73912"/>
          </a:xfrm>
          <a:prstGeom prst="bentConnector2">
            <a:avLst/>
          </a:prstGeom>
          <a:solidFill>
            <a:schemeClr val="bg2"/>
          </a:solidFill>
          <a:ln w="9525" cap="flat" cmpd="sng" algn="ctr">
            <a:solidFill>
              <a:schemeClr val="accent1"/>
            </a:solidFill>
            <a:prstDash val="solid"/>
            <a:round/>
            <a:headEnd type="none" w="med" len="med"/>
            <a:tailEnd type="none" w="med" len="med"/>
          </a:ln>
          <a:effectLst/>
        </p:spPr>
      </p:cxnSp>
      <p:cxnSp>
        <p:nvCxnSpPr>
          <p:cNvPr id="317" name="Connector: Elbow 316">
            <a:extLst>
              <a:ext uri="{FF2B5EF4-FFF2-40B4-BE49-F238E27FC236}">
                <a16:creationId xmlns:a16="http://schemas.microsoft.com/office/drawing/2014/main" id="{C500D2C1-D88F-46B8-E878-2C4C9FEFA002}"/>
              </a:ext>
            </a:extLst>
          </p:cNvPr>
          <p:cNvCxnSpPr>
            <a:cxnSpLocks/>
            <a:stCxn id="315" idx="2"/>
            <a:endCxn id="51" idx="0"/>
          </p:cNvCxnSpPr>
          <p:nvPr/>
        </p:nvCxnSpPr>
        <p:spPr bwMode="auto">
          <a:xfrm rot="5400000">
            <a:off x="3221836" y="2460268"/>
            <a:ext cx="264444" cy="73913"/>
          </a:xfrm>
          <a:prstGeom prst="bentConnector2">
            <a:avLst/>
          </a:prstGeom>
          <a:solidFill>
            <a:schemeClr val="bg2"/>
          </a:solidFill>
          <a:ln w="9525" cap="flat" cmpd="sng" algn="ctr">
            <a:solidFill>
              <a:schemeClr val="accent1"/>
            </a:solidFill>
            <a:prstDash val="solid"/>
            <a:round/>
            <a:headEnd type="none" w="med" len="med"/>
            <a:tailEnd type="none" w="med" len="med"/>
          </a:ln>
          <a:effectLst/>
        </p:spPr>
      </p:cxnSp>
      <p:sp>
        <p:nvSpPr>
          <p:cNvPr id="318" name="Rectangle à coins arrondis 136">
            <a:extLst>
              <a:ext uri="{FF2B5EF4-FFF2-40B4-BE49-F238E27FC236}">
                <a16:creationId xmlns:a16="http://schemas.microsoft.com/office/drawing/2014/main" id="{1C4BA5C9-59BA-97D2-3440-A38D297D1C46}"/>
              </a:ext>
            </a:extLst>
          </p:cNvPr>
          <p:cNvSpPr/>
          <p:nvPr/>
        </p:nvSpPr>
        <p:spPr>
          <a:xfrm>
            <a:off x="1889601" y="1832277"/>
            <a:ext cx="3002822" cy="303765"/>
          </a:xfrm>
          <a:prstGeom prst="round2SameRect">
            <a:avLst>
              <a:gd name="adj1" fmla="val 25978"/>
              <a:gd name="adj2" fmla="val 0"/>
            </a:avLst>
          </a:prstGeom>
          <a:solidFill>
            <a:schemeClr val="bg1"/>
          </a:solidFill>
          <a:ln w="9525">
            <a:solidFill>
              <a:srgbClr val="00AB8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fr-FR" sz="700" b="1" i="0" u="none" strike="noStrike" kern="1200" cap="none" spc="-20" normalizeH="0" baseline="0" noProof="0" dirty="0">
                <a:ln>
                  <a:noFill/>
                </a:ln>
                <a:solidFill>
                  <a:srgbClr val="00AB8E"/>
                </a:solidFill>
                <a:effectLst/>
                <a:uLnTx/>
                <a:uFillTx/>
                <a:latin typeface="Arial" panose="020B0604020202020204" pitchFamily="34" charset="0"/>
                <a:ea typeface="+mn-ea"/>
                <a:cs typeface="Arial" panose="020B0604020202020204" pitchFamily="34" charset="0"/>
              </a:rPr>
              <a:t>COMMERCIAL, PERSONAL BANKING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fr-FR" sz="700" b="1" i="0" u="none" strike="noStrike" kern="1200" cap="none" spc="-20" normalizeH="0" baseline="0" noProof="0" dirty="0">
                <a:ln>
                  <a:noFill/>
                </a:ln>
                <a:solidFill>
                  <a:srgbClr val="00AB8E"/>
                </a:solidFill>
                <a:effectLst/>
                <a:uLnTx/>
                <a:uFillTx/>
                <a:latin typeface="Arial" panose="020B0604020202020204" pitchFamily="34" charset="0"/>
                <a:ea typeface="+mn-ea"/>
                <a:cs typeface="Arial" panose="020B0604020202020204" pitchFamily="34" charset="0"/>
              </a:rPr>
              <a:t>&amp; SERVICES (CPBS)</a:t>
            </a:r>
          </a:p>
        </p:txBody>
      </p:sp>
      <p:sp>
        <p:nvSpPr>
          <p:cNvPr id="319" name="Rectangle à coins arrondis 136">
            <a:extLst>
              <a:ext uri="{FF2B5EF4-FFF2-40B4-BE49-F238E27FC236}">
                <a16:creationId xmlns:a16="http://schemas.microsoft.com/office/drawing/2014/main" id="{490E26F3-7DDF-C8F7-C0BB-C06E34540F59}"/>
              </a:ext>
            </a:extLst>
          </p:cNvPr>
          <p:cNvSpPr/>
          <p:nvPr/>
        </p:nvSpPr>
        <p:spPr>
          <a:xfrm>
            <a:off x="1889601" y="2136042"/>
            <a:ext cx="3002822" cy="313525"/>
          </a:xfrm>
          <a:prstGeom prst="round2SameRect">
            <a:avLst>
              <a:gd name="adj1" fmla="val 0"/>
              <a:gd name="adj2" fmla="val 14530"/>
            </a:avLst>
          </a:prstGeom>
          <a:solidFill>
            <a:srgbClr val="00AB8E"/>
          </a:solidFill>
          <a:ln w="9525">
            <a:solidFill>
              <a:srgbClr val="00AB8E"/>
            </a:solidFill>
          </a:ln>
        </p:spPr>
        <p:style>
          <a:lnRef idx="2">
            <a:schemeClr val="accent1">
              <a:shade val="50000"/>
            </a:schemeClr>
          </a:lnRef>
          <a:fillRef idx="1">
            <a:schemeClr val="accent1"/>
          </a:fillRef>
          <a:effectRef idx="0">
            <a:schemeClr val="accent1"/>
          </a:effectRef>
          <a:fontRef idx="minor">
            <a:schemeClr val="lt1"/>
          </a:fontRef>
        </p:style>
        <p:txBody>
          <a:bodyPr lIns="0" tIns="18288"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6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Thierry LABORDE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6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Directeur Général Délégué</a:t>
            </a:r>
          </a:p>
        </p:txBody>
      </p:sp>
      <p:grpSp>
        <p:nvGrpSpPr>
          <p:cNvPr id="98" name="Group 97">
            <a:extLst>
              <a:ext uri="{FF2B5EF4-FFF2-40B4-BE49-F238E27FC236}">
                <a16:creationId xmlns:a16="http://schemas.microsoft.com/office/drawing/2014/main" id="{403F0D3F-5156-183F-DAD6-231FA800DD85}"/>
              </a:ext>
            </a:extLst>
          </p:cNvPr>
          <p:cNvGrpSpPr/>
          <p:nvPr/>
        </p:nvGrpSpPr>
        <p:grpSpPr>
          <a:xfrm>
            <a:off x="6842265" y="2502719"/>
            <a:ext cx="1427499" cy="382557"/>
            <a:chOff x="3352732" y="1693069"/>
            <a:chExt cx="1493111" cy="398956"/>
          </a:xfrm>
        </p:grpSpPr>
        <p:sp>
          <p:nvSpPr>
            <p:cNvPr id="99" name="Rectangle à coins arrondis 136">
              <a:extLst>
                <a:ext uri="{FF2B5EF4-FFF2-40B4-BE49-F238E27FC236}">
                  <a16:creationId xmlns:a16="http://schemas.microsoft.com/office/drawing/2014/main" id="{C1ADF5E8-EA23-E67E-3E29-B3D18EB7F7EB}"/>
                </a:ext>
              </a:extLst>
            </p:cNvPr>
            <p:cNvSpPr/>
            <p:nvPr/>
          </p:nvSpPr>
          <p:spPr>
            <a:xfrm>
              <a:off x="3352732" y="1693069"/>
              <a:ext cx="1493111" cy="264319"/>
            </a:xfrm>
            <a:prstGeom prst="round2Same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sz="7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BNP PARIBAS CARDIF</a:t>
              </a:r>
            </a:p>
          </p:txBody>
        </p:sp>
        <p:sp>
          <p:nvSpPr>
            <p:cNvPr id="100" name="Rectangle à coins arrondis 136">
              <a:extLst>
                <a:ext uri="{FF2B5EF4-FFF2-40B4-BE49-F238E27FC236}">
                  <a16:creationId xmlns:a16="http://schemas.microsoft.com/office/drawing/2014/main" id="{8BF201B0-1B22-1EE5-4C58-6FB4F513D95D}"/>
                </a:ext>
              </a:extLst>
            </p:cNvPr>
            <p:cNvSpPr/>
            <p:nvPr/>
          </p:nvSpPr>
          <p:spPr>
            <a:xfrm>
              <a:off x="3352732" y="1957388"/>
              <a:ext cx="1493111" cy="134637"/>
            </a:xfrm>
            <a:prstGeom prst="round2SameRect">
              <a:avLst>
                <a:gd name="adj1" fmla="val 0"/>
                <a:gd name="adj2" fmla="val 30067"/>
              </a:avLst>
            </a:prstGeom>
            <a:solidFill>
              <a:schemeClr val="accent1">
                <a:lumMod val="7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600" b="1" i="0" u="none" strike="noStrike" kern="1200" cap="none" spc="0" normalizeH="0" baseline="0" noProof="0">
                  <a:ln>
                    <a:noFill/>
                  </a:ln>
                  <a:solidFill>
                    <a:srgbClr val="00685E"/>
                  </a:solidFill>
                  <a:effectLst/>
                  <a:uLnTx/>
                  <a:uFillTx/>
                  <a:latin typeface="Arial" panose="020B0604020202020204" pitchFamily="34" charset="0"/>
                  <a:ea typeface="+mn-ea"/>
                  <a:cs typeface="Arial" panose="020B0604020202020204" pitchFamily="34" charset="0"/>
                </a:rPr>
                <a:t>Pauline LECLERC-GLORIEUX *</a:t>
              </a:r>
            </a:p>
          </p:txBody>
        </p:sp>
      </p:grpSp>
      <p:grpSp>
        <p:nvGrpSpPr>
          <p:cNvPr id="104" name="Group 103">
            <a:extLst>
              <a:ext uri="{FF2B5EF4-FFF2-40B4-BE49-F238E27FC236}">
                <a16:creationId xmlns:a16="http://schemas.microsoft.com/office/drawing/2014/main" id="{6B2A664E-859B-A4BB-B7B1-9CCA777EB804}"/>
              </a:ext>
            </a:extLst>
          </p:cNvPr>
          <p:cNvGrpSpPr/>
          <p:nvPr/>
        </p:nvGrpSpPr>
        <p:grpSpPr>
          <a:xfrm>
            <a:off x="6842265" y="2908755"/>
            <a:ext cx="1427499" cy="382557"/>
            <a:chOff x="3352732" y="1693069"/>
            <a:chExt cx="1493111" cy="398956"/>
          </a:xfrm>
        </p:grpSpPr>
        <p:sp>
          <p:nvSpPr>
            <p:cNvPr id="105" name="Rectangle à coins arrondis 136">
              <a:extLst>
                <a:ext uri="{FF2B5EF4-FFF2-40B4-BE49-F238E27FC236}">
                  <a16:creationId xmlns:a16="http://schemas.microsoft.com/office/drawing/2014/main" id="{EFB8C76E-87C0-875C-4180-310CE6F5C3AF}"/>
                </a:ext>
              </a:extLst>
            </p:cNvPr>
            <p:cNvSpPr/>
            <p:nvPr/>
          </p:nvSpPr>
          <p:spPr>
            <a:xfrm>
              <a:off x="3352732" y="1693069"/>
              <a:ext cx="1493111" cy="264319"/>
            </a:xfrm>
            <a:prstGeom prst="round2Same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sz="7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BNP PARIBAS </a:t>
              </a:r>
              <a:br>
                <a:rPr kumimoji="0" lang="fr-FR" sz="7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br>
              <a:r>
                <a:rPr kumimoji="0" lang="fr-FR" sz="7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ASSET MANAGEMENT</a:t>
              </a:r>
            </a:p>
          </p:txBody>
        </p:sp>
        <p:sp>
          <p:nvSpPr>
            <p:cNvPr id="106" name="Rectangle à coins arrondis 136">
              <a:extLst>
                <a:ext uri="{FF2B5EF4-FFF2-40B4-BE49-F238E27FC236}">
                  <a16:creationId xmlns:a16="http://schemas.microsoft.com/office/drawing/2014/main" id="{30EEA651-2043-487F-40B0-C5B21E62FFE6}"/>
                </a:ext>
              </a:extLst>
            </p:cNvPr>
            <p:cNvSpPr/>
            <p:nvPr/>
          </p:nvSpPr>
          <p:spPr>
            <a:xfrm>
              <a:off x="3352732" y="1957388"/>
              <a:ext cx="1493111" cy="134637"/>
            </a:xfrm>
            <a:prstGeom prst="round2SameRect">
              <a:avLst>
                <a:gd name="adj1" fmla="val 0"/>
                <a:gd name="adj2" fmla="val 30067"/>
              </a:avLst>
            </a:prstGeom>
            <a:solidFill>
              <a:schemeClr val="accent1">
                <a:lumMod val="7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600" b="1" i="0" u="none" strike="noStrike" kern="1200" cap="none" spc="0" normalizeH="0" baseline="0" noProof="0">
                  <a:ln>
                    <a:noFill/>
                  </a:ln>
                  <a:solidFill>
                    <a:srgbClr val="00685E"/>
                  </a:solidFill>
                  <a:effectLst/>
                  <a:uLnTx/>
                  <a:uFillTx/>
                  <a:latin typeface="Arial" panose="020B0604020202020204" pitchFamily="34" charset="0"/>
                  <a:ea typeface="+mn-ea"/>
                  <a:cs typeface="Arial" panose="020B0604020202020204" pitchFamily="34" charset="0"/>
                </a:rPr>
                <a:t>Sandro PIERRI </a:t>
              </a:r>
            </a:p>
          </p:txBody>
        </p:sp>
      </p:grpSp>
      <p:grpSp>
        <p:nvGrpSpPr>
          <p:cNvPr id="107" name="Group 106">
            <a:extLst>
              <a:ext uri="{FF2B5EF4-FFF2-40B4-BE49-F238E27FC236}">
                <a16:creationId xmlns:a16="http://schemas.microsoft.com/office/drawing/2014/main" id="{F43B1323-68AB-C676-65FD-4EE4A1B296BB}"/>
              </a:ext>
            </a:extLst>
          </p:cNvPr>
          <p:cNvGrpSpPr/>
          <p:nvPr/>
        </p:nvGrpSpPr>
        <p:grpSpPr>
          <a:xfrm>
            <a:off x="6842265" y="3314791"/>
            <a:ext cx="1427499" cy="382557"/>
            <a:chOff x="3352732" y="1693069"/>
            <a:chExt cx="1493111" cy="398956"/>
          </a:xfrm>
        </p:grpSpPr>
        <p:sp>
          <p:nvSpPr>
            <p:cNvPr id="108" name="Rectangle à coins arrondis 136">
              <a:extLst>
                <a:ext uri="{FF2B5EF4-FFF2-40B4-BE49-F238E27FC236}">
                  <a16:creationId xmlns:a16="http://schemas.microsoft.com/office/drawing/2014/main" id="{07CCC20F-E525-979A-D305-622FBF7AE9E6}"/>
                </a:ext>
              </a:extLst>
            </p:cNvPr>
            <p:cNvSpPr/>
            <p:nvPr/>
          </p:nvSpPr>
          <p:spPr>
            <a:xfrm>
              <a:off x="3352732" y="1693069"/>
              <a:ext cx="1493111" cy="264319"/>
            </a:xfrm>
            <a:prstGeom prst="round2Same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sz="7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BNP PARIBAS </a:t>
              </a:r>
              <a:br>
                <a:rPr kumimoji="0" lang="fr-FR" sz="7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br>
              <a:r>
                <a:rPr kumimoji="0" lang="fr-FR" sz="7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WEALTH MANAGEMENT</a:t>
              </a:r>
            </a:p>
          </p:txBody>
        </p:sp>
        <p:sp>
          <p:nvSpPr>
            <p:cNvPr id="109" name="Rectangle à coins arrondis 136">
              <a:extLst>
                <a:ext uri="{FF2B5EF4-FFF2-40B4-BE49-F238E27FC236}">
                  <a16:creationId xmlns:a16="http://schemas.microsoft.com/office/drawing/2014/main" id="{7FA66631-A5BC-651B-F983-2D5153D8275C}"/>
                </a:ext>
              </a:extLst>
            </p:cNvPr>
            <p:cNvSpPr/>
            <p:nvPr/>
          </p:nvSpPr>
          <p:spPr>
            <a:xfrm>
              <a:off x="3352732" y="1957388"/>
              <a:ext cx="1493111" cy="134637"/>
            </a:xfrm>
            <a:prstGeom prst="round2SameRect">
              <a:avLst>
                <a:gd name="adj1" fmla="val 0"/>
                <a:gd name="adj2" fmla="val 30067"/>
              </a:avLst>
            </a:prstGeom>
            <a:solidFill>
              <a:schemeClr val="accent1">
                <a:lumMod val="7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600" b="1" i="0" u="none" strike="noStrike" kern="1200" cap="none" spc="0" normalizeH="0" baseline="0" noProof="0">
                  <a:ln>
                    <a:noFill/>
                  </a:ln>
                  <a:solidFill>
                    <a:srgbClr val="00685E"/>
                  </a:solidFill>
                  <a:effectLst/>
                  <a:uLnTx/>
                  <a:uFillTx/>
                  <a:latin typeface="Arial" panose="020B0604020202020204" pitchFamily="34" charset="0"/>
                  <a:ea typeface="+mn-ea"/>
                  <a:cs typeface="Arial" panose="020B0604020202020204" pitchFamily="34" charset="0"/>
                </a:rPr>
                <a:t>Vincent LECOMTE</a:t>
              </a:r>
            </a:p>
          </p:txBody>
        </p:sp>
      </p:grpSp>
      <p:grpSp>
        <p:nvGrpSpPr>
          <p:cNvPr id="101" name="Group 100">
            <a:extLst>
              <a:ext uri="{FF2B5EF4-FFF2-40B4-BE49-F238E27FC236}">
                <a16:creationId xmlns:a16="http://schemas.microsoft.com/office/drawing/2014/main" id="{BE0C11CF-ED4F-A00D-CC6E-B6F9CEB6BF16}"/>
              </a:ext>
            </a:extLst>
          </p:cNvPr>
          <p:cNvGrpSpPr/>
          <p:nvPr/>
        </p:nvGrpSpPr>
        <p:grpSpPr>
          <a:xfrm>
            <a:off x="6842265" y="3720828"/>
            <a:ext cx="1427499" cy="382557"/>
            <a:chOff x="3352732" y="1693069"/>
            <a:chExt cx="1493111" cy="398956"/>
          </a:xfrm>
        </p:grpSpPr>
        <p:sp>
          <p:nvSpPr>
            <p:cNvPr id="102" name="Rectangle à coins arrondis 136">
              <a:extLst>
                <a:ext uri="{FF2B5EF4-FFF2-40B4-BE49-F238E27FC236}">
                  <a16:creationId xmlns:a16="http://schemas.microsoft.com/office/drawing/2014/main" id="{496BF2EE-59FD-07FE-ACB8-81255577D910}"/>
                </a:ext>
              </a:extLst>
            </p:cNvPr>
            <p:cNvSpPr/>
            <p:nvPr/>
          </p:nvSpPr>
          <p:spPr>
            <a:xfrm>
              <a:off x="3352732" y="1693069"/>
              <a:ext cx="1493111" cy="264319"/>
            </a:xfrm>
            <a:prstGeom prst="round2Same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sz="7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BNP PARIBAS </a:t>
              </a:r>
              <a:br>
                <a:rPr kumimoji="0" lang="fr-FR" sz="7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br>
              <a:r>
                <a:rPr kumimoji="0" lang="fr-FR" sz="7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REAL ESTATE</a:t>
              </a:r>
            </a:p>
          </p:txBody>
        </p:sp>
        <p:sp>
          <p:nvSpPr>
            <p:cNvPr id="103" name="Rectangle à coins arrondis 136">
              <a:extLst>
                <a:ext uri="{FF2B5EF4-FFF2-40B4-BE49-F238E27FC236}">
                  <a16:creationId xmlns:a16="http://schemas.microsoft.com/office/drawing/2014/main" id="{10E7C97D-D25D-14A6-A21A-708F48716085}"/>
                </a:ext>
              </a:extLst>
            </p:cNvPr>
            <p:cNvSpPr/>
            <p:nvPr/>
          </p:nvSpPr>
          <p:spPr>
            <a:xfrm>
              <a:off x="3352732" y="1957388"/>
              <a:ext cx="1493111" cy="134637"/>
            </a:xfrm>
            <a:prstGeom prst="round2SameRect">
              <a:avLst>
                <a:gd name="adj1" fmla="val 0"/>
                <a:gd name="adj2" fmla="val 30067"/>
              </a:avLst>
            </a:prstGeom>
            <a:solidFill>
              <a:schemeClr val="accent1">
                <a:lumMod val="7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600" b="1" i="0" u="none" strike="noStrike" kern="1200" cap="none" spc="0" normalizeH="0" baseline="0" noProof="0">
                  <a:ln>
                    <a:noFill/>
                  </a:ln>
                  <a:solidFill>
                    <a:srgbClr val="00685E"/>
                  </a:solidFill>
                  <a:effectLst/>
                  <a:uLnTx/>
                  <a:uFillTx/>
                  <a:latin typeface="Arial" panose="020B0604020202020204" pitchFamily="34" charset="0"/>
                  <a:ea typeface="+mn-ea"/>
                  <a:cs typeface="Arial" panose="020B0604020202020204" pitchFamily="34" charset="0"/>
                </a:rPr>
                <a:t>Thierry LAROUE-PONT</a:t>
              </a:r>
            </a:p>
          </p:txBody>
        </p:sp>
      </p:grpSp>
      <p:sp>
        <p:nvSpPr>
          <p:cNvPr id="321" name="Rectangle 320">
            <a:extLst>
              <a:ext uri="{FF2B5EF4-FFF2-40B4-BE49-F238E27FC236}">
                <a16:creationId xmlns:a16="http://schemas.microsoft.com/office/drawing/2014/main" id="{61689F02-5207-565C-17FE-84644C463811}"/>
              </a:ext>
            </a:extLst>
          </p:cNvPr>
          <p:cNvSpPr/>
          <p:nvPr/>
        </p:nvSpPr>
        <p:spPr>
          <a:xfrm>
            <a:off x="6683516" y="2096464"/>
            <a:ext cx="158750" cy="152225"/>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cxnSp>
        <p:nvCxnSpPr>
          <p:cNvPr id="322" name="Connector: Elbow 321">
            <a:extLst>
              <a:ext uri="{FF2B5EF4-FFF2-40B4-BE49-F238E27FC236}">
                <a16:creationId xmlns:a16="http://schemas.microsoft.com/office/drawing/2014/main" id="{75C368C0-FEBC-FB4B-1494-0A698BD554FF}"/>
              </a:ext>
            </a:extLst>
          </p:cNvPr>
          <p:cNvCxnSpPr>
            <a:cxnSpLocks/>
            <a:stCxn id="321" idx="2"/>
            <a:endCxn id="99" idx="2"/>
          </p:cNvCxnSpPr>
          <p:nvPr/>
        </p:nvCxnSpPr>
        <p:spPr bwMode="auto">
          <a:xfrm rot="16200000" flipH="1">
            <a:off x="6612199" y="2399380"/>
            <a:ext cx="380758" cy="79374"/>
          </a:xfrm>
          <a:prstGeom prst="bentConnector2">
            <a:avLst/>
          </a:prstGeom>
          <a:solidFill>
            <a:schemeClr val="bg2"/>
          </a:solidFill>
          <a:ln w="9525" cap="flat" cmpd="sng" algn="ctr">
            <a:solidFill>
              <a:srgbClr val="00806A"/>
            </a:solidFill>
            <a:prstDash val="solid"/>
            <a:round/>
            <a:headEnd type="none" w="med" len="med"/>
            <a:tailEnd type="none" w="med" len="med"/>
          </a:ln>
          <a:effectLst/>
        </p:spPr>
      </p:cxnSp>
      <p:cxnSp>
        <p:nvCxnSpPr>
          <p:cNvPr id="323" name="Connector: Elbow 322">
            <a:extLst>
              <a:ext uri="{FF2B5EF4-FFF2-40B4-BE49-F238E27FC236}">
                <a16:creationId xmlns:a16="http://schemas.microsoft.com/office/drawing/2014/main" id="{4F50B9FE-2FBA-A1B7-515C-6518CF3D29FF}"/>
              </a:ext>
            </a:extLst>
          </p:cNvPr>
          <p:cNvCxnSpPr>
            <a:cxnSpLocks/>
            <a:stCxn id="321" idx="2"/>
            <a:endCxn id="102" idx="2"/>
          </p:cNvCxnSpPr>
          <p:nvPr/>
        </p:nvCxnSpPr>
        <p:spPr bwMode="auto">
          <a:xfrm rot="16200000" flipH="1">
            <a:off x="6003145" y="3008435"/>
            <a:ext cx="1598866" cy="79374"/>
          </a:xfrm>
          <a:prstGeom prst="bentConnector2">
            <a:avLst/>
          </a:prstGeom>
          <a:solidFill>
            <a:schemeClr val="bg2"/>
          </a:solidFill>
          <a:ln w="9525" cap="flat" cmpd="sng" algn="ctr">
            <a:solidFill>
              <a:srgbClr val="00806A"/>
            </a:solidFill>
            <a:prstDash val="solid"/>
            <a:round/>
            <a:headEnd type="none" w="med" len="med"/>
            <a:tailEnd type="none" w="med" len="med"/>
          </a:ln>
          <a:effectLst/>
        </p:spPr>
      </p:cxnSp>
      <p:cxnSp>
        <p:nvCxnSpPr>
          <p:cNvPr id="344" name="Connector: Elbow 343">
            <a:extLst>
              <a:ext uri="{FF2B5EF4-FFF2-40B4-BE49-F238E27FC236}">
                <a16:creationId xmlns:a16="http://schemas.microsoft.com/office/drawing/2014/main" id="{F0C58349-8BFF-3BA4-4CDD-020B1F0842E0}"/>
              </a:ext>
            </a:extLst>
          </p:cNvPr>
          <p:cNvCxnSpPr>
            <a:cxnSpLocks/>
            <a:stCxn id="321" idx="2"/>
            <a:endCxn id="105" idx="2"/>
          </p:cNvCxnSpPr>
          <p:nvPr/>
        </p:nvCxnSpPr>
        <p:spPr bwMode="auto">
          <a:xfrm rot="16200000" flipH="1">
            <a:off x="6409182" y="2602398"/>
            <a:ext cx="786793" cy="79374"/>
          </a:xfrm>
          <a:prstGeom prst="bentConnector2">
            <a:avLst/>
          </a:prstGeom>
          <a:solidFill>
            <a:schemeClr val="bg2"/>
          </a:solidFill>
          <a:ln w="9525" cap="flat" cmpd="sng" algn="ctr">
            <a:solidFill>
              <a:srgbClr val="00806A"/>
            </a:solidFill>
            <a:prstDash val="solid"/>
            <a:round/>
            <a:headEnd type="none" w="med" len="med"/>
            <a:tailEnd type="none" w="med" len="med"/>
          </a:ln>
          <a:effectLst/>
        </p:spPr>
      </p:cxnSp>
      <p:cxnSp>
        <p:nvCxnSpPr>
          <p:cNvPr id="345" name="Connector: Elbow 344">
            <a:extLst>
              <a:ext uri="{FF2B5EF4-FFF2-40B4-BE49-F238E27FC236}">
                <a16:creationId xmlns:a16="http://schemas.microsoft.com/office/drawing/2014/main" id="{5D1312EE-B5F8-72E7-367D-578C823243EE}"/>
              </a:ext>
            </a:extLst>
          </p:cNvPr>
          <p:cNvCxnSpPr>
            <a:cxnSpLocks/>
            <a:stCxn id="321" idx="2"/>
            <a:endCxn id="108" idx="2"/>
          </p:cNvCxnSpPr>
          <p:nvPr/>
        </p:nvCxnSpPr>
        <p:spPr bwMode="auto">
          <a:xfrm rot="16200000" flipH="1">
            <a:off x="6206164" y="2805416"/>
            <a:ext cx="1192829" cy="79374"/>
          </a:xfrm>
          <a:prstGeom prst="bentConnector2">
            <a:avLst/>
          </a:prstGeom>
          <a:solidFill>
            <a:schemeClr val="bg2"/>
          </a:solidFill>
          <a:ln w="9525" cap="flat" cmpd="sng" algn="ctr">
            <a:solidFill>
              <a:srgbClr val="00806A"/>
            </a:solidFill>
            <a:prstDash val="solid"/>
            <a:round/>
            <a:headEnd type="none" w="med" len="med"/>
            <a:tailEnd type="none" w="med" len="med"/>
          </a:ln>
          <a:effectLst/>
        </p:spPr>
      </p:cxnSp>
      <p:sp>
        <p:nvSpPr>
          <p:cNvPr id="346" name="Rectangle à coins arrondis 136">
            <a:extLst>
              <a:ext uri="{FF2B5EF4-FFF2-40B4-BE49-F238E27FC236}">
                <a16:creationId xmlns:a16="http://schemas.microsoft.com/office/drawing/2014/main" id="{C450AD58-266B-2724-2560-B8E68F70823B}"/>
              </a:ext>
            </a:extLst>
          </p:cNvPr>
          <p:cNvSpPr/>
          <p:nvPr/>
        </p:nvSpPr>
        <p:spPr>
          <a:xfrm>
            <a:off x="6660742" y="1832277"/>
            <a:ext cx="1597362" cy="303765"/>
          </a:xfrm>
          <a:prstGeom prst="round2SameRect">
            <a:avLst>
              <a:gd name="adj1" fmla="val 25978"/>
              <a:gd name="adj2" fmla="val 0"/>
            </a:avLst>
          </a:prstGeom>
          <a:solidFill>
            <a:schemeClr val="bg1"/>
          </a:solidFill>
          <a:ln w="9525">
            <a:solidFill>
              <a:srgbClr val="00806A"/>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fr-FR" sz="700" b="1" i="0" u="none" strike="noStrike" kern="1200" cap="none" spc="0" normalizeH="0" baseline="0" noProof="0">
                <a:ln>
                  <a:noFill/>
                </a:ln>
                <a:solidFill>
                  <a:srgbClr val="00806A"/>
                </a:solidFill>
                <a:effectLst/>
                <a:uLnTx/>
                <a:uFillTx/>
                <a:latin typeface="Arial" panose="020B0604020202020204" pitchFamily="34" charset="0"/>
                <a:ea typeface="+mn-ea"/>
                <a:cs typeface="Arial" panose="020B0604020202020204" pitchFamily="34" charset="0"/>
              </a:rPr>
              <a:t>INVESTMENT &amp; PROTECTION SERVICES (IPS)</a:t>
            </a:r>
          </a:p>
        </p:txBody>
      </p:sp>
      <p:sp>
        <p:nvSpPr>
          <p:cNvPr id="347" name="Rectangle à coins arrondis 136">
            <a:extLst>
              <a:ext uri="{FF2B5EF4-FFF2-40B4-BE49-F238E27FC236}">
                <a16:creationId xmlns:a16="http://schemas.microsoft.com/office/drawing/2014/main" id="{701E09B9-A009-0AF7-8532-DA1A7A7BE5E2}"/>
              </a:ext>
            </a:extLst>
          </p:cNvPr>
          <p:cNvSpPr/>
          <p:nvPr/>
        </p:nvSpPr>
        <p:spPr>
          <a:xfrm>
            <a:off x="6660742" y="2136042"/>
            <a:ext cx="1597362" cy="313525"/>
          </a:xfrm>
          <a:prstGeom prst="round2SameRect">
            <a:avLst>
              <a:gd name="adj1" fmla="val 0"/>
              <a:gd name="adj2" fmla="val 16472"/>
            </a:avLst>
          </a:prstGeom>
          <a:solidFill>
            <a:srgbClr val="00806A"/>
          </a:solidFill>
          <a:ln w="9525">
            <a:solidFill>
              <a:srgbClr val="00806A"/>
            </a:solidFill>
          </a:ln>
        </p:spPr>
        <p:style>
          <a:lnRef idx="2">
            <a:schemeClr val="accent1">
              <a:shade val="50000"/>
            </a:schemeClr>
          </a:lnRef>
          <a:fillRef idx="1">
            <a:schemeClr val="accent1"/>
          </a:fillRef>
          <a:effectRef idx="0">
            <a:schemeClr val="accent1"/>
          </a:effectRef>
          <a:fontRef idx="minor">
            <a:schemeClr val="lt1"/>
          </a:fontRef>
        </p:style>
        <p:txBody>
          <a:bodyPr lIns="0" tIns="18288"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6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Renaud DUMORA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6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Directeur Général Adjoint</a:t>
            </a:r>
          </a:p>
        </p:txBody>
      </p:sp>
      <p:cxnSp>
        <p:nvCxnSpPr>
          <p:cNvPr id="360" name="Connector: Elbow 359">
            <a:extLst>
              <a:ext uri="{FF2B5EF4-FFF2-40B4-BE49-F238E27FC236}">
                <a16:creationId xmlns:a16="http://schemas.microsoft.com/office/drawing/2014/main" id="{CE83A234-ADC4-94B4-C9C6-3FE27F7D9244}"/>
              </a:ext>
            </a:extLst>
          </p:cNvPr>
          <p:cNvCxnSpPr>
            <a:cxnSpLocks/>
            <a:stCxn id="409" idx="1"/>
            <a:endCxn id="37" idx="0"/>
          </p:cNvCxnSpPr>
          <p:nvPr/>
        </p:nvCxnSpPr>
        <p:spPr bwMode="auto">
          <a:xfrm rot="10800000" flipV="1">
            <a:off x="150465" y="1346840"/>
            <a:ext cx="6393528" cy="86420"/>
          </a:xfrm>
          <a:prstGeom prst="bentConnector2">
            <a:avLst/>
          </a:prstGeom>
          <a:solidFill>
            <a:schemeClr val="bg2"/>
          </a:solidFill>
          <a:ln w="9525" cap="flat" cmpd="sng" algn="ctr">
            <a:solidFill>
              <a:schemeClr val="bg2">
                <a:lumMod val="60000"/>
                <a:lumOff val="40000"/>
              </a:schemeClr>
            </a:solidFill>
            <a:prstDash val="solid"/>
            <a:round/>
            <a:headEnd type="none" w="med" len="med"/>
            <a:tailEnd type="none" w="med" len="med"/>
          </a:ln>
          <a:effectLst/>
        </p:spPr>
      </p:cxnSp>
      <p:cxnSp>
        <p:nvCxnSpPr>
          <p:cNvPr id="362" name="Connector: Elbow 361">
            <a:extLst>
              <a:ext uri="{FF2B5EF4-FFF2-40B4-BE49-F238E27FC236}">
                <a16:creationId xmlns:a16="http://schemas.microsoft.com/office/drawing/2014/main" id="{A7819DC4-DE16-B1FF-8792-A0FCE6BF5740}"/>
              </a:ext>
            </a:extLst>
          </p:cNvPr>
          <p:cNvCxnSpPr>
            <a:cxnSpLocks/>
            <a:stCxn id="385" idx="0"/>
            <a:endCxn id="409" idx="3"/>
          </p:cNvCxnSpPr>
          <p:nvPr/>
        </p:nvCxnSpPr>
        <p:spPr bwMode="auto">
          <a:xfrm rot="16200000" flipV="1">
            <a:off x="9215951" y="-1325116"/>
            <a:ext cx="89465" cy="5433377"/>
          </a:xfrm>
          <a:prstGeom prst="bentConnector2">
            <a:avLst/>
          </a:prstGeom>
          <a:solidFill>
            <a:schemeClr val="bg2"/>
          </a:solidFill>
          <a:ln w="9525" cap="flat" cmpd="sng" algn="ctr">
            <a:solidFill>
              <a:schemeClr val="bg2">
                <a:lumMod val="60000"/>
                <a:lumOff val="40000"/>
              </a:schemeClr>
            </a:solidFill>
            <a:prstDash val="solid"/>
            <a:round/>
            <a:headEnd type="none" w="med" len="med"/>
            <a:tailEnd type="none" w="med" len="med"/>
          </a:ln>
          <a:effectLst/>
        </p:spPr>
      </p:cxnSp>
      <p:grpSp>
        <p:nvGrpSpPr>
          <p:cNvPr id="259" name="Group 258">
            <a:extLst>
              <a:ext uri="{FF2B5EF4-FFF2-40B4-BE49-F238E27FC236}">
                <a16:creationId xmlns:a16="http://schemas.microsoft.com/office/drawing/2014/main" id="{347A424C-489E-5673-3C8C-242B6946A5F1}"/>
              </a:ext>
            </a:extLst>
          </p:cNvPr>
          <p:cNvGrpSpPr/>
          <p:nvPr/>
        </p:nvGrpSpPr>
        <p:grpSpPr>
          <a:xfrm flipH="1">
            <a:off x="10398234" y="3217365"/>
            <a:ext cx="1295367" cy="421784"/>
            <a:chOff x="3352733" y="1587464"/>
            <a:chExt cx="1496828" cy="439865"/>
          </a:xfrm>
        </p:grpSpPr>
        <p:sp>
          <p:nvSpPr>
            <p:cNvPr id="260" name="Rectangle à coins arrondis 136">
              <a:extLst>
                <a:ext uri="{FF2B5EF4-FFF2-40B4-BE49-F238E27FC236}">
                  <a16:creationId xmlns:a16="http://schemas.microsoft.com/office/drawing/2014/main" id="{33D0AD39-6D57-F7D1-7FAE-DAAFC8ADCB7A}"/>
                </a:ext>
              </a:extLst>
            </p:cNvPr>
            <p:cNvSpPr/>
            <p:nvPr/>
          </p:nvSpPr>
          <p:spPr>
            <a:xfrm>
              <a:off x="3352733" y="1587464"/>
              <a:ext cx="1493111" cy="311224"/>
            </a:xfrm>
            <a:prstGeom prst="round2SameRect">
              <a:avLst>
                <a:gd name="adj1" fmla="val 8546"/>
                <a:gd name="adj2"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sz="600" b="1" i="0" u="none" strike="noStrike" kern="1200" cap="none" spc="-2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RESPONSABILIT</a:t>
              </a:r>
              <a:r>
                <a:rPr kumimoji="0" lang="fr-FR" sz="6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É</a:t>
              </a:r>
              <a:r>
                <a:rPr kumimoji="0" lang="fr-FR" sz="600" b="1" i="0" u="none" strike="noStrike" kern="1200" cap="none" spc="-2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br>
                <a:rPr kumimoji="0" lang="fr-FR" sz="600" b="1" i="0" u="none" strike="noStrike" kern="1200" cap="none" spc="-20" normalizeH="0" baseline="0" noProof="0">
                  <a:ln>
                    <a:noFill/>
                  </a:ln>
                  <a:solidFill>
                    <a:srgbClr val="FFFFFF"/>
                  </a:solidFill>
                  <a:effectLst/>
                  <a:uLnTx/>
                  <a:uFillTx/>
                  <a:latin typeface="Arial" panose="020B0604020202020204" pitchFamily="34" charset="0"/>
                  <a:ea typeface="+mn-ea"/>
                  <a:cs typeface="Arial" panose="020B0604020202020204" pitchFamily="34" charset="0"/>
                </a:rPr>
              </a:br>
              <a:r>
                <a:rPr kumimoji="0" lang="fr-FR" sz="600" b="1" i="0" u="none" strike="noStrike" kern="1200" cap="none" spc="-2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SOCIALE ET ENVIRONNEMENTALE</a:t>
              </a:r>
              <a:endParaRPr kumimoji="0" lang="fr-FR" sz="6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61" name="Rectangle à coins arrondis 136">
              <a:extLst>
                <a:ext uri="{FF2B5EF4-FFF2-40B4-BE49-F238E27FC236}">
                  <a16:creationId xmlns:a16="http://schemas.microsoft.com/office/drawing/2014/main" id="{578237BD-9137-715D-39BD-7FC1B8DBFADC}"/>
                </a:ext>
              </a:extLst>
            </p:cNvPr>
            <p:cNvSpPr/>
            <p:nvPr/>
          </p:nvSpPr>
          <p:spPr>
            <a:xfrm>
              <a:off x="3356450" y="1892692"/>
              <a:ext cx="1493111" cy="134637"/>
            </a:xfrm>
            <a:prstGeom prst="round2SameRect">
              <a:avLst>
                <a:gd name="adj1" fmla="val 0"/>
                <a:gd name="adj2" fmla="val 30067"/>
              </a:avLst>
            </a:prstGeom>
            <a:solidFill>
              <a:srgbClr val="DDF0F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600" b="1" i="0" u="none" strike="noStrike" kern="1200" cap="none" spc="0" normalizeH="0" baseline="0" noProof="0">
                  <a:ln>
                    <a:noFill/>
                  </a:ln>
                  <a:solidFill>
                    <a:srgbClr val="56B4C0">
                      <a:lumMod val="75000"/>
                    </a:srgbClr>
                  </a:solidFill>
                  <a:effectLst/>
                  <a:uLnTx/>
                  <a:uFillTx/>
                  <a:latin typeface="Arial" panose="020B0604020202020204" pitchFamily="34" charset="0"/>
                  <a:ea typeface="+mn-ea"/>
                  <a:cs typeface="Arial" panose="020B0604020202020204" pitchFamily="34" charset="0"/>
                </a:rPr>
                <a:t>Laurence PESSEZ</a:t>
              </a:r>
            </a:p>
          </p:txBody>
        </p:sp>
      </p:grpSp>
      <p:grpSp>
        <p:nvGrpSpPr>
          <p:cNvPr id="262" name="Group 261">
            <a:extLst>
              <a:ext uri="{FF2B5EF4-FFF2-40B4-BE49-F238E27FC236}">
                <a16:creationId xmlns:a16="http://schemas.microsoft.com/office/drawing/2014/main" id="{AA3E024B-E951-1255-E5F3-A32EBD8D7C74}"/>
              </a:ext>
            </a:extLst>
          </p:cNvPr>
          <p:cNvGrpSpPr/>
          <p:nvPr/>
        </p:nvGrpSpPr>
        <p:grpSpPr>
          <a:xfrm flipH="1">
            <a:off x="10398233" y="3676773"/>
            <a:ext cx="1295367" cy="322822"/>
            <a:chOff x="3352732" y="1693069"/>
            <a:chExt cx="1493111" cy="336660"/>
          </a:xfrm>
        </p:grpSpPr>
        <p:sp>
          <p:nvSpPr>
            <p:cNvPr id="263" name="Rectangle à coins arrondis 136">
              <a:extLst>
                <a:ext uri="{FF2B5EF4-FFF2-40B4-BE49-F238E27FC236}">
                  <a16:creationId xmlns:a16="http://schemas.microsoft.com/office/drawing/2014/main" id="{959BD008-8E2F-8E5A-B425-E12AA12F9E31}"/>
                </a:ext>
              </a:extLst>
            </p:cNvPr>
            <p:cNvSpPr/>
            <p:nvPr/>
          </p:nvSpPr>
          <p:spPr>
            <a:xfrm>
              <a:off x="3352733" y="1693069"/>
              <a:ext cx="1493110" cy="200547"/>
            </a:xfrm>
            <a:prstGeom prst="round2Same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sz="600" b="1" i="0" u="none" strike="noStrike" kern="1200" cap="none" spc="-2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M</a:t>
              </a:r>
              <a:r>
                <a:rPr kumimoji="0" lang="fr-FR" sz="6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É</a:t>
              </a:r>
              <a:r>
                <a:rPr kumimoji="0" lang="fr-FR" sz="600" b="1" i="0" u="none" strike="noStrike" kern="1200" cap="none" spc="-2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a:t>
              </a:r>
              <a:r>
                <a:rPr kumimoji="0" lang="fr-FR" sz="6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É</a:t>
              </a:r>
              <a:r>
                <a:rPr kumimoji="0" lang="fr-FR" sz="600" b="1" i="0" u="none" strike="noStrike" kern="1200" cap="none" spc="-2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NAT GROUPE</a:t>
              </a:r>
            </a:p>
          </p:txBody>
        </p:sp>
        <p:sp>
          <p:nvSpPr>
            <p:cNvPr id="264" name="Rectangle à coins arrondis 136">
              <a:extLst>
                <a:ext uri="{FF2B5EF4-FFF2-40B4-BE49-F238E27FC236}">
                  <a16:creationId xmlns:a16="http://schemas.microsoft.com/office/drawing/2014/main" id="{A583664D-D763-934B-33E1-CD6B0D19D449}"/>
                </a:ext>
              </a:extLst>
            </p:cNvPr>
            <p:cNvSpPr/>
            <p:nvPr/>
          </p:nvSpPr>
          <p:spPr>
            <a:xfrm>
              <a:off x="3352732" y="1895092"/>
              <a:ext cx="1493111" cy="134637"/>
            </a:xfrm>
            <a:prstGeom prst="round2SameRect">
              <a:avLst>
                <a:gd name="adj1" fmla="val 0"/>
                <a:gd name="adj2" fmla="val 30067"/>
              </a:avLst>
            </a:prstGeom>
            <a:solidFill>
              <a:srgbClr val="DDF0F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600" b="1" i="0" u="none" strike="noStrike" kern="1200" cap="none" spc="0" normalizeH="0" baseline="0" noProof="0">
                  <a:ln>
                    <a:noFill/>
                  </a:ln>
                  <a:solidFill>
                    <a:srgbClr val="56B4C0">
                      <a:lumMod val="75000"/>
                    </a:srgbClr>
                  </a:solidFill>
                  <a:effectLst/>
                  <a:uLnTx/>
                  <a:uFillTx/>
                  <a:latin typeface="Arial" panose="020B0604020202020204" pitchFamily="34" charset="0"/>
                  <a:ea typeface="+mn-ea"/>
                  <a:cs typeface="Arial" panose="020B0604020202020204" pitchFamily="34" charset="0"/>
                </a:rPr>
                <a:t>Isabelle GIORDANO</a:t>
              </a:r>
            </a:p>
          </p:txBody>
        </p:sp>
      </p:grpSp>
      <p:grpSp>
        <p:nvGrpSpPr>
          <p:cNvPr id="3" name="Group 2">
            <a:extLst>
              <a:ext uri="{FF2B5EF4-FFF2-40B4-BE49-F238E27FC236}">
                <a16:creationId xmlns:a16="http://schemas.microsoft.com/office/drawing/2014/main" id="{2267C953-68C1-650D-3A54-E7DC30CC65D3}"/>
              </a:ext>
            </a:extLst>
          </p:cNvPr>
          <p:cNvGrpSpPr/>
          <p:nvPr/>
        </p:nvGrpSpPr>
        <p:grpSpPr>
          <a:xfrm>
            <a:off x="10399634" y="2788541"/>
            <a:ext cx="1421932" cy="387393"/>
            <a:chOff x="10398155" y="4451702"/>
            <a:chExt cx="1421932" cy="404002"/>
          </a:xfrm>
        </p:grpSpPr>
        <p:sp>
          <p:nvSpPr>
            <p:cNvPr id="266" name="Rectangle à coins arrondis 136">
              <a:extLst>
                <a:ext uri="{FF2B5EF4-FFF2-40B4-BE49-F238E27FC236}">
                  <a16:creationId xmlns:a16="http://schemas.microsoft.com/office/drawing/2014/main" id="{6CADF0B8-D183-C3F1-22F9-A752ADAE1033}"/>
                </a:ext>
              </a:extLst>
            </p:cNvPr>
            <p:cNvSpPr/>
            <p:nvPr/>
          </p:nvSpPr>
          <p:spPr>
            <a:xfrm flipH="1">
              <a:off x="10398155" y="4451702"/>
              <a:ext cx="1421931" cy="273724"/>
            </a:xfrm>
            <a:prstGeom prst="round2Same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sz="7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ENGAGEMENT D’ENTREPRISE</a:t>
              </a:r>
            </a:p>
          </p:txBody>
        </p:sp>
        <p:sp>
          <p:nvSpPr>
            <p:cNvPr id="267" name="Rectangle à coins arrondis 136">
              <a:extLst>
                <a:ext uri="{FF2B5EF4-FFF2-40B4-BE49-F238E27FC236}">
                  <a16:creationId xmlns:a16="http://schemas.microsoft.com/office/drawing/2014/main" id="{95A9AA07-C942-CE21-1D76-FA6E683D2729}"/>
                </a:ext>
              </a:extLst>
            </p:cNvPr>
            <p:cNvSpPr/>
            <p:nvPr/>
          </p:nvSpPr>
          <p:spPr>
            <a:xfrm flipH="1">
              <a:off x="10398156" y="4721068"/>
              <a:ext cx="1421931" cy="134636"/>
            </a:xfrm>
            <a:prstGeom prst="round2SameRect">
              <a:avLst>
                <a:gd name="adj1" fmla="val 0"/>
                <a:gd name="adj2" fmla="val 30067"/>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600" b="1" i="0" u="none" strike="noStrike" kern="1200" cap="none" spc="0" normalizeH="0" baseline="0" noProof="0">
                  <a:ln>
                    <a:noFill/>
                  </a:ln>
                  <a:solidFill>
                    <a:srgbClr val="56B4C0">
                      <a:lumMod val="75000"/>
                    </a:srgbClr>
                  </a:solidFill>
                  <a:effectLst/>
                  <a:uLnTx/>
                  <a:uFillTx/>
                  <a:latin typeface="Arial" panose="020B0604020202020204" pitchFamily="34" charset="0"/>
                  <a:ea typeface="+mn-ea"/>
                  <a:cs typeface="Arial" panose="020B0604020202020204" pitchFamily="34" charset="0"/>
                </a:rPr>
                <a:t>Anne POINTET *</a:t>
              </a:r>
            </a:p>
          </p:txBody>
        </p:sp>
      </p:grpSp>
      <p:cxnSp>
        <p:nvCxnSpPr>
          <p:cNvPr id="268" name="Connector: Elbow 267">
            <a:extLst>
              <a:ext uri="{FF2B5EF4-FFF2-40B4-BE49-F238E27FC236}">
                <a16:creationId xmlns:a16="http://schemas.microsoft.com/office/drawing/2014/main" id="{2C520AEE-1970-EA53-8C8C-2FBB2E5E0D29}"/>
              </a:ext>
            </a:extLst>
          </p:cNvPr>
          <p:cNvCxnSpPr>
            <a:cxnSpLocks/>
            <a:stCxn id="385" idx="2"/>
            <a:endCxn id="257" idx="2"/>
          </p:cNvCxnSpPr>
          <p:nvPr/>
        </p:nvCxnSpPr>
        <p:spPr bwMode="auto">
          <a:xfrm rot="5400000">
            <a:off x="11640953" y="1625519"/>
            <a:ext cx="525631" cy="147206"/>
          </a:xfrm>
          <a:prstGeom prst="bentConnector2">
            <a:avLst/>
          </a:prstGeom>
          <a:solidFill>
            <a:schemeClr val="bg2"/>
          </a:solidFill>
          <a:ln w="9525" cap="flat" cmpd="sng" algn="ctr">
            <a:solidFill>
              <a:schemeClr val="bg2">
                <a:lumMod val="60000"/>
                <a:lumOff val="40000"/>
              </a:schemeClr>
            </a:solidFill>
            <a:prstDash val="solid"/>
            <a:round/>
            <a:headEnd type="none" w="med" len="med"/>
            <a:tailEnd type="none" w="med" len="med"/>
          </a:ln>
          <a:effectLst/>
        </p:spPr>
      </p:cxnSp>
      <p:cxnSp>
        <p:nvCxnSpPr>
          <p:cNvPr id="269" name="Connector: Elbow 268">
            <a:extLst>
              <a:ext uri="{FF2B5EF4-FFF2-40B4-BE49-F238E27FC236}">
                <a16:creationId xmlns:a16="http://schemas.microsoft.com/office/drawing/2014/main" id="{C7F7CA67-0D3F-C75C-D015-CA60FD771AD3}"/>
              </a:ext>
            </a:extLst>
          </p:cNvPr>
          <p:cNvCxnSpPr>
            <a:cxnSpLocks/>
            <a:endCxn id="260" idx="2"/>
          </p:cNvCxnSpPr>
          <p:nvPr/>
        </p:nvCxnSpPr>
        <p:spPr bwMode="auto">
          <a:xfrm rot="5400000">
            <a:off x="11633851" y="3246050"/>
            <a:ext cx="180282" cy="60781"/>
          </a:xfrm>
          <a:prstGeom prst="bentConnector2">
            <a:avLst/>
          </a:prstGeom>
          <a:solidFill>
            <a:schemeClr val="bg2"/>
          </a:solidFill>
          <a:ln w="9525" cap="flat" cmpd="sng" algn="ctr">
            <a:solidFill>
              <a:schemeClr val="accent6">
                <a:lumMod val="40000"/>
                <a:lumOff val="60000"/>
              </a:schemeClr>
            </a:solidFill>
            <a:prstDash val="solid"/>
            <a:round/>
            <a:headEnd type="none" w="med" len="med"/>
            <a:tailEnd type="none" w="med" len="med"/>
          </a:ln>
          <a:effectLst/>
        </p:spPr>
      </p:cxnSp>
      <p:cxnSp>
        <p:nvCxnSpPr>
          <p:cNvPr id="270" name="Connector: Elbow 269">
            <a:extLst>
              <a:ext uri="{FF2B5EF4-FFF2-40B4-BE49-F238E27FC236}">
                <a16:creationId xmlns:a16="http://schemas.microsoft.com/office/drawing/2014/main" id="{C5AB19A3-7F0F-EE89-44E2-26A1EDDF2933}"/>
              </a:ext>
            </a:extLst>
          </p:cNvPr>
          <p:cNvCxnSpPr>
            <a:cxnSpLocks/>
          </p:cNvCxnSpPr>
          <p:nvPr/>
        </p:nvCxnSpPr>
        <p:spPr bwMode="auto">
          <a:xfrm rot="5400000">
            <a:off x="11426145" y="3444688"/>
            <a:ext cx="595691" cy="60782"/>
          </a:xfrm>
          <a:prstGeom prst="bentConnector2">
            <a:avLst/>
          </a:prstGeom>
          <a:solidFill>
            <a:schemeClr val="bg2"/>
          </a:solidFill>
          <a:ln w="9525" cap="flat" cmpd="sng" algn="ctr">
            <a:solidFill>
              <a:schemeClr val="accent6">
                <a:lumMod val="40000"/>
                <a:lumOff val="60000"/>
              </a:schemeClr>
            </a:solidFill>
            <a:prstDash val="solid"/>
            <a:round/>
            <a:headEnd type="none" w="med" len="med"/>
            <a:tailEnd type="none" w="med" len="med"/>
          </a:ln>
          <a:effectLst/>
        </p:spPr>
      </p:cxnSp>
      <p:cxnSp>
        <p:nvCxnSpPr>
          <p:cNvPr id="271" name="Connector: Elbow 270">
            <a:extLst>
              <a:ext uri="{FF2B5EF4-FFF2-40B4-BE49-F238E27FC236}">
                <a16:creationId xmlns:a16="http://schemas.microsoft.com/office/drawing/2014/main" id="{AC58EAF2-CF2D-6677-9A5E-E3F03FDE9965}"/>
              </a:ext>
            </a:extLst>
          </p:cNvPr>
          <p:cNvCxnSpPr>
            <a:cxnSpLocks/>
            <a:endCxn id="13" idx="2"/>
          </p:cNvCxnSpPr>
          <p:nvPr/>
        </p:nvCxnSpPr>
        <p:spPr bwMode="auto">
          <a:xfrm rot="5400000">
            <a:off x="10729144" y="2965996"/>
            <a:ext cx="2331860" cy="159461"/>
          </a:xfrm>
          <a:prstGeom prst="bentConnector2">
            <a:avLst/>
          </a:prstGeom>
          <a:solidFill>
            <a:schemeClr val="bg2"/>
          </a:solidFill>
          <a:ln w="9525" cap="flat" cmpd="sng" algn="ctr">
            <a:solidFill>
              <a:schemeClr val="bg2">
                <a:lumMod val="60000"/>
                <a:lumOff val="40000"/>
              </a:schemeClr>
            </a:solidFill>
            <a:prstDash val="solid"/>
            <a:round/>
            <a:headEnd type="none" w="med" len="med"/>
            <a:tailEnd type="none" w="med" len="med"/>
          </a:ln>
          <a:effectLst/>
        </p:spPr>
      </p:cxnSp>
      <p:sp>
        <p:nvSpPr>
          <p:cNvPr id="283" name="Rectangle à coins arrondis 136">
            <a:extLst>
              <a:ext uri="{FF2B5EF4-FFF2-40B4-BE49-F238E27FC236}">
                <a16:creationId xmlns:a16="http://schemas.microsoft.com/office/drawing/2014/main" id="{F324EE65-E027-193A-E721-2FF6E2AC7E84}"/>
              </a:ext>
            </a:extLst>
          </p:cNvPr>
          <p:cNvSpPr/>
          <p:nvPr/>
        </p:nvSpPr>
        <p:spPr>
          <a:xfrm>
            <a:off x="8453068" y="1832277"/>
            <a:ext cx="1817281" cy="303765"/>
          </a:xfrm>
          <a:prstGeom prst="round2SameRect">
            <a:avLst>
              <a:gd name="adj1" fmla="val 25978"/>
              <a:gd name="adj2" fmla="val 0"/>
            </a:avLst>
          </a:prstGeom>
          <a:solidFill>
            <a:schemeClr val="bg1"/>
          </a:solidFill>
          <a:ln w="9525">
            <a:solidFill>
              <a:srgbClr val="398D9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700" b="1" i="0" u="none" strike="noStrike" kern="1200" cap="none" spc="0" normalizeH="0" baseline="0" noProof="0">
                <a:ln>
                  <a:noFill/>
                </a:ln>
                <a:solidFill>
                  <a:srgbClr val="398D98"/>
                </a:solidFill>
                <a:effectLst/>
                <a:uLnTx/>
                <a:uFillTx/>
                <a:latin typeface="Arial" panose="020B0604020202020204" pitchFamily="34" charset="0"/>
                <a:ea typeface="+mn-ea"/>
                <a:cs typeface="Arial" panose="020B0604020202020204" pitchFamily="34" charset="0"/>
              </a:rPr>
              <a:t>TECHNOLOGY &amp; OPERATIONAL PERFORMANCE (TOP)</a:t>
            </a:r>
          </a:p>
        </p:txBody>
      </p:sp>
      <p:sp>
        <p:nvSpPr>
          <p:cNvPr id="382" name="Rectangle à coins arrondis 136">
            <a:extLst>
              <a:ext uri="{FF2B5EF4-FFF2-40B4-BE49-F238E27FC236}">
                <a16:creationId xmlns:a16="http://schemas.microsoft.com/office/drawing/2014/main" id="{F6F4C656-FBAF-EE72-C43F-2C65B30E00DF}"/>
              </a:ext>
            </a:extLst>
          </p:cNvPr>
          <p:cNvSpPr/>
          <p:nvPr/>
        </p:nvSpPr>
        <p:spPr>
          <a:xfrm flipH="1">
            <a:off x="10402666" y="2269214"/>
            <a:ext cx="1427499" cy="338151"/>
          </a:xfrm>
          <a:prstGeom prst="round2SameRect">
            <a:avLst>
              <a:gd name="adj1" fmla="val 15943"/>
              <a:gd name="adj2"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sz="7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RESSOURCES HUMAINES</a:t>
            </a:r>
            <a:br>
              <a:rPr kumimoji="0" lang="fr-FR" sz="7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br>
            <a:r>
              <a:rPr kumimoji="0" lang="fr-FR" sz="7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GROUPE</a:t>
            </a:r>
          </a:p>
        </p:txBody>
      </p:sp>
      <p:sp>
        <p:nvSpPr>
          <p:cNvPr id="383" name="Rectangle à coins arrondis 136">
            <a:extLst>
              <a:ext uri="{FF2B5EF4-FFF2-40B4-BE49-F238E27FC236}">
                <a16:creationId xmlns:a16="http://schemas.microsoft.com/office/drawing/2014/main" id="{3F977E47-4129-B06A-2B79-C369215E24B6}"/>
              </a:ext>
            </a:extLst>
          </p:cNvPr>
          <p:cNvSpPr/>
          <p:nvPr/>
        </p:nvSpPr>
        <p:spPr>
          <a:xfrm flipH="1">
            <a:off x="10402666" y="2604265"/>
            <a:ext cx="1427499" cy="129103"/>
          </a:xfrm>
          <a:prstGeom prst="round2SameRect">
            <a:avLst>
              <a:gd name="adj1" fmla="val 0"/>
              <a:gd name="adj2" fmla="val 30067"/>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600" b="1" i="0" u="none" strike="noStrike" kern="1200" cap="none" spc="0" normalizeH="0" baseline="0" noProof="0">
                <a:ln>
                  <a:noFill/>
                </a:ln>
                <a:solidFill>
                  <a:srgbClr val="56B4C0">
                    <a:lumMod val="75000"/>
                  </a:srgbClr>
                </a:solidFill>
                <a:effectLst/>
                <a:uLnTx/>
                <a:uFillTx/>
                <a:latin typeface="Arial" panose="020B0604020202020204" pitchFamily="34" charset="0"/>
                <a:ea typeface="+mn-ea"/>
                <a:cs typeface="Arial" panose="020B0604020202020204" pitchFamily="34" charset="0"/>
              </a:rPr>
              <a:t>Sofia MERLO *</a:t>
            </a:r>
          </a:p>
        </p:txBody>
      </p:sp>
      <p:sp>
        <p:nvSpPr>
          <p:cNvPr id="385" name="Rectangle 384">
            <a:extLst>
              <a:ext uri="{FF2B5EF4-FFF2-40B4-BE49-F238E27FC236}">
                <a16:creationId xmlns:a16="http://schemas.microsoft.com/office/drawing/2014/main" id="{AED1004B-3471-73C6-028C-D3DABBFC1B9D}"/>
              </a:ext>
            </a:extLst>
          </p:cNvPr>
          <p:cNvSpPr/>
          <p:nvPr/>
        </p:nvSpPr>
        <p:spPr>
          <a:xfrm>
            <a:off x="11977370" y="1436306"/>
            <a:ext cx="0" cy="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grpSp>
        <p:nvGrpSpPr>
          <p:cNvPr id="2" name="Group 1">
            <a:extLst>
              <a:ext uri="{FF2B5EF4-FFF2-40B4-BE49-F238E27FC236}">
                <a16:creationId xmlns:a16="http://schemas.microsoft.com/office/drawing/2014/main" id="{3094EC17-6483-FD86-404D-8FFE094934AB}"/>
              </a:ext>
            </a:extLst>
          </p:cNvPr>
          <p:cNvGrpSpPr/>
          <p:nvPr/>
        </p:nvGrpSpPr>
        <p:grpSpPr>
          <a:xfrm>
            <a:off x="10402666" y="1834523"/>
            <a:ext cx="1427499" cy="366489"/>
            <a:chOff x="10398156" y="2615645"/>
            <a:chExt cx="1427501" cy="382199"/>
          </a:xfrm>
        </p:grpSpPr>
        <p:sp>
          <p:nvSpPr>
            <p:cNvPr id="257" name="Rectangle à coins arrondis 136">
              <a:extLst>
                <a:ext uri="{FF2B5EF4-FFF2-40B4-BE49-F238E27FC236}">
                  <a16:creationId xmlns:a16="http://schemas.microsoft.com/office/drawing/2014/main" id="{E583EB17-8152-8966-603C-E34A136C8E3A}"/>
                </a:ext>
              </a:extLst>
            </p:cNvPr>
            <p:cNvSpPr/>
            <p:nvPr/>
          </p:nvSpPr>
          <p:spPr>
            <a:xfrm flipH="1">
              <a:off x="10398158" y="2615645"/>
              <a:ext cx="1427499" cy="265754"/>
            </a:xfrm>
            <a:prstGeom prst="round2Same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sz="7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FINANCE &amp; STRATEGY</a:t>
              </a:r>
            </a:p>
          </p:txBody>
        </p:sp>
        <p:sp>
          <p:nvSpPr>
            <p:cNvPr id="258" name="Rectangle à coins arrondis 136">
              <a:extLst>
                <a:ext uri="{FF2B5EF4-FFF2-40B4-BE49-F238E27FC236}">
                  <a16:creationId xmlns:a16="http://schemas.microsoft.com/office/drawing/2014/main" id="{A78246E8-2D7D-57DF-0A1C-10858D67F17A}"/>
                </a:ext>
              </a:extLst>
            </p:cNvPr>
            <p:cNvSpPr/>
            <p:nvPr/>
          </p:nvSpPr>
          <p:spPr>
            <a:xfrm flipH="1">
              <a:off x="10398156" y="2863207"/>
              <a:ext cx="1427499" cy="134637"/>
            </a:xfrm>
            <a:prstGeom prst="round2SameRect">
              <a:avLst>
                <a:gd name="adj1" fmla="val 0"/>
                <a:gd name="adj2" fmla="val 30067"/>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600" b="1" i="0" u="none" strike="noStrike" kern="1200" cap="none" spc="0" normalizeH="0" baseline="0" noProof="0">
                  <a:ln>
                    <a:noFill/>
                  </a:ln>
                  <a:solidFill>
                    <a:srgbClr val="56B4C0">
                      <a:lumMod val="75000"/>
                    </a:srgbClr>
                  </a:solidFill>
                  <a:effectLst/>
                  <a:uLnTx/>
                  <a:uFillTx/>
                  <a:latin typeface="Arial" panose="020B0604020202020204" pitchFamily="34" charset="0"/>
                  <a:ea typeface="+mn-ea"/>
                  <a:cs typeface="Arial" panose="020B0604020202020204" pitchFamily="34" charset="0"/>
                </a:rPr>
                <a:t>Lars MACHENIL *</a:t>
              </a:r>
            </a:p>
          </p:txBody>
        </p:sp>
      </p:grpSp>
      <p:cxnSp>
        <p:nvCxnSpPr>
          <p:cNvPr id="395" name="Connector: Elbow 394">
            <a:extLst>
              <a:ext uri="{FF2B5EF4-FFF2-40B4-BE49-F238E27FC236}">
                <a16:creationId xmlns:a16="http://schemas.microsoft.com/office/drawing/2014/main" id="{C1CF9B22-4E52-F18C-16AD-A78C7074287D}"/>
              </a:ext>
            </a:extLst>
          </p:cNvPr>
          <p:cNvCxnSpPr>
            <a:cxnSpLocks/>
            <a:stCxn id="385" idx="2"/>
            <a:endCxn id="382" idx="2"/>
          </p:cNvCxnSpPr>
          <p:nvPr/>
        </p:nvCxnSpPr>
        <p:spPr bwMode="auto">
          <a:xfrm rot="5400000">
            <a:off x="11402777" y="1863695"/>
            <a:ext cx="1001983" cy="147206"/>
          </a:xfrm>
          <a:prstGeom prst="bentConnector2">
            <a:avLst/>
          </a:prstGeom>
          <a:solidFill>
            <a:schemeClr val="bg2"/>
          </a:solidFill>
          <a:ln w="9525" cap="flat" cmpd="sng" algn="ctr">
            <a:solidFill>
              <a:schemeClr val="bg2">
                <a:lumMod val="60000"/>
                <a:lumOff val="40000"/>
              </a:schemeClr>
            </a:solidFill>
            <a:prstDash val="solid"/>
            <a:round/>
            <a:headEnd type="none" w="med" len="med"/>
            <a:tailEnd type="none" w="med" len="med"/>
          </a:ln>
          <a:effectLst/>
        </p:spPr>
      </p:cxnSp>
      <p:sp>
        <p:nvSpPr>
          <p:cNvPr id="409" name="Rectangle 408">
            <a:extLst>
              <a:ext uri="{FF2B5EF4-FFF2-40B4-BE49-F238E27FC236}">
                <a16:creationId xmlns:a16="http://schemas.microsoft.com/office/drawing/2014/main" id="{DE18D118-F5CA-98C0-1418-BE9058D23EFE}"/>
              </a:ext>
            </a:extLst>
          </p:cNvPr>
          <p:cNvSpPr/>
          <p:nvPr/>
        </p:nvSpPr>
        <p:spPr>
          <a:xfrm>
            <a:off x="6543993" y="1346840"/>
            <a:ext cx="0" cy="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cxnSp>
        <p:nvCxnSpPr>
          <p:cNvPr id="428" name="Connector: Elbow 427">
            <a:extLst>
              <a:ext uri="{FF2B5EF4-FFF2-40B4-BE49-F238E27FC236}">
                <a16:creationId xmlns:a16="http://schemas.microsoft.com/office/drawing/2014/main" id="{F57F8ADC-77C7-6E25-901B-6EC649E02326}"/>
              </a:ext>
            </a:extLst>
          </p:cNvPr>
          <p:cNvCxnSpPr>
            <a:cxnSpLocks/>
            <a:stCxn id="409" idx="1"/>
            <a:endCxn id="318" idx="3"/>
          </p:cNvCxnSpPr>
          <p:nvPr/>
        </p:nvCxnSpPr>
        <p:spPr bwMode="auto">
          <a:xfrm rot="10800000" flipV="1">
            <a:off x="3391013" y="1346841"/>
            <a:ext cx="3152981" cy="485436"/>
          </a:xfrm>
          <a:prstGeom prst="bentConnector2">
            <a:avLst/>
          </a:prstGeom>
          <a:solidFill>
            <a:schemeClr val="bg2"/>
          </a:solidFill>
          <a:ln w="9525" cap="flat" cmpd="sng" algn="ctr">
            <a:solidFill>
              <a:schemeClr val="bg2">
                <a:lumMod val="60000"/>
                <a:lumOff val="40000"/>
              </a:schemeClr>
            </a:solidFill>
            <a:prstDash val="solid"/>
            <a:round/>
            <a:headEnd type="none" w="med" len="med"/>
            <a:tailEnd type="none" w="med" len="med"/>
          </a:ln>
          <a:effectLst/>
        </p:spPr>
      </p:cxnSp>
      <p:cxnSp>
        <p:nvCxnSpPr>
          <p:cNvPr id="430" name="Connector: Elbow 429">
            <a:extLst>
              <a:ext uri="{FF2B5EF4-FFF2-40B4-BE49-F238E27FC236}">
                <a16:creationId xmlns:a16="http://schemas.microsoft.com/office/drawing/2014/main" id="{030688DE-8772-B1EA-64E6-10F6A8190A97}"/>
              </a:ext>
            </a:extLst>
          </p:cNvPr>
          <p:cNvCxnSpPr>
            <a:cxnSpLocks/>
            <a:endCxn id="289" idx="3"/>
          </p:cNvCxnSpPr>
          <p:nvPr/>
        </p:nvCxnSpPr>
        <p:spPr bwMode="auto">
          <a:xfrm rot="10800000" flipV="1">
            <a:off x="5776583" y="1349533"/>
            <a:ext cx="1077370" cy="482743"/>
          </a:xfrm>
          <a:prstGeom prst="bentConnector2">
            <a:avLst/>
          </a:prstGeom>
          <a:solidFill>
            <a:schemeClr val="bg2"/>
          </a:solidFill>
          <a:ln w="9525" cap="flat" cmpd="sng" algn="ctr">
            <a:solidFill>
              <a:schemeClr val="bg2">
                <a:lumMod val="60000"/>
                <a:lumOff val="40000"/>
              </a:schemeClr>
            </a:solidFill>
            <a:prstDash val="solid"/>
            <a:round/>
            <a:headEnd type="none" w="med" len="med"/>
            <a:tailEnd type="none" w="med" len="med"/>
          </a:ln>
          <a:effectLst/>
        </p:spPr>
      </p:cxnSp>
      <p:cxnSp>
        <p:nvCxnSpPr>
          <p:cNvPr id="432" name="Connector: Elbow 431">
            <a:extLst>
              <a:ext uri="{FF2B5EF4-FFF2-40B4-BE49-F238E27FC236}">
                <a16:creationId xmlns:a16="http://schemas.microsoft.com/office/drawing/2014/main" id="{4E52D95E-55C4-0BA0-C92A-535DBA2D3C6F}"/>
              </a:ext>
            </a:extLst>
          </p:cNvPr>
          <p:cNvCxnSpPr>
            <a:cxnSpLocks/>
            <a:endCxn id="346" idx="3"/>
          </p:cNvCxnSpPr>
          <p:nvPr/>
        </p:nvCxnSpPr>
        <p:spPr bwMode="auto">
          <a:xfrm>
            <a:off x="6802578" y="1352203"/>
            <a:ext cx="656845" cy="480074"/>
          </a:xfrm>
          <a:prstGeom prst="bentConnector2">
            <a:avLst/>
          </a:prstGeom>
          <a:solidFill>
            <a:schemeClr val="bg2"/>
          </a:solidFill>
          <a:ln w="9525" cap="flat" cmpd="sng" algn="ctr">
            <a:solidFill>
              <a:schemeClr val="bg2">
                <a:lumMod val="60000"/>
                <a:lumOff val="40000"/>
              </a:schemeClr>
            </a:solidFill>
            <a:prstDash val="solid"/>
            <a:round/>
            <a:headEnd type="none" w="med" len="med"/>
            <a:tailEnd type="none" w="med" len="med"/>
          </a:ln>
          <a:effectLst/>
        </p:spPr>
      </p:cxnSp>
      <p:cxnSp>
        <p:nvCxnSpPr>
          <p:cNvPr id="434" name="Connector: Elbow 433">
            <a:extLst>
              <a:ext uri="{FF2B5EF4-FFF2-40B4-BE49-F238E27FC236}">
                <a16:creationId xmlns:a16="http://schemas.microsoft.com/office/drawing/2014/main" id="{A71F8B4E-93B9-28C5-5B51-9EE81FCEFBB5}"/>
              </a:ext>
            </a:extLst>
          </p:cNvPr>
          <p:cNvCxnSpPr>
            <a:cxnSpLocks/>
            <a:stCxn id="409" idx="3"/>
            <a:endCxn id="283" idx="3"/>
          </p:cNvCxnSpPr>
          <p:nvPr/>
        </p:nvCxnSpPr>
        <p:spPr bwMode="auto">
          <a:xfrm>
            <a:off x="6543994" y="1346841"/>
            <a:ext cx="2817715" cy="485437"/>
          </a:xfrm>
          <a:prstGeom prst="bentConnector2">
            <a:avLst/>
          </a:prstGeom>
          <a:solidFill>
            <a:schemeClr val="bg2"/>
          </a:solidFill>
          <a:ln w="9525" cap="flat" cmpd="sng" algn="ctr">
            <a:solidFill>
              <a:schemeClr val="bg2">
                <a:lumMod val="60000"/>
                <a:lumOff val="40000"/>
              </a:schemeClr>
            </a:solidFill>
            <a:prstDash val="solid"/>
            <a:round/>
            <a:headEnd type="none" w="med" len="med"/>
            <a:tailEnd type="none" w="med" len="med"/>
          </a:ln>
          <a:effectLst/>
        </p:spPr>
      </p:cxnSp>
      <p:sp>
        <p:nvSpPr>
          <p:cNvPr id="487" name="Rectangle à coins arrondis 178">
            <a:extLst>
              <a:ext uri="{FF2B5EF4-FFF2-40B4-BE49-F238E27FC236}">
                <a16:creationId xmlns:a16="http://schemas.microsoft.com/office/drawing/2014/main" id="{8C215D6D-40A3-99DA-33C0-651FB8274488}"/>
              </a:ext>
            </a:extLst>
          </p:cNvPr>
          <p:cNvSpPr/>
          <p:nvPr/>
        </p:nvSpPr>
        <p:spPr>
          <a:xfrm>
            <a:off x="2232642" y="1503592"/>
            <a:ext cx="4606698" cy="23610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800" b="1" i="0" u="none" strike="noStrike" kern="1200" cap="none" spc="0" normalizeH="0" baseline="0" noProof="0">
                <a:ln>
                  <a:noFill/>
                </a:ln>
                <a:solidFill>
                  <a:srgbClr val="00AB8E"/>
                </a:solidFill>
                <a:effectLst/>
                <a:uLnTx/>
                <a:uFillTx/>
                <a:latin typeface="Arial"/>
                <a:ea typeface="+mn-ea"/>
                <a:cs typeface="+mn-cs"/>
              </a:rPr>
              <a:t>PÔLES OPÉRATIONNELS</a:t>
            </a:r>
            <a:br>
              <a:rPr kumimoji="0" lang="fr-FR" sz="800" b="1" i="0" u="none" strike="noStrike" kern="1200" cap="none" spc="0" normalizeH="0" baseline="0" noProof="0">
                <a:ln>
                  <a:noFill/>
                </a:ln>
                <a:solidFill>
                  <a:srgbClr val="00AB8E"/>
                </a:solidFill>
                <a:effectLst/>
                <a:uLnTx/>
                <a:uFillTx/>
                <a:latin typeface="Arial"/>
                <a:ea typeface="+mn-ea"/>
                <a:cs typeface="+mn-cs"/>
              </a:rPr>
            </a:br>
            <a:r>
              <a:rPr kumimoji="0" lang="fr-FR" sz="800" b="1" i="0" u="none" strike="noStrike" kern="1200" cap="none" spc="0" normalizeH="0" baseline="0" noProof="0">
                <a:ln>
                  <a:noFill/>
                </a:ln>
                <a:solidFill>
                  <a:srgbClr val="00AB8E"/>
                </a:solidFill>
                <a:effectLst/>
                <a:uLnTx/>
                <a:uFillTx/>
                <a:latin typeface="Arial"/>
                <a:ea typeface="+mn-ea"/>
                <a:cs typeface="+mn-cs"/>
              </a:rPr>
              <a:t>ET MÉTIERS</a:t>
            </a:r>
          </a:p>
        </p:txBody>
      </p:sp>
      <p:sp>
        <p:nvSpPr>
          <p:cNvPr id="488" name="Rectangle à coins arrondis 181">
            <a:extLst>
              <a:ext uri="{FF2B5EF4-FFF2-40B4-BE49-F238E27FC236}">
                <a16:creationId xmlns:a16="http://schemas.microsoft.com/office/drawing/2014/main" id="{C3A02E6C-62B0-6E3C-115A-8EB5E49F37FF}"/>
              </a:ext>
            </a:extLst>
          </p:cNvPr>
          <p:cNvSpPr/>
          <p:nvPr/>
        </p:nvSpPr>
        <p:spPr>
          <a:xfrm>
            <a:off x="8642634" y="1503592"/>
            <a:ext cx="3277904" cy="23610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800" b="1" i="0" u="none" strike="noStrike" kern="1200" cap="none" spc="0" normalizeH="0" baseline="0" noProof="0">
                <a:ln>
                  <a:noFill/>
                </a:ln>
                <a:solidFill>
                  <a:srgbClr val="398D98"/>
                </a:solidFill>
                <a:effectLst/>
                <a:uLnTx/>
                <a:uFillTx/>
                <a:latin typeface="Arial"/>
                <a:ea typeface="+mn-ea"/>
                <a:cs typeface="+mn-cs"/>
              </a:rPr>
              <a:t>FONCTIONS</a:t>
            </a:r>
            <a:br>
              <a:rPr kumimoji="0" lang="fr-FR" sz="800" b="1" i="0" u="none" strike="noStrike" kern="1200" cap="none" spc="0" normalizeH="0" baseline="0" noProof="0">
                <a:ln>
                  <a:noFill/>
                </a:ln>
                <a:solidFill>
                  <a:srgbClr val="398D98"/>
                </a:solidFill>
                <a:effectLst/>
                <a:uLnTx/>
                <a:uFillTx/>
                <a:latin typeface="Arial"/>
                <a:ea typeface="+mn-ea"/>
                <a:cs typeface="+mn-cs"/>
              </a:rPr>
            </a:br>
            <a:r>
              <a:rPr kumimoji="0" lang="fr-FR" sz="800" b="1" i="0" u="none" strike="noStrike" kern="1200" cap="none" spc="0" normalizeH="0" baseline="0" noProof="0">
                <a:ln>
                  <a:noFill/>
                </a:ln>
                <a:solidFill>
                  <a:srgbClr val="398D98"/>
                </a:solidFill>
                <a:effectLst/>
                <a:uLnTx/>
                <a:uFillTx/>
                <a:latin typeface="Arial"/>
                <a:ea typeface="+mn-ea"/>
                <a:cs typeface="+mn-cs"/>
              </a:rPr>
              <a:t>TRANSVERSALES</a:t>
            </a:r>
          </a:p>
        </p:txBody>
      </p:sp>
      <p:sp>
        <p:nvSpPr>
          <p:cNvPr id="486" name="Rectangle à coins arrondis 177">
            <a:extLst>
              <a:ext uri="{FF2B5EF4-FFF2-40B4-BE49-F238E27FC236}">
                <a16:creationId xmlns:a16="http://schemas.microsoft.com/office/drawing/2014/main" id="{A3BBC283-05C6-BC87-44FC-4D6E7FA790C4}"/>
              </a:ext>
            </a:extLst>
          </p:cNvPr>
          <p:cNvSpPr/>
          <p:nvPr/>
        </p:nvSpPr>
        <p:spPr>
          <a:xfrm>
            <a:off x="336364" y="1503592"/>
            <a:ext cx="1338202" cy="23610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800" b="1" i="0" u="none" strike="noStrike" kern="1200" cap="none" spc="0" normalizeH="0" baseline="0" noProof="0">
                <a:ln>
                  <a:noFill/>
                </a:ln>
                <a:solidFill>
                  <a:srgbClr val="52CDC5">
                    <a:lumMod val="50000"/>
                    <a:alpha val="56000"/>
                  </a:srgbClr>
                </a:solidFill>
                <a:effectLst/>
                <a:uLnTx/>
                <a:uFillTx/>
                <a:latin typeface="Arial"/>
                <a:ea typeface="Calibri" panose="020F0502020204030204" pitchFamily="34" charset="0"/>
                <a:cs typeface="+mn-cs"/>
              </a:rPr>
              <a:t>FONCTIONS DE</a:t>
            </a:r>
            <a:br>
              <a:rPr kumimoji="0" lang="fr-FR" sz="800" b="1" i="0" u="none" strike="noStrike" kern="1200" cap="none" spc="0" normalizeH="0" baseline="0" noProof="0">
                <a:ln>
                  <a:noFill/>
                </a:ln>
                <a:solidFill>
                  <a:srgbClr val="52CDC5">
                    <a:lumMod val="50000"/>
                    <a:alpha val="56000"/>
                  </a:srgbClr>
                </a:solidFill>
                <a:effectLst/>
                <a:uLnTx/>
                <a:uFillTx/>
                <a:latin typeface="Arial"/>
                <a:ea typeface="Calibri" panose="020F0502020204030204" pitchFamily="34" charset="0"/>
                <a:cs typeface="+mn-cs"/>
              </a:rPr>
            </a:br>
            <a:r>
              <a:rPr kumimoji="0" lang="fr-FR" sz="800" b="1" i="0" u="none" strike="noStrike" kern="1200" cap="none" spc="0" normalizeH="0" baseline="0" noProof="0">
                <a:ln>
                  <a:noFill/>
                </a:ln>
                <a:solidFill>
                  <a:srgbClr val="52CDC5">
                    <a:lumMod val="50000"/>
                    <a:alpha val="56000"/>
                  </a:srgbClr>
                </a:solidFill>
                <a:effectLst/>
                <a:uLnTx/>
                <a:uFillTx/>
                <a:latin typeface="Arial"/>
                <a:ea typeface="Calibri" panose="020F0502020204030204" pitchFamily="34" charset="0"/>
                <a:cs typeface="+mn-cs"/>
              </a:rPr>
              <a:t>CONTRÔLE INTÉGRÉES</a:t>
            </a:r>
            <a:endParaRPr kumimoji="0" lang="fr-FR" sz="800" b="0" i="0" u="none" strike="noStrike" kern="1200" cap="none" spc="0" normalizeH="0" baseline="0" noProof="0">
              <a:ln>
                <a:noFill/>
              </a:ln>
              <a:solidFill>
                <a:srgbClr val="52CDC5">
                  <a:lumMod val="50000"/>
                  <a:alpha val="56000"/>
                </a:srgbClr>
              </a:solidFill>
              <a:effectLst/>
              <a:uLnTx/>
              <a:uFillTx/>
              <a:latin typeface="Arial"/>
              <a:ea typeface="+mn-ea"/>
              <a:cs typeface="+mn-cs"/>
            </a:endParaRPr>
          </a:p>
        </p:txBody>
      </p:sp>
      <p:sp>
        <p:nvSpPr>
          <p:cNvPr id="37" name="Rectangle 36">
            <a:extLst>
              <a:ext uri="{FF2B5EF4-FFF2-40B4-BE49-F238E27FC236}">
                <a16:creationId xmlns:a16="http://schemas.microsoft.com/office/drawing/2014/main" id="{6B8E44C3-CA4C-9A63-7F97-CF9CFAFE9E78}"/>
              </a:ext>
            </a:extLst>
          </p:cNvPr>
          <p:cNvSpPr/>
          <p:nvPr/>
        </p:nvSpPr>
        <p:spPr>
          <a:xfrm>
            <a:off x="150464" y="1433261"/>
            <a:ext cx="0" cy="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cxnSp>
        <p:nvCxnSpPr>
          <p:cNvPr id="26" name="Connector: Elbow 25">
            <a:extLst>
              <a:ext uri="{FF2B5EF4-FFF2-40B4-BE49-F238E27FC236}">
                <a16:creationId xmlns:a16="http://schemas.microsoft.com/office/drawing/2014/main" id="{76775F60-25A8-7E9D-9686-BCD5F11A48E1}"/>
              </a:ext>
            </a:extLst>
          </p:cNvPr>
          <p:cNvCxnSpPr>
            <a:cxnSpLocks/>
            <a:endCxn id="28" idx="1"/>
          </p:cNvCxnSpPr>
          <p:nvPr/>
        </p:nvCxnSpPr>
        <p:spPr bwMode="auto">
          <a:xfrm rot="16200000" flipH="1">
            <a:off x="-288688" y="3446014"/>
            <a:ext cx="4457552" cy="282998"/>
          </a:xfrm>
          <a:prstGeom prst="bentConnector2">
            <a:avLst/>
          </a:prstGeom>
          <a:solidFill>
            <a:schemeClr val="bg2"/>
          </a:solidFill>
          <a:ln w="9525" cap="flat" cmpd="sng" algn="ctr">
            <a:solidFill>
              <a:schemeClr val="bg2">
                <a:lumMod val="60000"/>
                <a:lumOff val="40000"/>
              </a:schemeClr>
            </a:solidFill>
            <a:prstDash val="solid"/>
            <a:round/>
            <a:headEnd type="none" w="med" len="med"/>
            <a:tailEnd type="none" w="med" len="med"/>
          </a:ln>
          <a:effectLst/>
        </p:spPr>
      </p:cxnSp>
      <p:grpSp>
        <p:nvGrpSpPr>
          <p:cNvPr id="30" name="Group 29">
            <a:extLst>
              <a:ext uri="{FF2B5EF4-FFF2-40B4-BE49-F238E27FC236}">
                <a16:creationId xmlns:a16="http://schemas.microsoft.com/office/drawing/2014/main" id="{F8ABEECB-07F0-3A33-8482-57C28D0AED70}"/>
              </a:ext>
            </a:extLst>
          </p:cNvPr>
          <p:cNvGrpSpPr/>
          <p:nvPr/>
        </p:nvGrpSpPr>
        <p:grpSpPr>
          <a:xfrm>
            <a:off x="2081587" y="5708567"/>
            <a:ext cx="6073926" cy="953718"/>
            <a:chOff x="1865851" y="5708567"/>
            <a:chExt cx="6073926" cy="953718"/>
          </a:xfrm>
        </p:grpSpPr>
        <p:grpSp>
          <p:nvGrpSpPr>
            <p:cNvPr id="458" name="Group 457">
              <a:extLst>
                <a:ext uri="{FF2B5EF4-FFF2-40B4-BE49-F238E27FC236}">
                  <a16:creationId xmlns:a16="http://schemas.microsoft.com/office/drawing/2014/main" id="{FAEE3059-F2C0-34F9-36B4-2DF6FACA4B77}"/>
                </a:ext>
              </a:extLst>
            </p:cNvPr>
            <p:cNvGrpSpPr/>
            <p:nvPr/>
          </p:nvGrpSpPr>
          <p:grpSpPr>
            <a:xfrm>
              <a:off x="1865851" y="5708568"/>
              <a:ext cx="1597364" cy="472571"/>
              <a:chOff x="445380" y="5364893"/>
              <a:chExt cx="1597364" cy="484630"/>
            </a:xfrm>
          </p:grpSpPr>
          <p:sp>
            <p:nvSpPr>
              <p:cNvPr id="456" name="Rectangle à coins arrondis 136">
                <a:extLst>
                  <a:ext uri="{FF2B5EF4-FFF2-40B4-BE49-F238E27FC236}">
                    <a16:creationId xmlns:a16="http://schemas.microsoft.com/office/drawing/2014/main" id="{76CF9FA5-59CA-15E1-2541-57E077A8345F}"/>
                  </a:ext>
                </a:extLst>
              </p:cNvPr>
              <p:cNvSpPr/>
              <p:nvPr/>
            </p:nvSpPr>
            <p:spPr>
              <a:xfrm>
                <a:off x="445380" y="5364893"/>
                <a:ext cx="1597362" cy="284403"/>
              </a:xfrm>
              <a:prstGeom prst="round2SameRect">
                <a:avLst>
                  <a:gd name="adj1" fmla="val 16486"/>
                  <a:gd name="adj2" fmla="val 0"/>
                </a:avLst>
              </a:prstGeom>
              <a:solidFill>
                <a:schemeClr val="bg1"/>
              </a:solidFill>
              <a:ln w="9525">
                <a:solidFill>
                  <a:srgbClr val="30A79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fr-FR" sz="700" b="1" i="0" u="none" strike="noStrike" kern="1200" cap="none" spc="0" normalizeH="0" baseline="0" noProof="0">
                  <a:ln>
                    <a:noFill/>
                  </a:ln>
                  <a:solidFill>
                    <a:srgbClr val="30A79F"/>
                  </a:solidFill>
                  <a:effectLst/>
                  <a:uLnTx/>
                  <a:uFillTx/>
                  <a:latin typeface="Arial" panose="020B0604020202020204" pitchFamily="34" charset="0"/>
                  <a:ea typeface="+mn-ea"/>
                  <a:cs typeface="Arial" panose="020B0604020202020204" pitchFamily="34" charset="0"/>
                </a:endParaRPr>
              </a:p>
            </p:txBody>
          </p:sp>
          <p:sp>
            <p:nvSpPr>
              <p:cNvPr id="457" name="Rectangle à coins arrondis 136">
                <a:extLst>
                  <a:ext uri="{FF2B5EF4-FFF2-40B4-BE49-F238E27FC236}">
                    <a16:creationId xmlns:a16="http://schemas.microsoft.com/office/drawing/2014/main" id="{3EA66283-6267-9548-2EF2-09C935DB7630}"/>
                  </a:ext>
                </a:extLst>
              </p:cNvPr>
              <p:cNvSpPr/>
              <p:nvPr/>
            </p:nvSpPr>
            <p:spPr>
              <a:xfrm>
                <a:off x="445382" y="5573630"/>
                <a:ext cx="1597362" cy="275893"/>
              </a:xfrm>
              <a:prstGeom prst="round2SameRect">
                <a:avLst>
                  <a:gd name="adj1" fmla="val 0"/>
                  <a:gd name="adj2" fmla="val 30067"/>
                </a:avLst>
              </a:prstGeom>
              <a:solidFill>
                <a:srgbClr val="30A79F"/>
              </a:solidFill>
              <a:ln w="9525">
                <a:solidFill>
                  <a:srgbClr val="30A79F"/>
                </a:solid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7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Délégué Général à la Direction Générale et à la Présidence</a:t>
                </a:r>
              </a:p>
            </p:txBody>
          </p:sp>
        </p:grpSp>
        <p:grpSp>
          <p:nvGrpSpPr>
            <p:cNvPr id="443" name="Group 442">
              <a:extLst>
                <a:ext uri="{FF2B5EF4-FFF2-40B4-BE49-F238E27FC236}">
                  <a16:creationId xmlns:a16="http://schemas.microsoft.com/office/drawing/2014/main" id="{0C20C085-A4B2-A163-B963-B4EB70FFDD95}"/>
                </a:ext>
              </a:extLst>
            </p:cNvPr>
            <p:cNvGrpSpPr/>
            <p:nvPr/>
          </p:nvGrpSpPr>
          <p:grpSpPr>
            <a:xfrm>
              <a:off x="3564841" y="6273256"/>
              <a:ext cx="1815592" cy="389029"/>
              <a:chOff x="3352732" y="1693069"/>
              <a:chExt cx="1493111" cy="398956"/>
            </a:xfrm>
          </p:grpSpPr>
          <p:sp>
            <p:nvSpPr>
              <p:cNvPr id="444" name="Rectangle à coins arrondis 136">
                <a:extLst>
                  <a:ext uri="{FF2B5EF4-FFF2-40B4-BE49-F238E27FC236}">
                    <a16:creationId xmlns:a16="http://schemas.microsoft.com/office/drawing/2014/main" id="{97614FC4-F145-4C84-F9FA-AFE151E05A3E}"/>
                  </a:ext>
                </a:extLst>
              </p:cNvPr>
              <p:cNvSpPr/>
              <p:nvPr/>
            </p:nvSpPr>
            <p:spPr>
              <a:xfrm>
                <a:off x="3352732" y="1693069"/>
                <a:ext cx="1493111" cy="264319"/>
              </a:xfrm>
              <a:prstGeom prst="round2SameRect">
                <a:avLst/>
              </a:prstGeom>
              <a:solidFill>
                <a:srgbClr val="2E9E9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CASH MANAGEMENT, PAYMENTS, TRADE FINANCE &amp; FACTORING</a:t>
                </a:r>
              </a:p>
            </p:txBody>
          </p:sp>
          <p:sp>
            <p:nvSpPr>
              <p:cNvPr id="445" name="Rectangle à coins arrondis 136">
                <a:extLst>
                  <a:ext uri="{FF2B5EF4-FFF2-40B4-BE49-F238E27FC236}">
                    <a16:creationId xmlns:a16="http://schemas.microsoft.com/office/drawing/2014/main" id="{AB2BD61F-244D-88D4-B1F9-994EB4127DD8}"/>
                  </a:ext>
                </a:extLst>
              </p:cNvPr>
              <p:cNvSpPr/>
              <p:nvPr/>
            </p:nvSpPr>
            <p:spPr>
              <a:xfrm>
                <a:off x="3352732" y="1957388"/>
                <a:ext cx="1493111" cy="134637"/>
              </a:xfrm>
              <a:prstGeom prst="round2SameRect">
                <a:avLst>
                  <a:gd name="adj1" fmla="val 0"/>
                  <a:gd name="adj2" fmla="val 30067"/>
                </a:avLst>
              </a:prstGeom>
              <a:solidFill>
                <a:srgbClr val="D6EDE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700" b="1" i="0" u="none" strike="noStrike" kern="1200" cap="none" spc="0" normalizeH="0" baseline="0" noProof="0">
                    <a:ln>
                      <a:noFill/>
                    </a:ln>
                    <a:solidFill>
                      <a:srgbClr val="2A928B"/>
                    </a:solidFill>
                    <a:effectLst/>
                    <a:uLnTx/>
                    <a:uFillTx/>
                    <a:latin typeface="Arial" panose="020B0604020202020204" pitchFamily="34" charset="0"/>
                    <a:ea typeface="+mn-ea"/>
                    <a:cs typeface="Arial" panose="020B0604020202020204" pitchFamily="34" charset="0"/>
                  </a:rPr>
                  <a:t>Pierre FERSZTAND</a:t>
                </a:r>
              </a:p>
            </p:txBody>
          </p:sp>
        </p:grpSp>
        <p:grpSp>
          <p:nvGrpSpPr>
            <p:cNvPr id="446" name="Group 445">
              <a:extLst>
                <a:ext uri="{FF2B5EF4-FFF2-40B4-BE49-F238E27FC236}">
                  <a16:creationId xmlns:a16="http://schemas.microsoft.com/office/drawing/2014/main" id="{8811E438-83F6-AB14-C332-F18AA14E0B45}"/>
                </a:ext>
              </a:extLst>
            </p:cNvPr>
            <p:cNvGrpSpPr/>
            <p:nvPr/>
          </p:nvGrpSpPr>
          <p:grpSpPr>
            <a:xfrm>
              <a:off x="1865851" y="6273256"/>
              <a:ext cx="1597362" cy="389029"/>
              <a:chOff x="3541932" y="1693069"/>
              <a:chExt cx="1303911" cy="398956"/>
            </a:xfrm>
          </p:grpSpPr>
          <p:sp>
            <p:nvSpPr>
              <p:cNvPr id="447" name="Rectangle à coins arrondis 136">
                <a:extLst>
                  <a:ext uri="{FF2B5EF4-FFF2-40B4-BE49-F238E27FC236}">
                    <a16:creationId xmlns:a16="http://schemas.microsoft.com/office/drawing/2014/main" id="{F87388D7-3212-ED5F-5F95-E53CCE764A2D}"/>
                  </a:ext>
                </a:extLst>
              </p:cNvPr>
              <p:cNvSpPr/>
              <p:nvPr/>
            </p:nvSpPr>
            <p:spPr>
              <a:xfrm>
                <a:off x="3541932" y="1693069"/>
                <a:ext cx="1303911" cy="264319"/>
              </a:xfrm>
              <a:prstGeom prst="round2Same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sz="8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ALM TREASURY</a:t>
                </a:r>
              </a:p>
            </p:txBody>
          </p:sp>
          <p:sp>
            <p:nvSpPr>
              <p:cNvPr id="448" name="Rectangle à coins arrondis 136">
                <a:extLst>
                  <a:ext uri="{FF2B5EF4-FFF2-40B4-BE49-F238E27FC236}">
                    <a16:creationId xmlns:a16="http://schemas.microsoft.com/office/drawing/2014/main" id="{0058945F-E563-E109-AAC7-E287295C83F3}"/>
                  </a:ext>
                </a:extLst>
              </p:cNvPr>
              <p:cNvSpPr/>
              <p:nvPr/>
            </p:nvSpPr>
            <p:spPr>
              <a:xfrm>
                <a:off x="3541932" y="1957388"/>
                <a:ext cx="1303911" cy="134637"/>
              </a:xfrm>
              <a:prstGeom prst="round2SameRect">
                <a:avLst>
                  <a:gd name="adj1" fmla="val 0"/>
                  <a:gd name="adj2" fmla="val 30067"/>
                </a:avLst>
              </a:prstGeom>
              <a:solidFill>
                <a:srgbClr val="D6EDE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700" b="1" i="0" u="none" strike="noStrike" kern="1200" cap="none" spc="0" normalizeH="0" baseline="0" noProof="0">
                    <a:ln>
                      <a:noFill/>
                    </a:ln>
                    <a:solidFill>
                      <a:srgbClr val="2A928B"/>
                    </a:solidFill>
                    <a:effectLst/>
                    <a:uLnTx/>
                    <a:uFillTx/>
                    <a:latin typeface="Arial" panose="020B0604020202020204" pitchFamily="34" charset="0"/>
                    <a:ea typeface="+mn-ea"/>
                    <a:cs typeface="Arial" panose="020B0604020202020204" pitchFamily="34" charset="0"/>
                  </a:rPr>
                  <a:t>Nicolas PILLET</a:t>
                </a:r>
              </a:p>
            </p:txBody>
          </p:sp>
        </p:grpSp>
        <p:grpSp>
          <p:nvGrpSpPr>
            <p:cNvPr id="449" name="Group 448">
              <a:extLst>
                <a:ext uri="{FF2B5EF4-FFF2-40B4-BE49-F238E27FC236}">
                  <a16:creationId xmlns:a16="http://schemas.microsoft.com/office/drawing/2014/main" id="{EB370608-D523-A901-D2C4-A260BE9CAC9A}"/>
                </a:ext>
              </a:extLst>
            </p:cNvPr>
            <p:cNvGrpSpPr/>
            <p:nvPr/>
          </p:nvGrpSpPr>
          <p:grpSpPr>
            <a:xfrm>
              <a:off x="5482061" y="6273256"/>
              <a:ext cx="1178043" cy="389029"/>
              <a:chOff x="3352732" y="1693069"/>
              <a:chExt cx="1311867" cy="398956"/>
            </a:xfrm>
          </p:grpSpPr>
          <p:sp>
            <p:nvSpPr>
              <p:cNvPr id="450" name="Rectangle à coins arrondis 136">
                <a:extLst>
                  <a:ext uri="{FF2B5EF4-FFF2-40B4-BE49-F238E27FC236}">
                    <a16:creationId xmlns:a16="http://schemas.microsoft.com/office/drawing/2014/main" id="{2A4F8A85-05FB-FD57-56F4-6E452C1E5B86}"/>
                  </a:ext>
                </a:extLst>
              </p:cNvPr>
              <p:cNvSpPr/>
              <p:nvPr/>
            </p:nvSpPr>
            <p:spPr>
              <a:xfrm>
                <a:off x="3352732" y="1693069"/>
                <a:ext cx="1311867" cy="264319"/>
              </a:xfrm>
              <a:prstGeom prst="round2SameRect">
                <a:avLst/>
              </a:prstGeom>
              <a:solidFill>
                <a:srgbClr val="2E9E9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sz="8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ONE BANK</a:t>
                </a:r>
              </a:p>
            </p:txBody>
          </p:sp>
          <p:sp>
            <p:nvSpPr>
              <p:cNvPr id="451" name="Rectangle à coins arrondis 136">
                <a:extLst>
                  <a:ext uri="{FF2B5EF4-FFF2-40B4-BE49-F238E27FC236}">
                    <a16:creationId xmlns:a16="http://schemas.microsoft.com/office/drawing/2014/main" id="{F7331DAA-F837-B21D-DA0C-E23CF3E22EDC}"/>
                  </a:ext>
                </a:extLst>
              </p:cNvPr>
              <p:cNvSpPr/>
              <p:nvPr/>
            </p:nvSpPr>
            <p:spPr>
              <a:xfrm>
                <a:off x="3352732" y="1957388"/>
                <a:ext cx="1311867" cy="134637"/>
              </a:xfrm>
              <a:prstGeom prst="round2SameRect">
                <a:avLst>
                  <a:gd name="adj1" fmla="val 0"/>
                  <a:gd name="adj2" fmla="val 30067"/>
                </a:avLst>
              </a:prstGeom>
              <a:solidFill>
                <a:srgbClr val="D6EDE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700" b="1" i="0" u="none" strike="noStrike" kern="1200" cap="none" spc="0" normalizeH="0" baseline="0" noProof="0">
                    <a:ln>
                      <a:noFill/>
                    </a:ln>
                    <a:solidFill>
                      <a:srgbClr val="2A928B"/>
                    </a:solidFill>
                    <a:effectLst/>
                    <a:uLnTx/>
                    <a:uFillTx/>
                    <a:latin typeface="Arial" panose="020B0604020202020204" pitchFamily="34" charset="0"/>
                    <a:ea typeface="+mn-ea"/>
                    <a:cs typeface="Arial" panose="020B0604020202020204" pitchFamily="34" charset="0"/>
                  </a:rPr>
                  <a:t>Caroline PEZ-LEFÈVRE</a:t>
                </a:r>
              </a:p>
            </p:txBody>
          </p:sp>
        </p:grpSp>
        <p:grpSp>
          <p:nvGrpSpPr>
            <p:cNvPr id="452" name="Group 451">
              <a:extLst>
                <a:ext uri="{FF2B5EF4-FFF2-40B4-BE49-F238E27FC236}">
                  <a16:creationId xmlns:a16="http://schemas.microsoft.com/office/drawing/2014/main" id="{D4C6BD4B-2594-4193-C121-36EEA2AB8F3C}"/>
                </a:ext>
              </a:extLst>
            </p:cNvPr>
            <p:cNvGrpSpPr/>
            <p:nvPr/>
          </p:nvGrpSpPr>
          <p:grpSpPr>
            <a:xfrm>
              <a:off x="6761733" y="6273256"/>
              <a:ext cx="1178044" cy="389029"/>
              <a:chOff x="3097684" y="1693069"/>
              <a:chExt cx="1311868" cy="398956"/>
            </a:xfrm>
          </p:grpSpPr>
          <p:sp>
            <p:nvSpPr>
              <p:cNvPr id="453" name="Rectangle à coins arrondis 136">
                <a:extLst>
                  <a:ext uri="{FF2B5EF4-FFF2-40B4-BE49-F238E27FC236}">
                    <a16:creationId xmlns:a16="http://schemas.microsoft.com/office/drawing/2014/main" id="{86ACE14A-8F32-2187-DEF7-814749066144}"/>
                  </a:ext>
                </a:extLst>
              </p:cNvPr>
              <p:cNvSpPr/>
              <p:nvPr/>
            </p:nvSpPr>
            <p:spPr>
              <a:xfrm>
                <a:off x="3097684" y="1693069"/>
                <a:ext cx="1311867" cy="264319"/>
              </a:xfrm>
              <a:prstGeom prst="round2SameRect">
                <a:avLst/>
              </a:prstGeom>
              <a:solidFill>
                <a:srgbClr val="2E9E9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sz="8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BIVWAK</a:t>
                </a:r>
              </a:p>
            </p:txBody>
          </p:sp>
          <p:sp>
            <p:nvSpPr>
              <p:cNvPr id="454" name="Rectangle à coins arrondis 136">
                <a:extLst>
                  <a:ext uri="{FF2B5EF4-FFF2-40B4-BE49-F238E27FC236}">
                    <a16:creationId xmlns:a16="http://schemas.microsoft.com/office/drawing/2014/main" id="{8A136619-85CE-AACA-9DB4-9C2A1B1C4CAF}"/>
                  </a:ext>
                </a:extLst>
              </p:cNvPr>
              <p:cNvSpPr/>
              <p:nvPr/>
            </p:nvSpPr>
            <p:spPr>
              <a:xfrm>
                <a:off x="3097685" y="1957388"/>
                <a:ext cx="1311867" cy="134637"/>
              </a:xfrm>
              <a:prstGeom prst="round2SameRect">
                <a:avLst>
                  <a:gd name="adj1" fmla="val 0"/>
                  <a:gd name="adj2" fmla="val 30067"/>
                </a:avLst>
              </a:prstGeom>
              <a:solidFill>
                <a:srgbClr val="D6EDE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700" b="1" i="0" u="none" strike="noStrike" kern="1200" cap="none" spc="0" normalizeH="0" baseline="0" noProof="0">
                    <a:ln>
                      <a:noFill/>
                    </a:ln>
                    <a:solidFill>
                      <a:srgbClr val="2A928B"/>
                    </a:solidFill>
                    <a:effectLst/>
                    <a:uLnTx/>
                    <a:uFillTx/>
                    <a:latin typeface="Arial" panose="020B0604020202020204" pitchFamily="34" charset="0"/>
                    <a:ea typeface="+mn-ea"/>
                    <a:cs typeface="Arial" panose="020B0604020202020204" pitchFamily="34" charset="0"/>
                  </a:rPr>
                  <a:t>Marie GUILLAUME</a:t>
                </a:r>
              </a:p>
            </p:txBody>
          </p:sp>
        </p:grpSp>
        <p:sp>
          <p:nvSpPr>
            <p:cNvPr id="489" name="Rectangle à coins arrondis 177">
              <a:extLst>
                <a:ext uri="{FF2B5EF4-FFF2-40B4-BE49-F238E27FC236}">
                  <a16:creationId xmlns:a16="http://schemas.microsoft.com/office/drawing/2014/main" id="{62C882AF-8281-0116-8F5C-E30B9027FBC6}"/>
                </a:ext>
              </a:extLst>
            </p:cNvPr>
            <p:cNvSpPr/>
            <p:nvPr/>
          </p:nvSpPr>
          <p:spPr>
            <a:xfrm>
              <a:off x="5395532" y="5778622"/>
              <a:ext cx="799898" cy="24622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800" b="1" i="0" u="none" strike="noStrike" kern="1200" cap="none" spc="0" normalizeH="0" baseline="0" noProof="0">
                  <a:ln>
                    <a:noFill/>
                  </a:ln>
                  <a:solidFill>
                    <a:srgbClr val="30A79F"/>
                  </a:solidFill>
                  <a:effectLst/>
                  <a:uLnTx/>
                  <a:uFillTx/>
                  <a:latin typeface="Arial"/>
                  <a:ea typeface="+mn-ea"/>
                  <a:cs typeface="+mn-cs"/>
                </a:rPr>
                <a:t>ACTIVITÉS</a:t>
              </a:r>
              <a:br>
                <a:rPr kumimoji="0" lang="fr-FR" sz="800" b="1" i="0" u="none" strike="noStrike" kern="1200" cap="none" spc="0" normalizeH="0" baseline="0" noProof="0">
                  <a:ln>
                    <a:noFill/>
                  </a:ln>
                  <a:solidFill>
                    <a:srgbClr val="30A79F"/>
                  </a:solidFill>
                  <a:effectLst/>
                  <a:uLnTx/>
                  <a:uFillTx/>
                  <a:latin typeface="Arial"/>
                  <a:ea typeface="+mn-ea"/>
                  <a:cs typeface="+mn-cs"/>
                </a:rPr>
              </a:br>
              <a:r>
                <a:rPr kumimoji="0" lang="fr-FR" sz="800" b="1" i="0" u="none" strike="noStrike" kern="1200" cap="none" spc="0" normalizeH="0" baseline="0" noProof="0">
                  <a:ln>
                    <a:noFill/>
                  </a:ln>
                  <a:solidFill>
                    <a:srgbClr val="30A79F"/>
                  </a:solidFill>
                  <a:effectLst/>
                  <a:uLnTx/>
                  <a:uFillTx/>
                  <a:latin typeface="Arial"/>
                  <a:ea typeface="+mn-ea"/>
                  <a:cs typeface="+mn-cs"/>
                </a:rPr>
                <a:t>TRANSVERSES </a:t>
              </a:r>
            </a:p>
          </p:txBody>
        </p:sp>
        <p:sp>
          <p:nvSpPr>
            <p:cNvPr id="28" name="ZoneTexte 27">
              <a:extLst>
                <a:ext uri="{FF2B5EF4-FFF2-40B4-BE49-F238E27FC236}">
                  <a16:creationId xmlns:a16="http://schemas.microsoft.com/office/drawing/2014/main" id="{9A7F588D-5BFD-240C-37CB-6B9ECE2599FF}"/>
                </a:ext>
              </a:extLst>
            </p:cNvPr>
            <p:cNvSpPr txBox="1"/>
            <p:nvPr/>
          </p:nvSpPr>
          <p:spPr>
            <a:xfrm>
              <a:off x="1865851" y="5708567"/>
              <a:ext cx="1597362"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800" b="1" i="0" u="none" strike="noStrike" kern="1200" cap="none" spc="0" normalizeH="0" baseline="0" noProof="0">
                  <a:ln>
                    <a:noFill/>
                  </a:ln>
                  <a:solidFill>
                    <a:srgbClr val="30A79F"/>
                  </a:solidFill>
                  <a:effectLst/>
                  <a:uLnTx/>
                  <a:uFillTx/>
                  <a:latin typeface="Arial" panose="020B0604020202020204" pitchFamily="34" charset="0"/>
                  <a:ea typeface="+mn-ea"/>
                  <a:cs typeface="Arial" panose="020B0604020202020204" pitchFamily="34" charset="0"/>
                </a:rPr>
                <a:t>Philippe BORDENAVE ***</a:t>
              </a:r>
            </a:p>
          </p:txBody>
        </p:sp>
        <p:cxnSp>
          <p:nvCxnSpPr>
            <p:cNvPr id="473" name="Connector: Elbow 472">
              <a:extLst>
                <a:ext uri="{FF2B5EF4-FFF2-40B4-BE49-F238E27FC236}">
                  <a16:creationId xmlns:a16="http://schemas.microsoft.com/office/drawing/2014/main" id="{6E7401B9-741C-70EE-B591-FE308659BF75}"/>
                </a:ext>
              </a:extLst>
            </p:cNvPr>
            <p:cNvCxnSpPr>
              <a:cxnSpLocks/>
              <a:stCxn id="457" idx="1"/>
              <a:endCxn id="447" idx="3"/>
            </p:cNvCxnSpPr>
            <p:nvPr/>
          </p:nvCxnSpPr>
          <p:spPr bwMode="auto">
            <a:xfrm rot="5400000">
              <a:off x="2618475" y="6227196"/>
              <a:ext cx="92117" cy="2"/>
            </a:xfrm>
            <a:prstGeom prst="bentConnector3">
              <a:avLst>
                <a:gd name="adj1" fmla="val 50000"/>
              </a:avLst>
            </a:prstGeom>
            <a:solidFill>
              <a:schemeClr val="bg2"/>
            </a:solidFill>
            <a:ln w="9525" cap="flat" cmpd="sng" algn="ctr">
              <a:solidFill>
                <a:srgbClr val="00806A"/>
              </a:solidFill>
              <a:prstDash val="solid"/>
              <a:round/>
              <a:headEnd type="none" w="med" len="med"/>
              <a:tailEnd type="none" w="med" len="med"/>
            </a:ln>
            <a:effectLst/>
          </p:spPr>
        </p:cxnSp>
      </p:grpSp>
      <p:grpSp>
        <p:nvGrpSpPr>
          <p:cNvPr id="12" name="Group 2">
            <a:extLst>
              <a:ext uri="{FF2B5EF4-FFF2-40B4-BE49-F238E27FC236}">
                <a16:creationId xmlns:a16="http://schemas.microsoft.com/office/drawing/2014/main" id="{58C6D71C-DFB3-3CED-B9E8-5793DB7A7500}"/>
              </a:ext>
            </a:extLst>
          </p:cNvPr>
          <p:cNvGrpSpPr/>
          <p:nvPr/>
        </p:nvGrpSpPr>
        <p:grpSpPr>
          <a:xfrm>
            <a:off x="10393412" y="4062440"/>
            <a:ext cx="1421931" cy="427534"/>
            <a:chOff x="10398156" y="4451702"/>
            <a:chExt cx="1421931" cy="445862"/>
          </a:xfrm>
        </p:grpSpPr>
        <p:sp>
          <p:nvSpPr>
            <p:cNvPr id="13" name="Rectangle à coins arrondis 136">
              <a:extLst>
                <a:ext uri="{FF2B5EF4-FFF2-40B4-BE49-F238E27FC236}">
                  <a16:creationId xmlns:a16="http://schemas.microsoft.com/office/drawing/2014/main" id="{D96EABCD-2BD0-2C39-AD1B-DDA83FEB2DD4}"/>
                </a:ext>
              </a:extLst>
            </p:cNvPr>
            <p:cNvSpPr/>
            <p:nvPr/>
          </p:nvSpPr>
          <p:spPr>
            <a:xfrm flipH="1">
              <a:off x="10398156" y="4451702"/>
              <a:ext cx="1421931" cy="311225"/>
            </a:xfrm>
            <a:prstGeom prst="round2Same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sz="7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COMMUNICATION </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sz="7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GROUPE</a:t>
              </a:r>
            </a:p>
          </p:txBody>
        </p:sp>
        <p:sp>
          <p:nvSpPr>
            <p:cNvPr id="14" name="Rectangle à coins arrondis 136">
              <a:extLst>
                <a:ext uri="{FF2B5EF4-FFF2-40B4-BE49-F238E27FC236}">
                  <a16:creationId xmlns:a16="http://schemas.microsoft.com/office/drawing/2014/main" id="{B589B68E-81E3-FADB-66A8-5AC93C32F3E1}"/>
                </a:ext>
              </a:extLst>
            </p:cNvPr>
            <p:cNvSpPr/>
            <p:nvPr/>
          </p:nvSpPr>
          <p:spPr>
            <a:xfrm flipH="1">
              <a:off x="10398156" y="4762927"/>
              <a:ext cx="1421931" cy="134637"/>
            </a:xfrm>
            <a:prstGeom prst="round2SameRect">
              <a:avLst>
                <a:gd name="adj1" fmla="val 0"/>
                <a:gd name="adj2" fmla="val 30067"/>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600" b="1" i="0" u="none" strike="noStrike" kern="1200" cap="none" spc="0" normalizeH="0" baseline="0" noProof="0">
                  <a:ln>
                    <a:noFill/>
                  </a:ln>
                  <a:solidFill>
                    <a:srgbClr val="56B4C0">
                      <a:lumMod val="75000"/>
                    </a:srgbClr>
                  </a:solidFill>
                  <a:effectLst/>
                  <a:uLnTx/>
                  <a:uFillTx/>
                  <a:latin typeface="Arial" panose="020B0604020202020204" pitchFamily="34" charset="0"/>
                  <a:ea typeface="+mn-ea"/>
                  <a:cs typeface="Arial" panose="020B0604020202020204" pitchFamily="34" charset="0"/>
                </a:rPr>
                <a:t>Élise HERMANT *</a:t>
              </a:r>
            </a:p>
          </p:txBody>
        </p:sp>
      </p:grpSp>
      <p:cxnSp>
        <p:nvCxnSpPr>
          <p:cNvPr id="10" name="Connecteur droit 9">
            <a:extLst>
              <a:ext uri="{FF2B5EF4-FFF2-40B4-BE49-F238E27FC236}">
                <a16:creationId xmlns:a16="http://schemas.microsoft.com/office/drawing/2014/main" id="{FCDEDFEA-ABBF-CFF8-528C-57C098755B2C}"/>
              </a:ext>
            </a:extLst>
          </p:cNvPr>
          <p:cNvCxnSpPr/>
          <p:nvPr/>
        </p:nvCxnSpPr>
        <p:spPr bwMode="auto">
          <a:xfrm>
            <a:off x="11821565" y="2917547"/>
            <a:ext cx="155422" cy="0"/>
          </a:xfrm>
          <a:prstGeom prst="line">
            <a:avLst/>
          </a:prstGeom>
          <a:solidFill>
            <a:schemeClr val="bg2"/>
          </a:solidFill>
          <a:ln w="9525" cap="flat" cmpd="sng" algn="ctr">
            <a:solidFill>
              <a:schemeClr val="bg2">
                <a:lumMod val="60000"/>
                <a:lumOff val="40000"/>
              </a:schemeClr>
            </a:solidFill>
            <a:prstDash val="solid"/>
            <a:round/>
            <a:headEnd type="none" w="med" len="med"/>
            <a:tailEnd type="none" w="med" len="med"/>
          </a:ln>
          <a:effectLst/>
        </p:spPr>
      </p:cxnSp>
      <p:sp>
        <p:nvSpPr>
          <p:cNvPr id="6" name="TextBox 15">
            <a:extLst>
              <a:ext uri="{FF2B5EF4-FFF2-40B4-BE49-F238E27FC236}">
                <a16:creationId xmlns:a16="http://schemas.microsoft.com/office/drawing/2014/main" id="{261935BB-EB6E-6C7F-6C59-D101E38F0234}"/>
              </a:ext>
            </a:extLst>
          </p:cNvPr>
          <p:cNvSpPr txBox="1"/>
          <p:nvPr/>
        </p:nvSpPr>
        <p:spPr>
          <a:xfrm>
            <a:off x="462465" y="5598"/>
            <a:ext cx="10960278" cy="713460"/>
          </a:xfrm>
          <a:prstGeom prst="rect">
            <a:avLst/>
          </a:prstGeom>
        </p:spPr>
        <p:txBody>
          <a:bodyPr wrap="square" lIns="36000" tIns="0" rIns="36000" bIns="0" rtlCol="0" anchor="b">
            <a:noAutofit/>
          </a:bodyPr>
          <a:lstStyle/>
          <a:p>
            <a:r>
              <a:rPr lang="fr-FR" sz="2400" b="1" cap="all">
                <a:solidFill>
                  <a:srgbClr val="649E99"/>
                </a:solidFill>
                <a:latin typeface="BNPP Sans Light" panose="02000503020000020004" pitchFamily="50" charset="0"/>
                <a:ea typeface="+mj-ea"/>
                <a:cs typeface="+mj-cs"/>
              </a:rPr>
              <a:t>NOTRE ORGANIGRAMME </a:t>
            </a:r>
          </a:p>
        </p:txBody>
      </p:sp>
      <p:cxnSp>
        <p:nvCxnSpPr>
          <p:cNvPr id="7" name="Straight Connector 17">
            <a:extLst>
              <a:ext uri="{FF2B5EF4-FFF2-40B4-BE49-F238E27FC236}">
                <a16:creationId xmlns:a16="http://schemas.microsoft.com/office/drawing/2014/main" id="{C4A48225-5985-DD97-FC9C-0DD5DC5044AB}"/>
              </a:ext>
            </a:extLst>
          </p:cNvPr>
          <p:cNvCxnSpPr/>
          <p:nvPr/>
        </p:nvCxnSpPr>
        <p:spPr>
          <a:xfrm>
            <a:off x="-16909" y="1047538"/>
            <a:ext cx="1290428"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92752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68E9B948-C718-877D-BB2F-317CB8725E4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think-cell data - do not delete" hidden="1">
                        <a:extLst>
                          <a:ext uri="{FF2B5EF4-FFF2-40B4-BE49-F238E27FC236}">
                            <a16:creationId xmlns:a16="http://schemas.microsoft.com/office/drawing/2014/main" id="{68E9B948-C718-877D-BB2F-317CB8725E4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Titre 7">
            <a:extLst>
              <a:ext uri="{FF2B5EF4-FFF2-40B4-BE49-F238E27FC236}">
                <a16:creationId xmlns:a16="http://schemas.microsoft.com/office/drawing/2014/main" id="{54D1F7B1-F611-E180-AB7F-E9F2D7440164}"/>
              </a:ext>
            </a:extLst>
          </p:cNvPr>
          <p:cNvSpPr txBox="1">
            <a:spLocks/>
          </p:cNvSpPr>
          <p:nvPr/>
        </p:nvSpPr>
        <p:spPr>
          <a:xfrm>
            <a:off x="515381" y="2971952"/>
            <a:ext cx="11161239" cy="914096"/>
          </a:xfrm>
          <a:prstGeom prst="rect">
            <a:avLst/>
          </a:prstGeom>
          <a:noFill/>
          <a:effectLst/>
        </p:spPr>
        <p:txBody>
          <a:bodyPr vert="horz" wrap="square" lIns="36000" tIns="0" rIns="36000" bIns="0" rtlCol="0" anchor="b">
            <a:spAutoFit/>
          </a:bodyPr>
          <a:lstStyle>
            <a:lvl1pPr marL="0" algn="ctr" defTabSz="914400" rtl="0" eaLnBrk="1" latinLnBrk="0" hangingPunct="1">
              <a:lnSpc>
                <a:spcPct val="90000"/>
              </a:lnSpc>
              <a:spcBef>
                <a:spcPts val="0"/>
              </a:spcBef>
              <a:buFontTx/>
              <a:buNone/>
              <a:defRPr sz="7400" b="0" kern="1200" cap="all" baseline="0">
                <a:ln>
                  <a:solidFill>
                    <a:schemeClr val="accent1"/>
                  </a:solidFill>
                </a:ln>
                <a:noFill/>
                <a:latin typeface="+mj-lt"/>
                <a:ea typeface="+mj-ea"/>
                <a:cs typeface="+mj-cs"/>
              </a:defRPr>
            </a:lvl1pPr>
          </a:lstStyle>
          <a:p>
            <a:r>
              <a:rPr lang="fr-FR" sz="6600" b="1" spc="600" dirty="0">
                <a:ln w="28575">
                  <a:solidFill>
                    <a:schemeClr val="accent4"/>
                  </a:solidFill>
                </a:ln>
              </a:rPr>
              <a:t>EN SAVOIR PLUS</a:t>
            </a:r>
          </a:p>
        </p:txBody>
      </p:sp>
      <p:sp>
        <p:nvSpPr>
          <p:cNvPr id="5" name="Rectangle 4">
            <a:extLst>
              <a:ext uri="{FF2B5EF4-FFF2-40B4-BE49-F238E27FC236}">
                <a16:creationId xmlns:a16="http://schemas.microsoft.com/office/drawing/2014/main" id="{614DE88C-CD44-B5DB-37C4-DF70B860E2C2}"/>
              </a:ext>
            </a:extLst>
          </p:cNvPr>
          <p:cNvSpPr/>
          <p:nvPr/>
        </p:nvSpPr>
        <p:spPr>
          <a:xfrm>
            <a:off x="10363200" y="-595086"/>
            <a:ext cx="1828800" cy="413657"/>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Slide31 _ V1</a:t>
            </a:r>
          </a:p>
        </p:txBody>
      </p:sp>
      <p:sp>
        <p:nvSpPr>
          <p:cNvPr id="10" name="Rectangle 9">
            <a:extLst>
              <a:ext uri="{FF2B5EF4-FFF2-40B4-BE49-F238E27FC236}">
                <a16:creationId xmlns:a16="http://schemas.microsoft.com/office/drawing/2014/main" id="{26138EE6-C268-2B4C-8DE8-D545EC4D2A84}"/>
              </a:ext>
            </a:extLst>
          </p:cNvPr>
          <p:cNvSpPr/>
          <p:nvPr>
            <p:custDataLst>
              <p:tags r:id="rId2"/>
            </p:custDataLst>
          </p:nvPr>
        </p:nvSpPr>
        <p:spPr>
          <a:xfrm>
            <a:off x="0" y="-317500"/>
            <a:ext cx="1270000" cy="2540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r>
              <a:rPr lang="en-GB" sz="1200" b="1">
                <a:solidFill>
                  <a:srgbClr val="C02A26"/>
                </a:solidFill>
              </a:rPr>
              <a:t>~3 KB / 6,615 KB</a:t>
            </a:r>
          </a:p>
        </p:txBody>
      </p:sp>
    </p:spTree>
    <p:extLst>
      <p:ext uri="{BB962C8B-B14F-4D97-AF65-F5344CB8AC3E}">
        <p14:creationId xmlns:p14="http://schemas.microsoft.com/office/powerpoint/2010/main" val="24796152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B201BBD0-EFD1-E20C-7395-943D7F105A4C}"/>
              </a:ext>
            </a:extLst>
          </p:cNvPr>
          <p:cNvGraphicFramePr>
            <a:graphicFrameLocks noChangeAspect="1"/>
          </p:cNvGraphicFramePr>
          <p:nvPr>
            <p:custDataLst>
              <p:tags r:id="rId1"/>
            </p:custDataLst>
            <p:extLst>
              <p:ext uri="{D42A27DB-BD31-4B8C-83A1-F6EECF244321}">
                <p14:modId xmlns:p14="http://schemas.microsoft.com/office/powerpoint/2010/main" val="6189796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7" name="think-cell data - do not delete" hidden="1">
                        <a:extLst>
                          <a:ext uri="{FF2B5EF4-FFF2-40B4-BE49-F238E27FC236}">
                            <a16:creationId xmlns:a16="http://schemas.microsoft.com/office/drawing/2014/main" id="{B201BBD0-EFD1-E20C-7395-943D7F105A4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Rectangle 8">
            <a:extLst>
              <a:ext uri="{FF2B5EF4-FFF2-40B4-BE49-F238E27FC236}">
                <a16:creationId xmlns:a16="http://schemas.microsoft.com/office/drawing/2014/main" id="{30251D7C-0432-36BE-9943-22399DE60EF4}"/>
              </a:ext>
            </a:extLst>
          </p:cNvPr>
          <p:cNvSpPr/>
          <p:nvPr/>
        </p:nvSpPr>
        <p:spPr>
          <a:xfrm>
            <a:off x="6894031" y="0"/>
            <a:ext cx="5297966" cy="601739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8F35F56E-94F5-5587-C286-77BD6FED1429}"/>
              </a:ext>
            </a:extLst>
          </p:cNvPr>
          <p:cNvSpPr txBox="1"/>
          <p:nvPr/>
        </p:nvSpPr>
        <p:spPr>
          <a:xfrm>
            <a:off x="479426" y="3201251"/>
            <a:ext cx="5949654" cy="2185214"/>
          </a:xfrm>
          <a:prstGeom prst="rect">
            <a:avLst/>
          </a:prstGeom>
          <a:noFill/>
        </p:spPr>
        <p:txBody>
          <a:bodyPr wrap="square" lIns="0" tIns="45720" rIns="0" bIns="45720" anchor="t">
            <a:spAutoFit/>
          </a:bodyPr>
          <a:lstStyle/>
          <a:p>
            <a:pPr algn="l" defTabSz="1211463">
              <a:lnSpc>
                <a:spcPct val="100000"/>
              </a:lnSpc>
              <a:spcAft>
                <a:spcPts val="1200"/>
              </a:spcAft>
            </a:pPr>
            <a:r>
              <a:rPr lang="fr-FR" sz="1800" b="1" dirty="0" err="1">
                <a:solidFill>
                  <a:srgbClr val="000000"/>
                </a:solidFill>
                <a:latin typeface="BNPP Sans Light" pitchFamily="50" charset="0"/>
              </a:rPr>
              <a:t>Echonet</a:t>
            </a:r>
            <a:r>
              <a:rPr lang="fr-FR" sz="1800" b="1" dirty="0">
                <a:solidFill>
                  <a:srgbClr val="000000"/>
                </a:solidFill>
                <a:latin typeface="BNPP Sans Light" pitchFamily="50" charset="0"/>
              </a:rPr>
              <a:t> Mobile vous permet d’accéder </a:t>
            </a:r>
            <a:r>
              <a:rPr lang="fr-FR" dirty="0">
                <a:solidFill>
                  <a:srgbClr val="000000"/>
                </a:solidFill>
                <a:latin typeface="BNPP Sans Light" pitchFamily="50" charset="0"/>
              </a:rPr>
              <a:t>s</a:t>
            </a:r>
            <a:r>
              <a:rPr lang="fr-FR" sz="1800" dirty="0">
                <a:solidFill>
                  <a:srgbClr val="000000"/>
                </a:solidFill>
                <a:latin typeface="BNPP Sans Light" pitchFamily="50" charset="0"/>
              </a:rPr>
              <a:t>ur votre PC ou sur mobile </a:t>
            </a:r>
            <a:r>
              <a:rPr lang="fr-FR" sz="1800" b="1" dirty="0">
                <a:solidFill>
                  <a:srgbClr val="000000"/>
                </a:solidFill>
                <a:latin typeface="BNPP Sans Light" pitchFamily="50" charset="0"/>
              </a:rPr>
              <a:t>:</a:t>
            </a:r>
          </a:p>
          <a:p>
            <a:pPr marL="571500" indent="-285750" algn="l" defTabSz="1211463">
              <a:lnSpc>
                <a:spcPct val="100000"/>
              </a:lnSpc>
              <a:buClr>
                <a:srgbClr val="A4C144"/>
              </a:buClr>
              <a:buFont typeface="Wingdings" panose="05000000000000000000" pitchFamily="2" charset="2"/>
              <a:buChar char="§"/>
            </a:pPr>
            <a:r>
              <a:rPr lang="fr-FR" sz="1800" dirty="0">
                <a:solidFill>
                  <a:srgbClr val="000000"/>
                </a:solidFill>
                <a:latin typeface="BNPP Sans Light"/>
              </a:rPr>
              <a:t>aux</a:t>
            </a:r>
            <a:r>
              <a:rPr lang="fr-FR" sz="1800" dirty="0">
                <a:solidFill>
                  <a:srgbClr val="000000"/>
                </a:solidFill>
                <a:latin typeface="BNPP Sans Extra Bold"/>
              </a:rPr>
              <a:t> </a:t>
            </a:r>
            <a:r>
              <a:rPr lang="fr-FR" sz="1800" dirty="0">
                <a:solidFill>
                  <a:srgbClr val="000000"/>
                </a:solidFill>
                <a:latin typeface="BNPP Sans Light"/>
              </a:rPr>
              <a:t>actualités</a:t>
            </a:r>
            <a:r>
              <a:rPr lang="fr-FR" sz="1800" dirty="0">
                <a:solidFill>
                  <a:srgbClr val="000000"/>
                </a:solidFill>
                <a:latin typeface="BNPP Sans Extra Bold"/>
              </a:rPr>
              <a:t> </a:t>
            </a:r>
            <a:r>
              <a:rPr lang="fr-FR" sz="1800" dirty="0">
                <a:solidFill>
                  <a:srgbClr val="000000"/>
                </a:solidFill>
                <a:latin typeface="BNPP Sans Light"/>
              </a:rPr>
              <a:t>relatives au Groupe, à votre entité ou à votre zone géographique ;</a:t>
            </a:r>
          </a:p>
          <a:p>
            <a:pPr marL="571500" indent="-285750" algn="l" defTabSz="1211463">
              <a:lnSpc>
                <a:spcPct val="100000"/>
              </a:lnSpc>
              <a:buClr>
                <a:srgbClr val="A4C144"/>
              </a:buClr>
              <a:buFont typeface="Wingdings" panose="05000000000000000000" pitchFamily="2" charset="2"/>
              <a:buChar char="§"/>
            </a:pPr>
            <a:r>
              <a:rPr lang="fr-FR" sz="1800" dirty="0">
                <a:solidFill>
                  <a:srgbClr val="000000"/>
                </a:solidFill>
                <a:latin typeface="BNPP Sans Light"/>
              </a:rPr>
              <a:t>à l’ensemble des</a:t>
            </a:r>
            <a:r>
              <a:rPr lang="fr-FR" sz="1800" b="1" dirty="0">
                <a:solidFill>
                  <a:srgbClr val="000000"/>
                </a:solidFill>
                <a:latin typeface="BNPP Sans Light"/>
              </a:rPr>
              <a:t> </a:t>
            </a:r>
            <a:r>
              <a:rPr lang="fr-FR" dirty="0">
                <a:solidFill>
                  <a:srgbClr val="000000"/>
                </a:solidFill>
                <a:latin typeface="BNPP Sans Light"/>
              </a:rPr>
              <a:t>services et outils </a:t>
            </a:r>
            <a:r>
              <a:rPr lang="fr-FR" sz="1800" dirty="0">
                <a:solidFill>
                  <a:srgbClr val="000000"/>
                </a:solidFill>
                <a:latin typeface="BNPP Sans Light"/>
              </a:rPr>
              <a:t>« collaborateurs </a:t>
            </a:r>
            <a:r>
              <a:rPr lang="fr-FR" dirty="0">
                <a:solidFill>
                  <a:srgbClr val="000000"/>
                </a:solidFill>
                <a:latin typeface="BNPP Sans Light"/>
              </a:rPr>
              <a:t>» :</a:t>
            </a:r>
            <a:r>
              <a:rPr lang="fr-FR" sz="1800" dirty="0">
                <a:solidFill>
                  <a:srgbClr val="000000"/>
                </a:solidFill>
                <a:latin typeface="BNPP Sans Light"/>
              </a:rPr>
              <a:t> outils de communication, liens RH, annuaire, etc. </a:t>
            </a:r>
          </a:p>
          <a:p>
            <a:pPr marL="285750" algn="l" defTabSz="1211463">
              <a:lnSpc>
                <a:spcPct val="100000"/>
              </a:lnSpc>
              <a:buClr>
                <a:srgbClr val="A4C144"/>
              </a:buClr>
            </a:pPr>
            <a:endParaRPr lang="fr-FR" sz="1600" dirty="0">
              <a:solidFill>
                <a:srgbClr val="000000"/>
              </a:solidFill>
              <a:latin typeface="BNPP Sans Light" pitchFamily="50" charset="0"/>
            </a:endParaRPr>
          </a:p>
        </p:txBody>
      </p:sp>
      <p:sp>
        <p:nvSpPr>
          <p:cNvPr id="4" name="Titre 9">
            <a:extLst>
              <a:ext uri="{FF2B5EF4-FFF2-40B4-BE49-F238E27FC236}">
                <a16:creationId xmlns:a16="http://schemas.microsoft.com/office/drawing/2014/main" id="{A70120D4-47C3-A857-8C04-FEDED19A244A}"/>
              </a:ext>
            </a:extLst>
          </p:cNvPr>
          <p:cNvSpPr txBox="1">
            <a:spLocks/>
          </p:cNvSpPr>
          <p:nvPr/>
        </p:nvSpPr>
        <p:spPr>
          <a:xfrm>
            <a:off x="479426" y="2056309"/>
            <a:ext cx="5857874" cy="492443"/>
          </a:xfrm>
          <a:prstGeom prst="rect">
            <a:avLst/>
          </a:prstGeom>
          <a:ln w="28575">
            <a:noFill/>
            <a:prstDash val="solid"/>
          </a:ln>
        </p:spPr>
        <p:txBody>
          <a:bodyPr wrap="square" lIns="0" tIns="0" rIns="0" bIns="0" anchor="ctr">
            <a:spAutoFit/>
          </a:bodyPr>
          <a:lstStyle>
            <a:lvl1pPr algn="l" defTabSz="1214572" rtl="0" eaLnBrk="1" latinLnBrk="0" hangingPunct="1">
              <a:spcBef>
                <a:spcPct val="0"/>
              </a:spcBef>
              <a:buNone/>
              <a:defRPr sz="2900" b="1" kern="1200" cap="all" baseline="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defTabSz="1211463">
              <a:lnSpc>
                <a:spcPct val="100000"/>
              </a:lnSpc>
            </a:pPr>
            <a:r>
              <a:rPr lang="fr-FR" sz="1600">
                <a:solidFill>
                  <a:srgbClr val="A4C144"/>
                </a:solidFill>
                <a:latin typeface="BNPP Sans Light" panose="02000503020000020004" pitchFamily="50" charset="0"/>
              </a:rPr>
              <a:t>RETROUVEZ TOUTE L’INFORMATION DE BNP PARIBAS SUR </a:t>
            </a:r>
            <a:r>
              <a:rPr lang="fr-FR" sz="1600" b="1">
                <a:solidFill>
                  <a:srgbClr val="A4C144"/>
                </a:solidFill>
                <a:latin typeface="BNPP Sans Light" panose="02000503020000020004" pitchFamily="50" charset="0"/>
                <a:hlinkClick r:id="rId6">
                  <a:extLst>
                    <a:ext uri="{A12FA001-AC4F-418D-AE19-62706E023703}">
                      <ahyp:hlinkClr xmlns:ahyp="http://schemas.microsoft.com/office/drawing/2018/hyperlinkcolor" val="tx"/>
                    </a:ext>
                  </a:extLst>
                </a:hlinkClick>
              </a:rPr>
              <a:t>ECHONET MOBILE</a:t>
            </a:r>
            <a:r>
              <a:rPr lang="fr-FR" sz="1600">
                <a:solidFill>
                  <a:srgbClr val="A4C144"/>
                </a:solidFill>
                <a:latin typeface="BNPP Sans Light" panose="02000503020000020004" pitchFamily="50" charset="0"/>
              </a:rPr>
              <a:t>, L’INTRANET DU GROUPE BNP PARIBAS</a:t>
            </a:r>
          </a:p>
        </p:txBody>
      </p:sp>
      <p:pic>
        <p:nvPicPr>
          <p:cNvPr id="12" name="Picture 11" descr="A computer monitor with a red and white screen&#10;&#10;Description automatically generated">
            <a:extLst>
              <a:ext uri="{FF2B5EF4-FFF2-40B4-BE49-F238E27FC236}">
                <a16:creationId xmlns:a16="http://schemas.microsoft.com/office/drawing/2014/main" id="{C44B8696-1917-3BB0-6018-8636F5FBFBB2}"/>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985000" y="-225424"/>
            <a:ext cx="5206998" cy="5935695"/>
          </a:xfrm>
          <a:prstGeom prst="rect">
            <a:avLst/>
          </a:prstGeom>
        </p:spPr>
      </p:pic>
      <p:sp>
        <p:nvSpPr>
          <p:cNvPr id="10" name="TextBox 9">
            <a:extLst>
              <a:ext uri="{FF2B5EF4-FFF2-40B4-BE49-F238E27FC236}">
                <a16:creationId xmlns:a16="http://schemas.microsoft.com/office/drawing/2014/main" id="{0A2FF8EC-65E2-679C-C115-0BB810300A9A}"/>
              </a:ext>
            </a:extLst>
          </p:cNvPr>
          <p:cNvSpPr txBox="1"/>
          <p:nvPr/>
        </p:nvSpPr>
        <p:spPr>
          <a:xfrm>
            <a:off x="462465" y="5594"/>
            <a:ext cx="10960278" cy="713460"/>
          </a:xfrm>
          <a:prstGeom prst="rect">
            <a:avLst/>
          </a:prstGeom>
        </p:spPr>
        <p:txBody>
          <a:bodyPr wrap="square" lIns="36000" tIns="0" rIns="36000" bIns="0" rtlCol="0" anchor="b">
            <a:noAutofit/>
          </a:bodyPr>
          <a:lstStyle/>
          <a:p>
            <a:r>
              <a:rPr lang="fr-FR" sz="2400" b="1" cap="all">
                <a:solidFill>
                  <a:schemeClr val="accent4"/>
                </a:solidFill>
                <a:ea typeface="+mj-ea"/>
                <a:cs typeface="+mj-cs"/>
              </a:rPr>
              <a:t>COMMUNICATION INTERNE</a:t>
            </a:r>
          </a:p>
        </p:txBody>
      </p:sp>
      <p:cxnSp>
        <p:nvCxnSpPr>
          <p:cNvPr id="11" name="Straight Connector 10">
            <a:extLst>
              <a:ext uri="{FF2B5EF4-FFF2-40B4-BE49-F238E27FC236}">
                <a16:creationId xmlns:a16="http://schemas.microsoft.com/office/drawing/2014/main" id="{20C99EF5-9179-17B9-2F36-CA7A2CBB6416}"/>
              </a:ext>
            </a:extLst>
          </p:cNvPr>
          <p:cNvCxnSpPr/>
          <p:nvPr/>
        </p:nvCxnSpPr>
        <p:spPr>
          <a:xfrm>
            <a:off x="-16909" y="1047538"/>
            <a:ext cx="1290428"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598F488-D7A2-FD53-51E9-38EF0143FFBC}"/>
              </a:ext>
            </a:extLst>
          </p:cNvPr>
          <p:cNvSpPr/>
          <p:nvPr>
            <p:custDataLst>
              <p:tags r:id="rId2"/>
            </p:custDataLst>
          </p:nvPr>
        </p:nvSpPr>
        <p:spPr>
          <a:xfrm>
            <a:off x="0" y="-317500"/>
            <a:ext cx="1270000" cy="2540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r>
              <a:rPr lang="en-GB" sz="1200" b="1">
                <a:solidFill>
                  <a:srgbClr val="C02A26"/>
                </a:solidFill>
              </a:rPr>
              <a:t>~177 KB / 6,615 KB</a:t>
            </a:r>
          </a:p>
        </p:txBody>
      </p:sp>
      <p:pic>
        <p:nvPicPr>
          <p:cNvPr id="5" name="Image 4">
            <a:extLst>
              <a:ext uri="{FF2B5EF4-FFF2-40B4-BE49-F238E27FC236}">
                <a16:creationId xmlns:a16="http://schemas.microsoft.com/office/drawing/2014/main" id="{C8B86F00-D715-F963-CF16-42218FE0B22B}"/>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b="4871"/>
          <a:stretch/>
        </p:blipFill>
        <p:spPr>
          <a:xfrm>
            <a:off x="7760702" y="419869"/>
            <a:ext cx="4431298" cy="3113444"/>
          </a:xfrm>
          <a:prstGeom prst="rect">
            <a:avLst/>
          </a:prstGeom>
        </p:spPr>
      </p:pic>
      <p:pic>
        <p:nvPicPr>
          <p:cNvPr id="18" name="Picture 17">
            <a:extLst>
              <a:ext uri="{FF2B5EF4-FFF2-40B4-BE49-F238E27FC236}">
                <a16:creationId xmlns:a16="http://schemas.microsoft.com/office/drawing/2014/main" id="{3F05E070-5497-32C7-33FC-8B6D6D78FA8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122630" y="3170868"/>
            <a:ext cx="1868969" cy="2935313"/>
          </a:xfrm>
          <a:prstGeom prst="rect">
            <a:avLst/>
          </a:prstGeom>
        </p:spPr>
      </p:pic>
      <p:pic>
        <p:nvPicPr>
          <p:cNvPr id="22" name="Image 21">
            <a:extLst>
              <a:ext uri="{FF2B5EF4-FFF2-40B4-BE49-F238E27FC236}">
                <a16:creationId xmlns:a16="http://schemas.microsoft.com/office/drawing/2014/main" id="{B4FD4E61-C083-B155-E896-8641E1DAB46D}"/>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487884" y="3568826"/>
            <a:ext cx="1145394" cy="2086252"/>
          </a:xfrm>
          <a:prstGeom prst="rect">
            <a:avLst/>
          </a:prstGeom>
        </p:spPr>
      </p:pic>
    </p:spTree>
    <p:extLst>
      <p:ext uri="{BB962C8B-B14F-4D97-AF65-F5344CB8AC3E}">
        <p14:creationId xmlns:p14="http://schemas.microsoft.com/office/powerpoint/2010/main" val="30168251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B201BBD0-EFD1-E20C-7395-943D7F105A4C}"/>
              </a:ext>
            </a:extLst>
          </p:cNvPr>
          <p:cNvGraphicFramePr>
            <a:graphicFrameLocks noChangeAspect="1"/>
          </p:cNvGraphicFramePr>
          <p:nvPr>
            <p:custDataLst>
              <p:tags r:id="rId1"/>
            </p:custDataLst>
            <p:extLst>
              <p:ext uri="{D42A27DB-BD31-4B8C-83A1-F6EECF244321}">
                <p14:modId xmlns:p14="http://schemas.microsoft.com/office/powerpoint/2010/main" val="21671847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7" name="think-cell data - do not delete" hidden="1">
                        <a:extLst>
                          <a:ext uri="{FF2B5EF4-FFF2-40B4-BE49-F238E27FC236}">
                            <a16:creationId xmlns:a16="http://schemas.microsoft.com/office/drawing/2014/main" id="{B201BBD0-EFD1-E20C-7395-943D7F105A4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5" name="object 70">
            <a:extLst>
              <a:ext uri="{FF2B5EF4-FFF2-40B4-BE49-F238E27FC236}">
                <a16:creationId xmlns:a16="http://schemas.microsoft.com/office/drawing/2014/main" id="{C4A6A9D3-CAF1-939F-BCC6-1F4AB4FB1593}"/>
              </a:ext>
            </a:extLst>
          </p:cNvPr>
          <p:cNvSpPr txBox="1"/>
          <p:nvPr/>
        </p:nvSpPr>
        <p:spPr>
          <a:xfrm>
            <a:off x="6784366" y="951225"/>
            <a:ext cx="5407634" cy="492443"/>
          </a:xfrm>
          <a:prstGeom prst="rect">
            <a:avLst/>
          </a:prstGeom>
        </p:spPr>
        <p:txBody>
          <a:bodyPr vert="horz" wrap="square" lIns="182880" tIns="0" rIns="0" bIns="0" rtlCol="0" anchor="ctr">
            <a:spAutoFit/>
          </a:bodyPr>
          <a:lstStyle/>
          <a:p>
            <a:pPr defTabSz="1085415"/>
            <a:r>
              <a:rPr lang="fr-FR" sz="1600" b="1" dirty="0"/>
              <a:t>En parallèle, </a:t>
            </a:r>
            <a:r>
              <a:rPr lang="en-US" sz="1600" b="1" dirty="0"/>
              <a:t>le reporting </a:t>
            </a:r>
            <a:r>
              <a:rPr lang="fr-FR" sz="1600" b="1" dirty="0"/>
              <a:t>annuel </a:t>
            </a:r>
            <a:r>
              <a:rPr lang="en-US" sz="1600" b="1" dirty="0"/>
              <a:t>de BNP Paribas se compose :</a:t>
            </a:r>
          </a:p>
        </p:txBody>
      </p:sp>
      <p:sp>
        <p:nvSpPr>
          <p:cNvPr id="11" name="Rectangle 10">
            <a:extLst>
              <a:ext uri="{FF2B5EF4-FFF2-40B4-BE49-F238E27FC236}">
                <a16:creationId xmlns:a16="http://schemas.microsoft.com/office/drawing/2014/main" id="{E97B5528-937F-112C-3189-DC82648C944E}"/>
              </a:ext>
            </a:extLst>
          </p:cNvPr>
          <p:cNvSpPr/>
          <p:nvPr/>
        </p:nvSpPr>
        <p:spPr>
          <a:xfrm>
            <a:off x="6337300" y="1708537"/>
            <a:ext cx="5407635" cy="1356758"/>
          </a:xfrm>
          <a:prstGeom prst="rect">
            <a:avLst/>
          </a:prstGeom>
          <a:solidFill>
            <a:schemeClr val="bg1">
              <a:lumMod val="9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005840" rIns="182880" rtlCol="0" anchor="ctr"/>
          <a:lstStyle/>
          <a:p>
            <a:pPr marL="285750" indent="-285750" algn="l" defTabSz="1211463">
              <a:lnSpc>
                <a:spcPct val="100000"/>
              </a:lnSpc>
              <a:spcBef>
                <a:spcPts val="0"/>
              </a:spcBef>
              <a:buClr>
                <a:schemeClr val="accent4"/>
              </a:buClr>
              <a:buFont typeface="Wingdings" panose="05000000000000000000" pitchFamily="2" charset="2"/>
              <a:buChar char="§"/>
            </a:pPr>
            <a:r>
              <a:rPr lang="en-US" sz="1400" dirty="0">
                <a:solidFill>
                  <a:schemeClr val="tx1">
                    <a:lumMod val="85000"/>
                    <a:lumOff val="15000"/>
                  </a:schemeClr>
                </a:solidFill>
              </a:rPr>
              <a:t>du</a:t>
            </a:r>
            <a:r>
              <a:rPr lang="en-US" sz="1400" dirty="0">
                <a:solidFill>
                  <a:srgbClr val="000000"/>
                </a:solidFill>
              </a:rPr>
              <a:t> </a:t>
            </a:r>
            <a:r>
              <a:rPr lang="en-US" sz="1400" b="1" dirty="0">
                <a:solidFill>
                  <a:schemeClr val="accent4"/>
                </a:solidFill>
                <a:hlinkClick r:id="rId6">
                  <a:extLst>
                    <a:ext uri="{A12FA001-AC4F-418D-AE19-62706E023703}">
                      <ahyp:hlinkClr xmlns:ahyp="http://schemas.microsoft.com/office/drawing/2018/hyperlinkcolor" val="tx"/>
                    </a:ext>
                  </a:extLst>
                </a:hlinkClick>
              </a:rPr>
              <a:t>Document </a:t>
            </a:r>
            <a:r>
              <a:rPr lang="fr-FR" sz="1400" b="1" dirty="0">
                <a:solidFill>
                  <a:schemeClr val="accent4"/>
                </a:solidFill>
                <a:hlinkClick r:id="rId6">
                  <a:extLst>
                    <a:ext uri="{A12FA001-AC4F-418D-AE19-62706E023703}">
                      <ahyp:hlinkClr xmlns:ahyp="http://schemas.microsoft.com/office/drawing/2018/hyperlinkcolor" val="tx"/>
                    </a:ext>
                  </a:extLst>
                </a:hlinkClick>
              </a:rPr>
              <a:t>d’Enregistrement Universel et rapport financier annuel</a:t>
            </a:r>
            <a:r>
              <a:rPr lang="en-US" sz="1400" dirty="0">
                <a:solidFill>
                  <a:schemeClr val="accent4"/>
                </a:solidFill>
                <a:hlinkClick r:id="rId6">
                  <a:extLst>
                    <a:ext uri="{A12FA001-AC4F-418D-AE19-62706E023703}">
                      <ahyp:hlinkClr xmlns:ahyp="http://schemas.microsoft.com/office/drawing/2018/hyperlinkcolor" val="tx"/>
                    </a:ext>
                  </a:extLst>
                </a:hlinkClick>
              </a:rPr>
              <a:t>,</a:t>
            </a:r>
            <a:r>
              <a:rPr lang="en-US" sz="1400" dirty="0">
                <a:solidFill>
                  <a:schemeClr val="accent4"/>
                </a:solidFill>
                <a:hlinkClick r:id="rId7">
                  <a:extLst>
                    <a:ext uri="{A12FA001-AC4F-418D-AE19-62706E023703}">
                      <ahyp:hlinkClr xmlns:ahyp="http://schemas.microsoft.com/office/drawing/2018/hyperlinkcolor" val="tx"/>
                    </a:ext>
                  </a:extLst>
                </a:hlinkClick>
              </a:rPr>
              <a:t> </a:t>
            </a:r>
            <a:r>
              <a:rPr lang="en-US" sz="1400" dirty="0">
                <a:solidFill>
                  <a:schemeClr val="tx1">
                    <a:lumMod val="85000"/>
                    <a:lumOff val="15000"/>
                  </a:schemeClr>
                </a:solidFill>
              </a:rPr>
              <a:t>accessible sur le site: </a:t>
            </a:r>
            <a:r>
              <a:rPr lang="en-US" sz="1400" b="1" dirty="0">
                <a:solidFill>
                  <a:schemeClr val="accent4"/>
                </a:solidFill>
                <a:hlinkClick r:id="rId8">
                  <a:extLst>
                    <a:ext uri="{A12FA001-AC4F-418D-AE19-62706E023703}">
                      <ahyp:hlinkClr xmlns:ahyp="http://schemas.microsoft.com/office/drawing/2018/hyperlinkcolor" val="tx"/>
                    </a:ext>
                  </a:extLst>
                </a:hlinkClick>
              </a:rPr>
              <a:t>https://invest.bnpparibas</a:t>
            </a:r>
            <a:r>
              <a:rPr lang="en-US" sz="1400" b="1" dirty="0">
                <a:solidFill>
                  <a:schemeClr val="accent4"/>
                </a:solidFill>
              </a:rPr>
              <a:t> </a:t>
            </a:r>
            <a:r>
              <a:rPr lang="en-US" sz="1400" b="1" dirty="0">
                <a:solidFill>
                  <a:schemeClr val="accent4">
                    <a:lumMod val="75000"/>
                  </a:schemeClr>
                </a:solidFill>
              </a:rPr>
              <a:t>;</a:t>
            </a:r>
          </a:p>
        </p:txBody>
      </p:sp>
      <p:sp>
        <p:nvSpPr>
          <p:cNvPr id="16" name="Rectangle 15">
            <a:extLst>
              <a:ext uri="{FF2B5EF4-FFF2-40B4-BE49-F238E27FC236}">
                <a16:creationId xmlns:a16="http://schemas.microsoft.com/office/drawing/2014/main" id="{79E129DE-36E2-6FDE-AE30-394590BE5281}"/>
              </a:ext>
            </a:extLst>
          </p:cNvPr>
          <p:cNvSpPr/>
          <p:nvPr/>
        </p:nvSpPr>
        <p:spPr>
          <a:xfrm>
            <a:off x="6337300" y="3357919"/>
            <a:ext cx="5407635" cy="2533600"/>
          </a:xfrm>
          <a:prstGeom prst="rect">
            <a:avLst/>
          </a:prstGeom>
          <a:solidFill>
            <a:schemeClr val="bg1">
              <a:lumMod val="9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005840" rIns="182880" rtlCol="0" anchor="ctr">
            <a:noAutofit/>
          </a:bodyPr>
          <a:lstStyle/>
          <a:p>
            <a:pPr marL="285750" indent="-285750" algn="l" defTabSz="1211463">
              <a:lnSpc>
                <a:spcPct val="100000"/>
              </a:lnSpc>
              <a:spcAft>
                <a:spcPts val="1200"/>
              </a:spcAft>
              <a:buClr>
                <a:schemeClr val="accent4"/>
              </a:buClr>
              <a:buFont typeface="Wingdings" panose="05000000000000000000" pitchFamily="2" charset="2"/>
              <a:buChar char="§"/>
            </a:pPr>
            <a:r>
              <a:rPr lang="en-US" sz="1400" dirty="0">
                <a:solidFill>
                  <a:schemeClr val="tx1">
                    <a:lumMod val="85000"/>
                    <a:lumOff val="15000"/>
                  </a:schemeClr>
                </a:solidFill>
              </a:rPr>
              <a:t>du</a:t>
            </a:r>
            <a:r>
              <a:rPr lang="en-US" sz="1400" dirty="0">
                <a:solidFill>
                  <a:srgbClr val="000000"/>
                </a:solidFill>
              </a:rPr>
              <a:t> </a:t>
            </a:r>
            <a:r>
              <a:rPr lang="en-US" sz="1400" b="1" dirty="0">
                <a:solidFill>
                  <a:schemeClr val="accent4"/>
                </a:solidFill>
                <a:hlinkClick r:id="rId9">
                  <a:extLst>
                    <a:ext uri="{A12FA001-AC4F-418D-AE19-62706E023703}">
                      <ahyp:hlinkClr xmlns:ahyp="http://schemas.microsoft.com/office/drawing/2018/hyperlinkcolor" val="tx"/>
                    </a:ext>
                  </a:extLst>
                </a:hlinkClick>
              </a:rPr>
              <a:t>Rapport intégré</a:t>
            </a:r>
            <a:r>
              <a:rPr lang="en-US" sz="1400" dirty="0">
                <a:solidFill>
                  <a:schemeClr val="accent4"/>
                </a:solidFill>
                <a:hlinkClick r:id="rId9">
                  <a:extLst>
                    <a:ext uri="{A12FA001-AC4F-418D-AE19-62706E023703}">
                      <ahyp:hlinkClr xmlns:ahyp="http://schemas.microsoft.com/office/drawing/2018/hyperlinkcolor" val="tx"/>
                    </a:ext>
                  </a:extLst>
                </a:hlinkClick>
              </a:rPr>
              <a:t> </a:t>
            </a:r>
            <a:r>
              <a:rPr lang="en-US" sz="1400" dirty="0">
                <a:solidFill>
                  <a:schemeClr val="tx1">
                    <a:lumMod val="85000"/>
                    <a:lumOff val="15000"/>
                  </a:schemeClr>
                </a:solidFill>
              </a:rPr>
              <a:t>qui </a:t>
            </a:r>
            <a:r>
              <a:rPr lang="fr-FR" sz="1400" dirty="0">
                <a:solidFill>
                  <a:schemeClr val="tx1">
                    <a:lumMod val="85000"/>
                    <a:lumOff val="15000"/>
                  </a:schemeClr>
                </a:solidFill>
              </a:rPr>
              <a:t>présente le Groupe et sa stratégie à court, moyen et long terme, et démontre la façon dont il s’inscrit dans son écosystème et crée de la valeur ;</a:t>
            </a:r>
          </a:p>
          <a:p>
            <a:pPr marL="285750" indent="-285750" defTabSz="1211463">
              <a:spcAft>
                <a:spcPts val="1200"/>
              </a:spcAft>
              <a:buClr>
                <a:schemeClr val="accent4"/>
              </a:buClr>
              <a:buFont typeface="Wingdings" panose="05000000000000000000" pitchFamily="2" charset="2"/>
              <a:buChar char="§"/>
            </a:pPr>
            <a:r>
              <a:rPr lang="fr-FR" sz="1400" dirty="0">
                <a:solidFill>
                  <a:schemeClr val="tx1">
                    <a:lumMod val="85000"/>
                    <a:lumOff val="15000"/>
                  </a:schemeClr>
                </a:solidFill>
              </a:rPr>
              <a:t>et de la brochure</a:t>
            </a:r>
            <a:r>
              <a:rPr lang="fr-FR" sz="1400" dirty="0">
                <a:solidFill>
                  <a:schemeClr val="tx1"/>
                </a:solidFill>
              </a:rPr>
              <a:t> </a:t>
            </a:r>
            <a:r>
              <a:rPr lang="fr-FR" sz="1400" b="1" dirty="0">
                <a:solidFill>
                  <a:schemeClr val="accent4"/>
                </a:solidFill>
                <a:hlinkClick r:id="rId10">
                  <a:extLst>
                    <a:ext uri="{A12FA001-AC4F-418D-AE19-62706E023703}">
                      <ahyp:hlinkClr xmlns:ahyp="http://schemas.microsoft.com/office/drawing/2018/hyperlinkcolor" val="tx"/>
                    </a:ext>
                  </a:extLst>
                </a:hlinkClick>
              </a:rPr>
              <a:t>L’Essentiel</a:t>
            </a:r>
            <a:r>
              <a:rPr lang="fr-FR" sz="1400" b="1" dirty="0">
                <a:solidFill>
                  <a:schemeClr val="accent4">
                    <a:lumMod val="75000"/>
                  </a:schemeClr>
                </a:solidFill>
              </a:rPr>
              <a:t> </a:t>
            </a:r>
            <a:r>
              <a:rPr lang="fr-FR" sz="1400" dirty="0">
                <a:solidFill>
                  <a:schemeClr val="tx1"/>
                </a:solidFill>
              </a:rPr>
              <a:t>qui propose, en synthèse, les faits et chiffres clés de l’année et présente la façon dont le Groupe combine performance de l’entreprise et création de valeur durable.</a:t>
            </a:r>
          </a:p>
        </p:txBody>
      </p:sp>
      <p:sp>
        <p:nvSpPr>
          <p:cNvPr id="35" name="Rectangle 34">
            <a:extLst>
              <a:ext uri="{FF2B5EF4-FFF2-40B4-BE49-F238E27FC236}">
                <a16:creationId xmlns:a16="http://schemas.microsoft.com/office/drawing/2014/main" id="{C9FA71B0-B320-D1C2-F062-02B3030E0CFC}"/>
              </a:ext>
            </a:extLst>
          </p:cNvPr>
          <p:cNvSpPr/>
          <p:nvPr/>
        </p:nvSpPr>
        <p:spPr>
          <a:xfrm>
            <a:off x="479425" y="4845903"/>
            <a:ext cx="4829065" cy="830997"/>
          </a:xfrm>
          <a:prstGeom prst="rect">
            <a:avLst/>
          </a:prstGeom>
        </p:spPr>
        <p:txBody>
          <a:bodyPr wrap="square">
            <a:spAutoFit/>
          </a:bodyPr>
          <a:lstStyle/>
          <a:p>
            <a:pPr defTabSz="1211463"/>
            <a:r>
              <a:rPr lang="fr-FR" sz="1600" dirty="0">
                <a:solidFill>
                  <a:schemeClr val="tx1">
                    <a:lumMod val="85000"/>
                    <a:lumOff val="15000"/>
                  </a:schemeClr>
                </a:solidFill>
                <a:cs typeface="Open Sans Light"/>
              </a:rPr>
              <a:t>L’ensemble des informations</a:t>
            </a:r>
            <a:r>
              <a:rPr lang="en-US" sz="1600" dirty="0">
                <a:solidFill>
                  <a:schemeClr val="tx1">
                    <a:lumMod val="85000"/>
                    <a:lumOff val="15000"/>
                  </a:schemeClr>
                </a:solidFill>
                <a:cs typeface="Open Sans Light"/>
              </a:rPr>
              <a:t> et </a:t>
            </a:r>
            <a:r>
              <a:rPr lang="fr-FR" sz="1600" dirty="0">
                <a:solidFill>
                  <a:schemeClr val="tx1">
                    <a:lumMod val="85000"/>
                    <a:lumOff val="15000"/>
                  </a:schemeClr>
                </a:solidFill>
                <a:cs typeface="Open Sans Light"/>
              </a:rPr>
              <a:t>l’actualité</a:t>
            </a:r>
            <a:r>
              <a:rPr lang="en-US" sz="1600" dirty="0">
                <a:solidFill>
                  <a:schemeClr val="tx1">
                    <a:lumMod val="85000"/>
                    <a:lumOff val="15000"/>
                  </a:schemeClr>
                </a:solidFill>
                <a:cs typeface="Open Sans Light"/>
              </a:rPr>
              <a:t> </a:t>
            </a:r>
            <a:r>
              <a:rPr lang="fr-FR" sz="1600" dirty="0">
                <a:solidFill>
                  <a:schemeClr val="tx1">
                    <a:lumMod val="85000"/>
                    <a:lumOff val="15000"/>
                  </a:schemeClr>
                </a:solidFill>
                <a:cs typeface="Open Sans Light"/>
              </a:rPr>
              <a:t>concernant</a:t>
            </a:r>
            <a:r>
              <a:rPr lang="en-US" sz="1600" dirty="0">
                <a:solidFill>
                  <a:schemeClr val="tx1">
                    <a:lumMod val="85000"/>
                    <a:lumOff val="15000"/>
                  </a:schemeClr>
                </a:solidFill>
                <a:cs typeface="Open Sans Light"/>
              </a:rPr>
              <a:t> le Groupe et </a:t>
            </a:r>
            <a:r>
              <a:rPr lang="fr-FR" sz="1600" dirty="0">
                <a:solidFill>
                  <a:schemeClr val="tx1">
                    <a:lumMod val="85000"/>
                    <a:lumOff val="15000"/>
                  </a:schemeClr>
                </a:solidFill>
                <a:cs typeface="Open Sans Light"/>
              </a:rPr>
              <a:t>ses</a:t>
            </a:r>
            <a:r>
              <a:rPr lang="en-US" sz="1600" dirty="0">
                <a:solidFill>
                  <a:schemeClr val="tx1">
                    <a:lumMod val="85000"/>
                    <a:lumOff val="15000"/>
                  </a:schemeClr>
                </a:solidFill>
                <a:cs typeface="Open Sans Light"/>
              </a:rPr>
              <a:t> métiers </a:t>
            </a:r>
            <a:r>
              <a:rPr lang="fr-FR" sz="1600" dirty="0">
                <a:solidFill>
                  <a:schemeClr val="tx1">
                    <a:lumMod val="85000"/>
                    <a:lumOff val="15000"/>
                  </a:schemeClr>
                </a:solidFill>
                <a:cs typeface="Open Sans Light"/>
              </a:rPr>
              <a:t>est</a:t>
            </a:r>
            <a:r>
              <a:rPr lang="en-US" sz="1600" dirty="0">
                <a:solidFill>
                  <a:schemeClr val="tx1">
                    <a:lumMod val="85000"/>
                    <a:lumOff val="15000"/>
                  </a:schemeClr>
                </a:solidFill>
                <a:cs typeface="Open Sans Light"/>
              </a:rPr>
              <a:t> </a:t>
            </a:r>
            <a:r>
              <a:rPr lang="fr-FR" sz="1600" dirty="0">
                <a:solidFill>
                  <a:schemeClr val="tx1">
                    <a:lumMod val="85000"/>
                    <a:lumOff val="15000"/>
                  </a:schemeClr>
                </a:solidFill>
                <a:cs typeface="Open Sans Light"/>
              </a:rPr>
              <a:t>disponible</a:t>
            </a:r>
            <a:r>
              <a:rPr lang="en-US" sz="1600" dirty="0">
                <a:solidFill>
                  <a:schemeClr val="tx1">
                    <a:lumMod val="85000"/>
                    <a:lumOff val="15000"/>
                  </a:schemeClr>
                </a:solidFill>
                <a:cs typeface="Open Sans Light"/>
              </a:rPr>
              <a:t> sur le site corporate</a:t>
            </a:r>
            <a:r>
              <a:rPr lang="fr-FR" sz="1600" dirty="0">
                <a:solidFill>
                  <a:schemeClr val="tx1">
                    <a:lumMod val="85000"/>
                    <a:lumOff val="15000"/>
                  </a:schemeClr>
                </a:solidFill>
                <a:cs typeface="Open Sans Light"/>
              </a:rPr>
              <a:t> </a:t>
            </a:r>
            <a:r>
              <a:rPr lang="fr-FR" sz="1400" b="1" dirty="0">
                <a:solidFill>
                  <a:schemeClr val="accent4"/>
                </a:solidFill>
                <a:hlinkClick r:id="rId11">
                  <a:extLst>
                    <a:ext uri="{A12FA001-AC4F-418D-AE19-62706E023703}">
                      <ahyp:hlinkClr xmlns:ahyp="http://schemas.microsoft.com/office/drawing/2018/hyperlinkcolor" val="tx"/>
                    </a:ext>
                  </a:extLst>
                </a:hlinkClick>
              </a:rPr>
              <a:t>group.bnpparibas</a:t>
            </a:r>
            <a:endParaRPr lang="en-US" sz="1400" b="1" dirty="0">
              <a:solidFill>
                <a:schemeClr val="accent4"/>
              </a:solidFill>
            </a:endParaRPr>
          </a:p>
        </p:txBody>
      </p:sp>
      <p:pic>
        <p:nvPicPr>
          <p:cNvPr id="4" name="Image 3">
            <a:extLst>
              <a:ext uri="{FF2B5EF4-FFF2-40B4-BE49-F238E27FC236}">
                <a16:creationId xmlns:a16="http://schemas.microsoft.com/office/drawing/2014/main" id="{1F3196A9-8B82-10F9-9B53-8CABB072B0DB}"/>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5564442" y="3348311"/>
            <a:ext cx="1645117" cy="2168447"/>
          </a:xfrm>
          <a:prstGeom prst="rect">
            <a:avLst/>
          </a:prstGeom>
          <a:ln>
            <a:noFill/>
          </a:ln>
          <a:effectLst>
            <a:outerShdw blurRad="63500" algn="ctr" rotWithShape="0">
              <a:prstClr val="black">
                <a:alpha val="50000"/>
              </a:prstClr>
            </a:outerShdw>
          </a:effectLst>
        </p:spPr>
      </p:pic>
      <p:pic>
        <p:nvPicPr>
          <p:cNvPr id="8" name="Image 7">
            <a:extLst>
              <a:ext uri="{FF2B5EF4-FFF2-40B4-BE49-F238E27FC236}">
                <a16:creationId xmlns:a16="http://schemas.microsoft.com/office/drawing/2014/main" id="{6878AA9C-04E3-195D-1C2D-D44BFF70464A}"/>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6185126" y="4624719"/>
            <a:ext cx="940704" cy="1338240"/>
          </a:xfrm>
          <a:prstGeom prst="rect">
            <a:avLst/>
          </a:prstGeom>
          <a:ln>
            <a:noFill/>
          </a:ln>
          <a:effectLst>
            <a:outerShdw blurRad="63500" algn="ctr" rotWithShape="0">
              <a:prstClr val="black">
                <a:alpha val="50000"/>
              </a:prstClr>
            </a:outerShdw>
          </a:effectLst>
        </p:spPr>
      </p:pic>
      <p:pic>
        <p:nvPicPr>
          <p:cNvPr id="13" name="Image 12">
            <a:extLst>
              <a:ext uri="{FF2B5EF4-FFF2-40B4-BE49-F238E27FC236}">
                <a16:creationId xmlns:a16="http://schemas.microsoft.com/office/drawing/2014/main" id="{38D950EB-9EE0-1E5F-B12A-5A75F101FCFA}"/>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5974830" y="1636499"/>
            <a:ext cx="1151000" cy="1640372"/>
          </a:xfrm>
          <a:prstGeom prst="rect">
            <a:avLst/>
          </a:prstGeom>
          <a:ln>
            <a:noFill/>
          </a:ln>
          <a:effectLst>
            <a:outerShdw blurRad="63500" algn="ctr" rotWithShape="0">
              <a:prstClr val="black">
                <a:alpha val="50000"/>
              </a:prstClr>
            </a:outerShdw>
          </a:effectLst>
        </p:spPr>
      </p:pic>
      <p:sp>
        <p:nvSpPr>
          <p:cNvPr id="5" name="TextBox 4">
            <a:extLst>
              <a:ext uri="{FF2B5EF4-FFF2-40B4-BE49-F238E27FC236}">
                <a16:creationId xmlns:a16="http://schemas.microsoft.com/office/drawing/2014/main" id="{4696DE66-9D97-EE9D-480E-0FD0A8E1BD94}"/>
              </a:ext>
            </a:extLst>
          </p:cNvPr>
          <p:cNvSpPr txBox="1"/>
          <p:nvPr/>
        </p:nvSpPr>
        <p:spPr>
          <a:xfrm>
            <a:off x="462465" y="14477"/>
            <a:ext cx="10960278" cy="713460"/>
          </a:xfrm>
          <a:prstGeom prst="rect">
            <a:avLst/>
          </a:prstGeom>
        </p:spPr>
        <p:txBody>
          <a:bodyPr wrap="square" lIns="36000" tIns="0" rIns="36000" bIns="0" rtlCol="0" anchor="b">
            <a:noAutofit/>
          </a:bodyPr>
          <a:lstStyle/>
          <a:p>
            <a:r>
              <a:rPr lang="fr-FR" sz="2400" b="1" cap="all" dirty="0">
                <a:solidFill>
                  <a:schemeClr val="accent4"/>
                </a:solidFill>
                <a:ea typeface="+mj-ea"/>
                <a:cs typeface="+mj-cs"/>
              </a:rPr>
              <a:t>COMMUNICATION INSTITUTIONNELLE</a:t>
            </a:r>
          </a:p>
        </p:txBody>
      </p:sp>
      <p:cxnSp>
        <p:nvCxnSpPr>
          <p:cNvPr id="3" name="Straight Connector 2">
            <a:extLst>
              <a:ext uri="{FF2B5EF4-FFF2-40B4-BE49-F238E27FC236}">
                <a16:creationId xmlns:a16="http://schemas.microsoft.com/office/drawing/2014/main" id="{F25618C8-B106-8297-99CD-DC235ABA340C}"/>
              </a:ext>
            </a:extLst>
          </p:cNvPr>
          <p:cNvCxnSpPr/>
          <p:nvPr/>
        </p:nvCxnSpPr>
        <p:spPr>
          <a:xfrm>
            <a:off x="-16909" y="1047538"/>
            <a:ext cx="1290428"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C99E9EB-6AF9-D8A4-968A-8DC3E33EC9A6}"/>
              </a:ext>
            </a:extLst>
          </p:cNvPr>
          <p:cNvSpPr/>
          <p:nvPr/>
        </p:nvSpPr>
        <p:spPr>
          <a:xfrm>
            <a:off x="10363200" y="-595086"/>
            <a:ext cx="1828800" cy="413657"/>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Slide33</a:t>
            </a:r>
          </a:p>
        </p:txBody>
      </p:sp>
      <p:pic>
        <p:nvPicPr>
          <p:cNvPr id="9" name="Picture 8" descr="A computer monitor with a black screen&#10;&#10;Description automatically generated">
            <a:extLst>
              <a:ext uri="{FF2B5EF4-FFF2-40B4-BE49-F238E27FC236}">
                <a16:creationId xmlns:a16="http://schemas.microsoft.com/office/drawing/2014/main" id="{C7CD4349-2A85-1E23-37ED-F0649F6EB4BE}"/>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479425" y="1563045"/>
            <a:ext cx="4144685" cy="3158037"/>
          </a:xfrm>
          <a:prstGeom prst="rect">
            <a:avLst/>
          </a:prstGeom>
        </p:spPr>
      </p:pic>
      <p:sp>
        <p:nvSpPr>
          <p:cNvPr id="18" name="Rectangle 17">
            <a:extLst>
              <a:ext uri="{FF2B5EF4-FFF2-40B4-BE49-F238E27FC236}">
                <a16:creationId xmlns:a16="http://schemas.microsoft.com/office/drawing/2014/main" id="{2C0FC285-AD31-655E-F48A-0E7114ECB061}"/>
              </a:ext>
            </a:extLst>
          </p:cNvPr>
          <p:cNvSpPr/>
          <p:nvPr>
            <p:custDataLst>
              <p:tags r:id="rId2"/>
            </p:custDataLst>
          </p:nvPr>
        </p:nvSpPr>
        <p:spPr>
          <a:xfrm>
            <a:off x="0" y="-317500"/>
            <a:ext cx="1270000" cy="2540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r>
              <a:rPr lang="en-GB" sz="1200" b="1">
                <a:solidFill>
                  <a:srgbClr val="C02A26"/>
                </a:solidFill>
              </a:rPr>
              <a:t>~364 KB / 6,615 KB</a:t>
            </a:r>
          </a:p>
        </p:txBody>
      </p:sp>
      <p:pic>
        <p:nvPicPr>
          <p:cNvPr id="2" name="Image 1">
            <a:extLst>
              <a:ext uri="{FF2B5EF4-FFF2-40B4-BE49-F238E27FC236}">
                <a16:creationId xmlns:a16="http://schemas.microsoft.com/office/drawing/2014/main" id="{74CE5B06-A324-A035-5910-E9C7D452F547}"/>
              </a:ext>
            </a:extLst>
          </p:cNvPr>
          <p:cNvPicPr>
            <a:picLocks noChangeAspect="1"/>
          </p:cNvPicPr>
          <p:nvPr/>
        </p:nvPicPr>
        <p:blipFill rotWithShape="1">
          <a:blip r:embed="rId16" cstate="screen">
            <a:extLst>
              <a:ext uri="{28A0092B-C50C-407E-A947-70E740481C1C}">
                <a14:useLocalDpi xmlns:a14="http://schemas.microsoft.com/office/drawing/2010/main"/>
              </a:ext>
            </a:extLst>
          </a:blip>
          <a:srcRect b="9743"/>
          <a:stretch/>
        </p:blipFill>
        <p:spPr>
          <a:xfrm>
            <a:off x="635000" y="1708537"/>
            <a:ext cx="3834265" cy="2206163"/>
          </a:xfrm>
          <a:prstGeom prst="rect">
            <a:avLst/>
          </a:prstGeom>
        </p:spPr>
      </p:pic>
    </p:spTree>
    <p:extLst>
      <p:ext uri="{BB962C8B-B14F-4D97-AF65-F5344CB8AC3E}">
        <p14:creationId xmlns:p14="http://schemas.microsoft.com/office/powerpoint/2010/main" val="25868808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B377A34-5CE7-2AED-5C48-3183020FA147}"/>
              </a:ext>
            </a:extLst>
          </p:cNvPr>
          <p:cNvGraphicFramePr>
            <a:graphicFrameLocks noChangeAspect="1"/>
          </p:cNvGraphicFramePr>
          <p:nvPr>
            <p:custDataLst>
              <p:tags r:id="rId1"/>
            </p:custDataLst>
            <p:extLst>
              <p:ext uri="{D42A27DB-BD31-4B8C-83A1-F6EECF244321}">
                <p14:modId xmlns:p14="http://schemas.microsoft.com/office/powerpoint/2010/main" val="33569800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think-cell data - do not delete" hidden="1">
                        <a:extLst>
                          <a:ext uri="{FF2B5EF4-FFF2-40B4-BE49-F238E27FC236}">
                            <a16:creationId xmlns:a16="http://schemas.microsoft.com/office/drawing/2014/main" id="{CB377A34-5CE7-2AED-5C48-3183020FA14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3061D98D-638C-3744-524B-199C519D71DC}"/>
              </a:ext>
            </a:extLst>
          </p:cNvPr>
          <p:cNvSpPr/>
          <p:nvPr/>
        </p:nvSpPr>
        <p:spPr>
          <a:xfrm>
            <a:off x="10363200" y="-595086"/>
            <a:ext cx="1828800" cy="413657"/>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Slide34</a:t>
            </a:r>
          </a:p>
        </p:txBody>
      </p:sp>
      <p:sp>
        <p:nvSpPr>
          <p:cNvPr id="10" name="Rectangle 9">
            <a:extLst>
              <a:ext uri="{FF2B5EF4-FFF2-40B4-BE49-F238E27FC236}">
                <a16:creationId xmlns:a16="http://schemas.microsoft.com/office/drawing/2014/main" id="{DBA29970-DF51-9C97-A10E-36A98682EF85}"/>
              </a:ext>
            </a:extLst>
          </p:cNvPr>
          <p:cNvSpPr/>
          <p:nvPr>
            <p:custDataLst>
              <p:tags r:id="rId2"/>
            </p:custDataLst>
          </p:nvPr>
        </p:nvSpPr>
        <p:spPr>
          <a:xfrm>
            <a:off x="0" y="-317500"/>
            <a:ext cx="1270000" cy="2540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r>
              <a:rPr lang="en-GB" sz="1200" b="1">
                <a:solidFill>
                  <a:srgbClr val="C02A26"/>
                </a:solidFill>
              </a:rPr>
              <a:t>~3 KB / 6,615 KB</a:t>
            </a:r>
          </a:p>
        </p:txBody>
      </p:sp>
    </p:spTree>
    <p:extLst>
      <p:ext uri="{BB962C8B-B14F-4D97-AF65-F5344CB8AC3E}">
        <p14:creationId xmlns:p14="http://schemas.microsoft.com/office/powerpoint/2010/main" val="2342501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
            <a:extLst>
              <a:ext uri="{FF2B5EF4-FFF2-40B4-BE49-F238E27FC236}">
                <a16:creationId xmlns:a16="http://schemas.microsoft.com/office/drawing/2014/main" id="{AE757A45-E54F-4725-9027-A069E94DF968}"/>
              </a:ext>
            </a:extLst>
          </p:cNvPr>
          <p:cNvSpPr txBox="1">
            <a:spLocks/>
          </p:cNvSpPr>
          <p:nvPr/>
        </p:nvSpPr>
        <p:spPr>
          <a:xfrm>
            <a:off x="1673558" y="3929032"/>
            <a:ext cx="8844883" cy="738611"/>
          </a:xfrm>
          <a:prstGeom prst="rect">
            <a:avLst/>
          </a:prstGeom>
        </p:spPr>
        <p:txBody>
          <a:bodyPr wrap="square" lIns="91389" tIns="45694" rIns="91389" bIns="45694">
            <a:spAutoFit/>
          </a:bodyPr>
          <a:lstStyle>
            <a:lvl1pPr marL="0" indent="0" algn="ctr" defTabSz="1087636" rtl="0" eaLnBrk="1" latinLnBrk="0" hangingPunct="1">
              <a:lnSpc>
                <a:spcPct val="13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5pPr>
            <a:lvl6pPr marL="5982000" indent="-543819" algn="l" defTabSz="1087636" rtl="0" eaLnBrk="1" latinLnBrk="0" hangingPunct="1">
              <a:spcBef>
                <a:spcPct val="20000"/>
              </a:spcBef>
              <a:buFont typeface="Arial"/>
              <a:buChar char="•"/>
              <a:defRPr sz="4800" kern="1200">
                <a:solidFill>
                  <a:schemeClr val="tx1"/>
                </a:solidFill>
                <a:latin typeface="+mn-lt"/>
                <a:ea typeface="+mn-ea"/>
                <a:cs typeface="+mn-cs"/>
              </a:defRPr>
            </a:lvl6pPr>
            <a:lvl7pPr marL="7069639" indent="-543819" algn="l" defTabSz="1087636" rtl="0" eaLnBrk="1" latinLnBrk="0" hangingPunct="1">
              <a:spcBef>
                <a:spcPct val="20000"/>
              </a:spcBef>
              <a:buFont typeface="Arial"/>
              <a:buChar char="•"/>
              <a:defRPr sz="4800" kern="1200">
                <a:solidFill>
                  <a:schemeClr val="tx1"/>
                </a:solidFill>
                <a:latin typeface="+mn-lt"/>
                <a:ea typeface="+mn-ea"/>
                <a:cs typeface="+mn-cs"/>
              </a:defRPr>
            </a:lvl7pPr>
            <a:lvl8pPr marL="8157277" indent="-543819" algn="l" defTabSz="1087636" rtl="0" eaLnBrk="1" latinLnBrk="0" hangingPunct="1">
              <a:spcBef>
                <a:spcPct val="20000"/>
              </a:spcBef>
              <a:buFont typeface="Arial"/>
              <a:buChar char="•"/>
              <a:defRPr sz="4800" kern="1200">
                <a:solidFill>
                  <a:schemeClr val="tx1"/>
                </a:solidFill>
                <a:latin typeface="+mn-lt"/>
                <a:ea typeface="+mn-ea"/>
                <a:cs typeface="+mn-cs"/>
              </a:defRPr>
            </a:lvl8pPr>
            <a:lvl9pPr marL="9244913" indent="-543819" algn="l" defTabSz="1087636" rtl="0" eaLnBrk="1" latinLnBrk="0" hangingPunct="1">
              <a:spcBef>
                <a:spcPct val="20000"/>
              </a:spcBef>
              <a:buFont typeface="Arial"/>
              <a:buChar char="•"/>
              <a:defRPr sz="4800" kern="1200">
                <a:solidFill>
                  <a:schemeClr val="tx1"/>
                </a:solidFill>
                <a:latin typeface="+mn-lt"/>
                <a:ea typeface="+mn-ea"/>
                <a:cs typeface="+mn-cs"/>
              </a:defRPr>
            </a:lvl9pPr>
          </a:lstStyle>
          <a:p>
            <a:pPr defTabSz="1085528">
              <a:lnSpc>
                <a:spcPct val="100000"/>
              </a:lnSpc>
              <a:spcBef>
                <a:spcPts val="0"/>
              </a:spcBef>
              <a:defRPr/>
            </a:pPr>
            <a:r>
              <a:rPr lang="fr-FR" b="1" dirty="0">
                <a:solidFill>
                  <a:srgbClr val="00AB8E"/>
                </a:solidFill>
                <a:latin typeface="+mn-lt"/>
                <a:cs typeface="Open Sans"/>
              </a:rPr>
              <a:t>Jean Lemierre, </a:t>
            </a:r>
          </a:p>
          <a:p>
            <a:pPr defTabSz="1085528">
              <a:lnSpc>
                <a:spcPct val="100000"/>
              </a:lnSpc>
              <a:spcBef>
                <a:spcPts val="0"/>
              </a:spcBef>
              <a:defRPr/>
            </a:pPr>
            <a:r>
              <a:rPr lang="fr-FR" sz="1800" b="1" dirty="0">
                <a:solidFill>
                  <a:srgbClr val="00AB8E"/>
                </a:solidFill>
                <a:latin typeface="+mn-lt"/>
                <a:cs typeface="Open Sans"/>
              </a:rPr>
              <a:t>Président du Conseil d’administration de BNP Paribas</a:t>
            </a:r>
          </a:p>
        </p:txBody>
      </p:sp>
      <p:sp>
        <p:nvSpPr>
          <p:cNvPr id="16" name="Text Placeholder 1">
            <a:extLst>
              <a:ext uri="{FF2B5EF4-FFF2-40B4-BE49-F238E27FC236}">
                <a16:creationId xmlns:a16="http://schemas.microsoft.com/office/drawing/2014/main" id="{86312BB1-A300-8C84-E642-EA040EA3DA5D}"/>
              </a:ext>
            </a:extLst>
          </p:cNvPr>
          <p:cNvSpPr txBox="1">
            <a:spLocks/>
          </p:cNvSpPr>
          <p:nvPr/>
        </p:nvSpPr>
        <p:spPr>
          <a:xfrm>
            <a:off x="1803399" y="1613910"/>
            <a:ext cx="8585202" cy="1599750"/>
          </a:xfrm>
          <a:prstGeom prst="rect">
            <a:avLst/>
          </a:prstGeom>
        </p:spPr>
        <p:txBody>
          <a:bodyPr wrap="square" lIns="82250" tIns="41125" rIns="82250" bIns="41125">
            <a:spAutoFit/>
          </a:bodyPr>
          <a:lstStyle>
            <a:lvl1pPr marL="0" indent="0" algn="ctr" defTabSz="1087636" rtl="0" eaLnBrk="1" latinLnBrk="0" hangingPunct="1">
              <a:lnSpc>
                <a:spcPct val="13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5pPr>
            <a:lvl6pPr marL="5982000" indent="-543819" algn="l" defTabSz="1087636" rtl="0" eaLnBrk="1" latinLnBrk="0" hangingPunct="1">
              <a:spcBef>
                <a:spcPct val="20000"/>
              </a:spcBef>
              <a:buFont typeface="Arial"/>
              <a:buChar char="•"/>
              <a:defRPr sz="4800" kern="1200">
                <a:solidFill>
                  <a:schemeClr val="tx1"/>
                </a:solidFill>
                <a:latin typeface="+mn-lt"/>
                <a:ea typeface="+mn-ea"/>
                <a:cs typeface="+mn-cs"/>
              </a:defRPr>
            </a:lvl6pPr>
            <a:lvl7pPr marL="7069639" indent="-543819" algn="l" defTabSz="1087636" rtl="0" eaLnBrk="1" latinLnBrk="0" hangingPunct="1">
              <a:spcBef>
                <a:spcPct val="20000"/>
              </a:spcBef>
              <a:buFont typeface="Arial"/>
              <a:buChar char="•"/>
              <a:defRPr sz="4800" kern="1200">
                <a:solidFill>
                  <a:schemeClr val="tx1"/>
                </a:solidFill>
                <a:latin typeface="+mn-lt"/>
                <a:ea typeface="+mn-ea"/>
                <a:cs typeface="+mn-cs"/>
              </a:defRPr>
            </a:lvl7pPr>
            <a:lvl8pPr marL="8157277" indent="-543819" algn="l" defTabSz="1087636" rtl="0" eaLnBrk="1" latinLnBrk="0" hangingPunct="1">
              <a:spcBef>
                <a:spcPct val="20000"/>
              </a:spcBef>
              <a:buFont typeface="Arial"/>
              <a:buChar char="•"/>
              <a:defRPr sz="4800" kern="1200">
                <a:solidFill>
                  <a:schemeClr val="tx1"/>
                </a:solidFill>
                <a:latin typeface="+mn-lt"/>
                <a:ea typeface="+mn-ea"/>
                <a:cs typeface="+mn-cs"/>
              </a:defRPr>
            </a:lvl8pPr>
            <a:lvl9pPr marL="9244913" indent="-543819" algn="l" defTabSz="1087636" rtl="0" eaLnBrk="1" latinLnBrk="0" hangingPunct="1">
              <a:spcBef>
                <a:spcPct val="20000"/>
              </a:spcBef>
              <a:buFont typeface="Arial"/>
              <a:buChar char="•"/>
              <a:defRPr sz="4800" kern="1200">
                <a:solidFill>
                  <a:schemeClr val="tx1"/>
                </a:solidFill>
                <a:latin typeface="+mn-lt"/>
                <a:ea typeface="+mn-ea"/>
                <a:cs typeface="+mn-cs"/>
              </a:defRPr>
            </a:lvl9pPr>
          </a:lstStyle>
          <a:p>
            <a:pPr defTabSz="914400">
              <a:lnSpc>
                <a:spcPct val="120000"/>
              </a:lnSpc>
              <a:spcBef>
                <a:spcPts val="0"/>
              </a:spcBef>
              <a:defRPr/>
            </a:pPr>
            <a:r>
              <a:rPr lang="fr-FR" sz="2800">
                <a:solidFill>
                  <a:schemeClr val="tx1"/>
                </a:solidFill>
                <a:latin typeface="+mn-lt"/>
                <a:cs typeface="+mn-cs"/>
              </a:rPr>
              <a:t>Depuis 1822, BNP Paribas est un acteur</a:t>
            </a:r>
          </a:p>
          <a:p>
            <a:pPr defTabSz="914400">
              <a:lnSpc>
                <a:spcPct val="120000"/>
              </a:lnSpc>
              <a:spcBef>
                <a:spcPts val="0"/>
              </a:spcBef>
              <a:defRPr/>
            </a:pPr>
            <a:r>
              <a:rPr lang="fr-FR" sz="2800">
                <a:solidFill>
                  <a:schemeClr val="tx1"/>
                </a:solidFill>
                <a:latin typeface="+mn-lt"/>
                <a:cs typeface="+mn-cs"/>
              </a:rPr>
              <a:t>et un témoin historique des transformations de la société et de l’économie, en Europe et dans le monde.</a:t>
            </a:r>
          </a:p>
        </p:txBody>
      </p:sp>
      <p:pic>
        <p:nvPicPr>
          <p:cNvPr id="22" name="Graphic 21">
            <a:extLst>
              <a:ext uri="{FF2B5EF4-FFF2-40B4-BE49-F238E27FC236}">
                <a16:creationId xmlns:a16="http://schemas.microsoft.com/office/drawing/2014/main" id="{EDE0DD9C-C940-50B3-D613-F8469CA41D9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234585" y="2928968"/>
            <a:ext cx="567712" cy="523505"/>
          </a:xfrm>
          <a:prstGeom prst="rect">
            <a:avLst/>
          </a:prstGeom>
        </p:spPr>
      </p:pic>
      <p:pic>
        <p:nvPicPr>
          <p:cNvPr id="23" name="Graphic 22">
            <a:extLst>
              <a:ext uri="{FF2B5EF4-FFF2-40B4-BE49-F238E27FC236}">
                <a16:creationId xmlns:a16="http://schemas.microsoft.com/office/drawing/2014/main" id="{637C7D0A-A497-5CCC-34FF-46300260894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flipH="1" flipV="1">
            <a:off x="2451808" y="1352157"/>
            <a:ext cx="567712" cy="523505"/>
          </a:xfrm>
          <a:prstGeom prst="rect">
            <a:avLst/>
          </a:prstGeom>
        </p:spPr>
      </p:pic>
      <p:sp>
        <p:nvSpPr>
          <p:cNvPr id="6" name="Rectangle 5">
            <a:extLst>
              <a:ext uri="{FF2B5EF4-FFF2-40B4-BE49-F238E27FC236}">
                <a16:creationId xmlns:a16="http://schemas.microsoft.com/office/drawing/2014/main" id="{1BCFBEC6-2BE8-B07E-3A93-DF5432036969}"/>
              </a:ext>
            </a:extLst>
          </p:cNvPr>
          <p:cNvSpPr/>
          <p:nvPr>
            <p:custDataLst>
              <p:tags r:id="rId1"/>
            </p:custDataLst>
          </p:nvPr>
        </p:nvSpPr>
        <p:spPr>
          <a:xfrm>
            <a:off x="0" y="-317500"/>
            <a:ext cx="1270000" cy="2540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r>
              <a:rPr lang="en-GB" sz="1200" b="1">
                <a:solidFill>
                  <a:srgbClr val="C02A26"/>
                </a:solidFill>
              </a:rPr>
              <a:t>~54 KB / 6,615 KB</a:t>
            </a:r>
          </a:p>
        </p:txBody>
      </p:sp>
    </p:spTree>
    <p:extLst>
      <p:ext uri="{BB962C8B-B14F-4D97-AF65-F5344CB8AC3E}">
        <p14:creationId xmlns:p14="http://schemas.microsoft.com/office/powerpoint/2010/main" val="2923393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E16CECAE-9935-B27D-C36F-FE7FFA8D3817}"/>
              </a:ext>
            </a:extLst>
          </p:cNvPr>
          <p:cNvGraphicFramePr>
            <a:graphicFrameLocks noChangeAspect="1"/>
          </p:cNvGraphicFramePr>
          <p:nvPr>
            <p:custDataLst>
              <p:tags r:id="rId1"/>
            </p:custDataLst>
            <p:extLst>
              <p:ext uri="{D42A27DB-BD31-4B8C-83A1-F6EECF244321}">
                <p14:modId xmlns:p14="http://schemas.microsoft.com/office/powerpoint/2010/main" val="5302299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think-cell data - do not delete" hidden="1">
                        <a:extLst>
                          <a:ext uri="{FF2B5EF4-FFF2-40B4-BE49-F238E27FC236}">
                            <a16:creationId xmlns:a16="http://schemas.microsoft.com/office/drawing/2014/main" id="{E16CECAE-9935-B27D-C36F-FE7FFA8D381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62" name="Straight Connector 2">
            <a:extLst>
              <a:ext uri="{FF2B5EF4-FFF2-40B4-BE49-F238E27FC236}">
                <a16:creationId xmlns:a16="http://schemas.microsoft.com/office/drawing/2014/main" id="{74996F58-8DF6-4BB8-B201-9925251BDD07}"/>
              </a:ext>
            </a:extLst>
          </p:cNvPr>
          <p:cNvCxnSpPr>
            <a:cxnSpLocks/>
            <a:endCxn id="97" idx="6"/>
          </p:cNvCxnSpPr>
          <p:nvPr/>
        </p:nvCxnSpPr>
        <p:spPr>
          <a:xfrm>
            <a:off x="4735520" y="2079288"/>
            <a:ext cx="418560" cy="285320"/>
          </a:xfrm>
          <a:prstGeom prst="line">
            <a:avLst/>
          </a:prstGeom>
          <a:noFill/>
          <a:ln w="18097" cap="flat" cmpd="sng" algn="ctr">
            <a:solidFill>
              <a:schemeClr val="bg1">
                <a:lumMod val="75000"/>
              </a:schemeClr>
            </a:solidFill>
            <a:prstDash val="solid"/>
          </a:ln>
          <a:effectLst/>
        </p:spPr>
      </p:cxnSp>
      <p:cxnSp>
        <p:nvCxnSpPr>
          <p:cNvPr id="63" name="Straight Connector 2">
            <a:extLst>
              <a:ext uri="{FF2B5EF4-FFF2-40B4-BE49-F238E27FC236}">
                <a16:creationId xmlns:a16="http://schemas.microsoft.com/office/drawing/2014/main" id="{E715B9A0-8071-4546-AB16-09A512A0322C}"/>
              </a:ext>
            </a:extLst>
          </p:cNvPr>
          <p:cNvCxnSpPr>
            <a:stCxn id="83" idx="2"/>
            <a:endCxn id="92" idx="2"/>
          </p:cNvCxnSpPr>
          <p:nvPr/>
        </p:nvCxnSpPr>
        <p:spPr>
          <a:xfrm flipH="1" flipV="1">
            <a:off x="2839229" y="3146970"/>
            <a:ext cx="1657691" cy="173913"/>
          </a:xfrm>
          <a:prstGeom prst="line">
            <a:avLst/>
          </a:prstGeom>
          <a:noFill/>
          <a:ln w="18097" cap="flat" cmpd="sng" algn="ctr">
            <a:solidFill>
              <a:schemeClr val="bg1">
                <a:lumMod val="75000"/>
              </a:schemeClr>
            </a:solidFill>
            <a:prstDash val="solid"/>
          </a:ln>
          <a:effectLst/>
        </p:spPr>
      </p:cxnSp>
      <p:cxnSp>
        <p:nvCxnSpPr>
          <p:cNvPr id="64" name="Straight Connector 2">
            <a:extLst>
              <a:ext uri="{FF2B5EF4-FFF2-40B4-BE49-F238E27FC236}">
                <a16:creationId xmlns:a16="http://schemas.microsoft.com/office/drawing/2014/main" id="{A8A0F8EE-2F1A-47F2-9784-D20DF8E763BD}"/>
              </a:ext>
            </a:extLst>
          </p:cNvPr>
          <p:cNvCxnSpPr>
            <a:cxnSpLocks/>
            <a:stCxn id="83" idx="5"/>
            <a:endCxn id="91" idx="2"/>
          </p:cNvCxnSpPr>
          <p:nvPr/>
        </p:nvCxnSpPr>
        <p:spPr>
          <a:xfrm flipH="1">
            <a:off x="3441960" y="3401705"/>
            <a:ext cx="862795" cy="95867"/>
          </a:xfrm>
          <a:prstGeom prst="line">
            <a:avLst/>
          </a:prstGeom>
          <a:noFill/>
          <a:ln w="18097" cap="flat" cmpd="sng" algn="ctr">
            <a:solidFill>
              <a:schemeClr val="bg1">
                <a:lumMod val="75000"/>
              </a:schemeClr>
            </a:solidFill>
            <a:prstDash val="solid"/>
          </a:ln>
          <a:effectLst/>
        </p:spPr>
      </p:cxnSp>
      <p:cxnSp>
        <p:nvCxnSpPr>
          <p:cNvPr id="65" name="Straight Connector 2">
            <a:extLst>
              <a:ext uri="{FF2B5EF4-FFF2-40B4-BE49-F238E27FC236}">
                <a16:creationId xmlns:a16="http://schemas.microsoft.com/office/drawing/2014/main" id="{EA5A7670-6521-4AE3-B55B-E049D72A37FA}"/>
              </a:ext>
            </a:extLst>
          </p:cNvPr>
          <p:cNvCxnSpPr>
            <a:cxnSpLocks/>
            <a:stCxn id="88" idx="2"/>
            <a:endCxn id="69" idx="2"/>
          </p:cNvCxnSpPr>
          <p:nvPr/>
        </p:nvCxnSpPr>
        <p:spPr>
          <a:xfrm flipH="1">
            <a:off x="704560" y="4568705"/>
            <a:ext cx="5367330" cy="46926"/>
          </a:xfrm>
          <a:prstGeom prst="line">
            <a:avLst/>
          </a:prstGeom>
          <a:noFill/>
          <a:ln w="18097" cap="flat" cmpd="sng" algn="ctr">
            <a:solidFill>
              <a:schemeClr val="bg1">
                <a:lumMod val="75000"/>
              </a:schemeClr>
            </a:solidFill>
            <a:prstDash val="solid"/>
          </a:ln>
          <a:effectLst/>
        </p:spPr>
      </p:cxnSp>
      <p:cxnSp>
        <p:nvCxnSpPr>
          <p:cNvPr id="66" name="Straight Connector 2">
            <a:extLst>
              <a:ext uri="{FF2B5EF4-FFF2-40B4-BE49-F238E27FC236}">
                <a16:creationId xmlns:a16="http://schemas.microsoft.com/office/drawing/2014/main" id="{A18C2CBA-C66B-4D76-895A-A00CA2B42903}"/>
              </a:ext>
            </a:extLst>
          </p:cNvPr>
          <p:cNvCxnSpPr>
            <a:stCxn id="73" idx="5"/>
            <a:endCxn id="88" idx="5"/>
          </p:cNvCxnSpPr>
          <p:nvPr/>
        </p:nvCxnSpPr>
        <p:spPr>
          <a:xfrm flipH="1">
            <a:off x="5879725" y="3714082"/>
            <a:ext cx="2271131" cy="935445"/>
          </a:xfrm>
          <a:prstGeom prst="line">
            <a:avLst/>
          </a:prstGeom>
          <a:noFill/>
          <a:ln w="18097" cap="flat" cmpd="sng" algn="ctr">
            <a:solidFill>
              <a:schemeClr val="bg1">
                <a:lumMod val="75000"/>
              </a:schemeClr>
            </a:solidFill>
            <a:prstDash val="solid"/>
          </a:ln>
          <a:effectLst/>
        </p:spPr>
      </p:cxnSp>
      <p:sp>
        <p:nvSpPr>
          <p:cNvPr id="67" name="TextBox 4">
            <a:extLst>
              <a:ext uri="{FF2B5EF4-FFF2-40B4-BE49-F238E27FC236}">
                <a16:creationId xmlns:a16="http://schemas.microsoft.com/office/drawing/2014/main" id="{B424CC6E-0EFF-4E9A-8015-2AB6DBEA32D2}"/>
              </a:ext>
            </a:extLst>
          </p:cNvPr>
          <p:cNvSpPr txBox="1"/>
          <p:nvPr/>
        </p:nvSpPr>
        <p:spPr>
          <a:xfrm flipH="1">
            <a:off x="5829837" y="4729318"/>
            <a:ext cx="1097209" cy="584775"/>
          </a:xfrm>
          <a:prstGeom prst="rect">
            <a:avLst/>
          </a:prstGeom>
          <a:noFill/>
        </p:spPr>
        <p:txBody>
          <a:bodyPr wrap="square" lIns="0" tIns="0" rIns="0" bIns="0" rtlCol="0">
            <a:spAutoFit/>
          </a:bodyPr>
          <a:lstStyle/>
          <a:p>
            <a:pPr defTabSz="1078796"/>
            <a:r>
              <a:rPr lang="en-US" sz="2600" b="1">
                <a:solidFill>
                  <a:schemeClr val="accent1"/>
                </a:solidFill>
                <a:latin typeface="+mj-lt"/>
                <a:cs typeface="Roboto Black"/>
              </a:rPr>
              <a:t>1999</a:t>
            </a:r>
          </a:p>
          <a:p>
            <a:pPr defTabSz="1078796"/>
            <a:r>
              <a:rPr lang="en-US" sz="1200">
                <a:solidFill>
                  <a:schemeClr val="tx1">
                    <a:lumMod val="85000"/>
                    <a:lumOff val="15000"/>
                  </a:schemeClr>
                </a:solidFill>
                <a:cs typeface="Roboto Regular"/>
              </a:rPr>
              <a:t>Fortis Banque</a:t>
            </a:r>
          </a:p>
        </p:txBody>
      </p:sp>
      <p:sp>
        <p:nvSpPr>
          <p:cNvPr id="68" name="TextBox 4">
            <a:extLst>
              <a:ext uri="{FF2B5EF4-FFF2-40B4-BE49-F238E27FC236}">
                <a16:creationId xmlns:a16="http://schemas.microsoft.com/office/drawing/2014/main" id="{8FCA3D08-0BE0-4F72-B4E6-61F58EEB7811}"/>
              </a:ext>
            </a:extLst>
          </p:cNvPr>
          <p:cNvSpPr txBox="1"/>
          <p:nvPr/>
        </p:nvSpPr>
        <p:spPr>
          <a:xfrm flipH="1">
            <a:off x="436287" y="4812414"/>
            <a:ext cx="1259507" cy="776046"/>
          </a:xfrm>
          <a:prstGeom prst="rect">
            <a:avLst/>
          </a:prstGeom>
          <a:noFill/>
        </p:spPr>
        <p:txBody>
          <a:bodyPr wrap="square" lIns="0" tIns="0" rIns="0" bIns="0" rtlCol="0">
            <a:spAutoFit/>
          </a:bodyPr>
          <a:lstStyle/>
          <a:p>
            <a:pPr defTabSz="1078796"/>
            <a:r>
              <a:rPr lang="en-US" sz="2600" b="1">
                <a:solidFill>
                  <a:srgbClr val="00AB8E"/>
                </a:solidFill>
                <a:latin typeface="+mj-lt"/>
                <a:cs typeface="Roboto Black"/>
              </a:rPr>
              <a:t>1822</a:t>
            </a:r>
          </a:p>
          <a:p>
            <a:pPr defTabSz="1078796"/>
            <a:r>
              <a:rPr lang="fr-FR" sz="1200">
                <a:solidFill>
                  <a:schemeClr val="tx1">
                    <a:lumMod val="85000"/>
                    <a:lumOff val="15000"/>
                  </a:schemeClr>
                </a:solidFill>
                <a:cs typeface="Roboto Regular"/>
              </a:rPr>
              <a:t>Société générale </a:t>
            </a:r>
          </a:p>
          <a:p>
            <a:pPr defTabSz="1078796"/>
            <a:r>
              <a:rPr lang="fr-FR" sz="1200">
                <a:solidFill>
                  <a:schemeClr val="tx1">
                    <a:lumMod val="85000"/>
                    <a:lumOff val="15000"/>
                  </a:schemeClr>
                </a:solidFill>
                <a:cs typeface="Roboto Regular"/>
              </a:rPr>
              <a:t>des Pays-Bas</a:t>
            </a:r>
            <a:endParaRPr lang="en-US" sz="1200">
              <a:solidFill>
                <a:schemeClr val="tx1">
                  <a:lumMod val="85000"/>
                  <a:lumOff val="15000"/>
                </a:schemeClr>
              </a:solidFill>
              <a:cs typeface="Roboto Regular"/>
            </a:endParaRPr>
          </a:p>
        </p:txBody>
      </p:sp>
      <p:sp>
        <p:nvSpPr>
          <p:cNvPr id="69" name="Oval 3">
            <a:extLst>
              <a:ext uri="{FF2B5EF4-FFF2-40B4-BE49-F238E27FC236}">
                <a16:creationId xmlns:a16="http://schemas.microsoft.com/office/drawing/2014/main" id="{6CBFBB80-885C-4EDD-8D58-59A07AF6724E}"/>
              </a:ext>
            </a:extLst>
          </p:cNvPr>
          <p:cNvSpPr/>
          <p:nvPr/>
        </p:nvSpPr>
        <p:spPr>
          <a:xfrm flipH="1">
            <a:off x="479425" y="4501331"/>
            <a:ext cx="225135" cy="228600"/>
          </a:xfrm>
          <a:prstGeom prst="ellipse">
            <a:avLst/>
          </a:prstGeom>
          <a:solidFill>
            <a:srgbClr val="00AB8E"/>
          </a:solidFill>
          <a:ln w="9049" cap="flat" cmpd="sng" algn="ctr">
            <a:solidFill>
              <a:schemeClr val="bg1">
                <a:lumMod val="75000"/>
              </a:schemeClr>
            </a:solidFill>
            <a:prstDash val="solid"/>
          </a:ln>
          <a:effectLst/>
        </p:spPr>
        <p:txBody>
          <a:bodyPr rot="0" spcFirstLastPara="0" vertOverflow="overflow" horzOverflow="overflow" vert="horz" wrap="square" lIns="86268" tIns="43132" rIns="86268" bIns="43132" numCol="1" spcCol="0" rtlCol="0" fromWordArt="0" anchor="ctr" anchorCtr="0" forceAA="0" compatLnSpc="1">
            <a:prstTxWarp prst="textNoShape">
              <a:avLst/>
            </a:prstTxWarp>
            <a:noAutofit/>
          </a:bodyPr>
          <a:lstStyle/>
          <a:p>
            <a:pPr algn="ctr" defTabSz="1078796"/>
            <a:endParaRPr lang="en-US" sz="2782" kern="0">
              <a:solidFill>
                <a:prstClr val="white"/>
              </a:solidFill>
              <a:latin typeface="BNPP Sans Light" pitchFamily="50" charset="0"/>
            </a:endParaRPr>
          </a:p>
        </p:txBody>
      </p:sp>
      <p:sp>
        <p:nvSpPr>
          <p:cNvPr id="70" name="TextBox 4">
            <a:extLst>
              <a:ext uri="{FF2B5EF4-FFF2-40B4-BE49-F238E27FC236}">
                <a16:creationId xmlns:a16="http://schemas.microsoft.com/office/drawing/2014/main" id="{52FB87FB-7AF3-45D1-AAA9-B6CA0CAF2726}"/>
              </a:ext>
            </a:extLst>
          </p:cNvPr>
          <p:cNvSpPr txBox="1"/>
          <p:nvPr/>
        </p:nvSpPr>
        <p:spPr>
          <a:xfrm flipH="1">
            <a:off x="3061351" y="5064037"/>
            <a:ext cx="1946809" cy="776046"/>
          </a:xfrm>
          <a:prstGeom prst="rect">
            <a:avLst/>
          </a:prstGeom>
          <a:noFill/>
        </p:spPr>
        <p:txBody>
          <a:bodyPr wrap="square" lIns="0" tIns="0" rIns="0" bIns="0" rtlCol="0">
            <a:spAutoFit/>
          </a:bodyPr>
          <a:lstStyle/>
          <a:p>
            <a:pPr defTabSz="1078796"/>
            <a:r>
              <a:rPr lang="en-US" sz="2600" b="1">
                <a:solidFill>
                  <a:schemeClr val="accent2">
                    <a:lumMod val="75000"/>
                  </a:schemeClr>
                </a:solidFill>
                <a:latin typeface="+mj-lt"/>
                <a:cs typeface="Roboto Black"/>
              </a:rPr>
              <a:t>1865</a:t>
            </a:r>
          </a:p>
          <a:p>
            <a:pPr defTabSz="1078796"/>
            <a:r>
              <a:rPr lang="fr-FR" sz="1200">
                <a:solidFill>
                  <a:schemeClr val="tx1">
                    <a:lumMod val="85000"/>
                    <a:lumOff val="15000"/>
                  </a:schemeClr>
                </a:solidFill>
                <a:cs typeface="Roboto Regular"/>
              </a:rPr>
              <a:t>Caisse Générale d’Epargne et de Retraite (CGER)</a:t>
            </a:r>
            <a:endParaRPr lang="en-US" sz="1200">
              <a:solidFill>
                <a:schemeClr val="tx1">
                  <a:lumMod val="85000"/>
                  <a:lumOff val="15000"/>
                </a:schemeClr>
              </a:solidFill>
              <a:cs typeface="Roboto Regular"/>
            </a:endParaRPr>
          </a:p>
        </p:txBody>
      </p:sp>
      <p:cxnSp>
        <p:nvCxnSpPr>
          <p:cNvPr id="71" name="Straight Connector 2">
            <a:extLst>
              <a:ext uri="{FF2B5EF4-FFF2-40B4-BE49-F238E27FC236}">
                <a16:creationId xmlns:a16="http://schemas.microsoft.com/office/drawing/2014/main" id="{2C72BB7C-7797-4AC2-8977-6F02BFCAD54E}"/>
              </a:ext>
            </a:extLst>
          </p:cNvPr>
          <p:cNvCxnSpPr>
            <a:cxnSpLocks/>
            <a:stCxn id="73" idx="7"/>
            <a:endCxn id="97" idx="7"/>
          </p:cNvCxnSpPr>
          <p:nvPr/>
        </p:nvCxnSpPr>
        <p:spPr>
          <a:xfrm flipH="1" flipV="1">
            <a:off x="5187050" y="2283786"/>
            <a:ext cx="2963806" cy="1268652"/>
          </a:xfrm>
          <a:prstGeom prst="line">
            <a:avLst/>
          </a:prstGeom>
          <a:noFill/>
          <a:ln w="18097" cap="flat" cmpd="sng" algn="ctr">
            <a:solidFill>
              <a:schemeClr val="bg1">
                <a:lumMod val="75000"/>
              </a:schemeClr>
            </a:solidFill>
            <a:prstDash val="solid"/>
          </a:ln>
          <a:effectLst/>
        </p:spPr>
      </p:cxnSp>
      <p:sp>
        <p:nvSpPr>
          <p:cNvPr id="72" name="TextBox 9">
            <a:extLst>
              <a:ext uri="{FF2B5EF4-FFF2-40B4-BE49-F238E27FC236}">
                <a16:creationId xmlns:a16="http://schemas.microsoft.com/office/drawing/2014/main" id="{3CE33906-1B71-4AB2-91BC-B0801CC13BAE}"/>
              </a:ext>
            </a:extLst>
          </p:cNvPr>
          <p:cNvSpPr txBox="1"/>
          <p:nvPr/>
        </p:nvSpPr>
        <p:spPr>
          <a:xfrm flipH="1">
            <a:off x="7843856" y="3817970"/>
            <a:ext cx="1262117" cy="1323439"/>
          </a:xfrm>
          <a:prstGeom prst="rect">
            <a:avLst/>
          </a:prstGeom>
          <a:noFill/>
        </p:spPr>
        <p:txBody>
          <a:bodyPr wrap="square" lIns="0" tIns="0" rIns="0" bIns="0" rtlCol="0">
            <a:spAutoFit/>
          </a:bodyPr>
          <a:lstStyle/>
          <a:p>
            <a:pPr defTabSz="1078796"/>
            <a:r>
              <a:rPr lang="en" sz="2600" b="1">
                <a:solidFill>
                  <a:schemeClr val="accent4">
                    <a:lumMod val="75000"/>
                  </a:schemeClr>
                </a:solidFill>
                <a:latin typeface="+mj-lt"/>
                <a:cs typeface="Roboto Black"/>
              </a:rPr>
              <a:t>2009</a:t>
            </a:r>
          </a:p>
          <a:p>
            <a:pPr defTabSz="1078796"/>
            <a:r>
              <a:rPr lang="fr-FR" sz="1200">
                <a:solidFill>
                  <a:schemeClr val="tx1">
                    <a:lumMod val="85000"/>
                    <a:lumOff val="15000"/>
                  </a:schemeClr>
                </a:solidFill>
                <a:cs typeface="Roboto Regular"/>
              </a:rPr>
              <a:t>Intégration de </a:t>
            </a:r>
          </a:p>
          <a:p>
            <a:pPr defTabSz="1078796"/>
            <a:r>
              <a:rPr lang="fr-FR" sz="1200">
                <a:solidFill>
                  <a:schemeClr val="tx1">
                    <a:lumMod val="85000"/>
                    <a:lumOff val="15000"/>
                  </a:schemeClr>
                </a:solidFill>
                <a:cs typeface="Roboto Regular"/>
              </a:rPr>
              <a:t>BNP Paribas Fortis (Belgique</a:t>
            </a:r>
            <a:r>
              <a:rPr lang="en-US" sz="1200">
                <a:solidFill>
                  <a:schemeClr val="tx1">
                    <a:lumMod val="85000"/>
                    <a:lumOff val="15000"/>
                  </a:schemeClr>
                </a:solidFill>
                <a:cs typeface="Roboto Regular"/>
              </a:rPr>
              <a:t>) et de </a:t>
            </a:r>
          </a:p>
          <a:p>
            <a:pPr defTabSz="1078796"/>
            <a:r>
              <a:rPr lang="en-US" sz="1200">
                <a:solidFill>
                  <a:schemeClr val="tx1">
                    <a:lumMod val="85000"/>
                    <a:lumOff val="15000"/>
                  </a:schemeClr>
                </a:solidFill>
                <a:cs typeface="Roboto Regular"/>
              </a:rPr>
              <a:t>BGL BNP Paribas (Luxembourg</a:t>
            </a:r>
            <a:r>
              <a:rPr lang="en-US" sz="1200">
                <a:solidFill>
                  <a:schemeClr val="tx1">
                    <a:lumMod val="85000"/>
                    <a:lumOff val="15000"/>
                  </a:schemeClr>
                </a:solidFill>
                <a:latin typeface="BNPP Sans Light" pitchFamily="50" charset="0"/>
                <a:cs typeface="Roboto Regular"/>
              </a:rPr>
              <a:t>)</a:t>
            </a:r>
          </a:p>
        </p:txBody>
      </p:sp>
      <p:sp>
        <p:nvSpPr>
          <p:cNvPr id="73" name="Oval 11">
            <a:extLst>
              <a:ext uri="{FF2B5EF4-FFF2-40B4-BE49-F238E27FC236}">
                <a16:creationId xmlns:a16="http://schemas.microsoft.com/office/drawing/2014/main" id="{1DABA689-C169-48D4-9731-9DDFB151DB35}"/>
              </a:ext>
            </a:extLst>
          </p:cNvPr>
          <p:cNvSpPr/>
          <p:nvPr/>
        </p:nvSpPr>
        <p:spPr>
          <a:xfrm flipH="1">
            <a:off x="8117886" y="3518960"/>
            <a:ext cx="225135" cy="228600"/>
          </a:xfrm>
          <a:prstGeom prst="ellipse">
            <a:avLst/>
          </a:prstGeom>
          <a:solidFill>
            <a:schemeClr val="accent4">
              <a:lumMod val="75000"/>
            </a:schemeClr>
          </a:solidFill>
          <a:ln w="9049" cap="flat" cmpd="sng" algn="ctr">
            <a:noFill/>
            <a:prstDash val="solid"/>
          </a:ln>
          <a:effectLst/>
        </p:spPr>
        <p:txBody>
          <a:bodyPr rot="0" spcFirstLastPara="0" vertOverflow="overflow" horzOverflow="overflow" vert="horz" wrap="square" lIns="86268" tIns="43132" rIns="86268" bIns="43132" numCol="1" spcCol="0" rtlCol="0" fromWordArt="0" anchor="ctr" anchorCtr="0" forceAA="0" compatLnSpc="1">
            <a:prstTxWarp prst="textNoShape">
              <a:avLst/>
            </a:prstTxWarp>
            <a:noAutofit/>
          </a:bodyPr>
          <a:lstStyle/>
          <a:p>
            <a:pPr algn="ctr" defTabSz="1078796"/>
            <a:endParaRPr lang="en-US" sz="2782" kern="0">
              <a:solidFill>
                <a:prstClr val="white"/>
              </a:solidFill>
              <a:latin typeface="BNPP Sans Light" pitchFamily="50" charset="0"/>
            </a:endParaRPr>
          </a:p>
        </p:txBody>
      </p:sp>
      <p:sp>
        <p:nvSpPr>
          <p:cNvPr id="74" name="TextBox 8">
            <a:extLst>
              <a:ext uri="{FF2B5EF4-FFF2-40B4-BE49-F238E27FC236}">
                <a16:creationId xmlns:a16="http://schemas.microsoft.com/office/drawing/2014/main" id="{ABC998C2-263B-4275-B9A7-6D764894BED3}"/>
              </a:ext>
            </a:extLst>
          </p:cNvPr>
          <p:cNvSpPr txBox="1"/>
          <p:nvPr/>
        </p:nvSpPr>
        <p:spPr>
          <a:xfrm flipH="1">
            <a:off x="7222598" y="1584194"/>
            <a:ext cx="2240846" cy="1323439"/>
          </a:xfrm>
          <a:prstGeom prst="rect">
            <a:avLst/>
          </a:prstGeom>
          <a:noFill/>
        </p:spPr>
        <p:txBody>
          <a:bodyPr wrap="square" lIns="0" tIns="0" rIns="0" bIns="0" rtlCol="0">
            <a:spAutoFit/>
          </a:bodyPr>
          <a:lstStyle/>
          <a:p>
            <a:pPr defTabSz="1078796"/>
            <a:r>
              <a:rPr lang="en-US" sz="2600" b="1">
                <a:solidFill>
                  <a:srgbClr val="A3C439"/>
                </a:solidFill>
                <a:latin typeface="+mj-lt"/>
                <a:cs typeface="Roboto Black"/>
              </a:rPr>
              <a:t>2006</a:t>
            </a:r>
          </a:p>
          <a:p>
            <a:pPr defTabSz="1078796"/>
            <a:r>
              <a:rPr lang="en-US" sz="1200">
                <a:solidFill>
                  <a:schemeClr val="tx1">
                    <a:lumMod val="85000"/>
                    <a:lumOff val="15000"/>
                  </a:schemeClr>
                </a:solidFill>
                <a:cs typeface="Roboto Regular"/>
              </a:rPr>
              <a:t>Acquisition de TEB en </a:t>
            </a:r>
            <a:r>
              <a:rPr lang="fr-FR" sz="1200">
                <a:solidFill>
                  <a:schemeClr val="tx1">
                    <a:lumMod val="85000"/>
                    <a:lumOff val="15000"/>
                  </a:schemeClr>
                </a:solidFill>
                <a:cs typeface="Roboto Regular"/>
              </a:rPr>
              <a:t>Turquie (issue de </a:t>
            </a:r>
            <a:r>
              <a:rPr lang="en-US" sz="1200">
                <a:solidFill>
                  <a:schemeClr val="tx1">
                    <a:lumMod val="85000"/>
                    <a:lumOff val="15000"/>
                  </a:schemeClr>
                </a:solidFill>
                <a:cs typeface="Roboto Regular"/>
              </a:rPr>
              <a:t>Kocaeli Halk Bankasi créée en 1927) </a:t>
            </a:r>
            <a:r>
              <a:rPr lang="fr-FR" sz="1200">
                <a:solidFill>
                  <a:schemeClr val="tx1">
                    <a:lumMod val="85000"/>
                    <a:lumOff val="15000"/>
                  </a:schemeClr>
                </a:solidFill>
                <a:cs typeface="Roboto Regular"/>
              </a:rPr>
              <a:t>et de BNL (Italie</a:t>
            </a:r>
            <a:r>
              <a:rPr lang="en-US" sz="1200">
                <a:solidFill>
                  <a:schemeClr val="tx1">
                    <a:lumMod val="85000"/>
                    <a:lumOff val="15000"/>
                  </a:schemeClr>
                </a:solidFill>
                <a:cs typeface="Roboto Regular"/>
              </a:rPr>
              <a:t>) qui tire ses origines de </a:t>
            </a:r>
            <a:r>
              <a:rPr lang="it-IT" sz="1200">
                <a:solidFill>
                  <a:schemeClr val="tx1">
                    <a:lumMod val="85000"/>
                    <a:lumOff val="15000"/>
                  </a:schemeClr>
                </a:solidFill>
                <a:cs typeface="Roboto Regular"/>
              </a:rPr>
              <a:t>l’Istituto</a:t>
            </a:r>
            <a:r>
              <a:rPr lang="en-US" sz="1200">
                <a:solidFill>
                  <a:schemeClr val="tx1">
                    <a:lumMod val="85000"/>
                    <a:lumOff val="15000"/>
                  </a:schemeClr>
                </a:solidFill>
                <a:cs typeface="Roboto Regular"/>
              </a:rPr>
              <a:t> </a:t>
            </a:r>
            <a:r>
              <a:rPr lang="it-IT" sz="1200">
                <a:solidFill>
                  <a:schemeClr val="tx1">
                    <a:lumMod val="85000"/>
                    <a:lumOff val="15000"/>
                  </a:schemeClr>
                </a:solidFill>
                <a:cs typeface="Roboto Regular"/>
              </a:rPr>
              <a:t>Nazionale</a:t>
            </a:r>
            <a:r>
              <a:rPr lang="en-US" sz="1200">
                <a:solidFill>
                  <a:schemeClr val="tx1">
                    <a:lumMod val="85000"/>
                    <a:lumOff val="15000"/>
                  </a:schemeClr>
                </a:solidFill>
                <a:cs typeface="Roboto Regular"/>
              </a:rPr>
              <a:t> di Credito per la Cooperazione (1913)</a:t>
            </a:r>
          </a:p>
        </p:txBody>
      </p:sp>
      <p:sp>
        <p:nvSpPr>
          <p:cNvPr id="75" name="TextBox 7">
            <a:extLst>
              <a:ext uri="{FF2B5EF4-FFF2-40B4-BE49-F238E27FC236}">
                <a16:creationId xmlns:a16="http://schemas.microsoft.com/office/drawing/2014/main" id="{24235337-DC8D-4B61-AA29-E0A5D85341CE}"/>
              </a:ext>
            </a:extLst>
          </p:cNvPr>
          <p:cNvSpPr txBox="1"/>
          <p:nvPr/>
        </p:nvSpPr>
        <p:spPr>
          <a:xfrm flipH="1">
            <a:off x="5879725" y="2935905"/>
            <a:ext cx="1504189" cy="954107"/>
          </a:xfrm>
          <a:prstGeom prst="rect">
            <a:avLst/>
          </a:prstGeom>
          <a:noFill/>
        </p:spPr>
        <p:txBody>
          <a:bodyPr wrap="square" lIns="0" tIns="0" rIns="0" bIns="0" rtlCol="0">
            <a:spAutoFit/>
          </a:bodyPr>
          <a:lstStyle/>
          <a:p>
            <a:pPr defTabSz="1078796"/>
            <a:r>
              <a:rPr lang="en-US" sz="2600" b="1" dirty="0">
                <a:solidFill>
                  <a:srgbClr val="00915A"/>
                </a:solidFill>
                <a:latin typeface="+mj-lt"/>
                <a:cs typeface="Roboto Black"/>
              </a:rPr>
              <a:t>2000</a:t>
            </a:r>
          </a:p>
          <a:p>
            <a:pPr defTabSz="1078796"/>
            <a:r>
              <a:rPr lang="en-US" sz="1200" dirty="0">
                <a:latin typeface="BNPP Sans Light" pitchFamily="50" charset="0"/>
                <a:cs typeface="Roboto Regular"/>
              </a:rPr>
              <a:t>Fusion de BNP </a:t>
            </a:r>
            <a:br>
              <a:rPr lang="en-US" sz="1200" dirty="0">
                <a:latin typeface="BNPP Sans Light" pitchFamily="50" charset="0"/>
                <a:cs typeface="Roboto Regular"/>
              </a:rPr>
            </a:br>
            <a:r>
              <a:rPr lang="en-US" sz="1200" dirty="0">
                <a:latin typeface="BNPP Sans Light" pitchFamily="50" charset="0"/>
                <a:cs typeface="Roboto Regular"/>
              </a:rPr>
              <a:t>et de Paribas pour former BNP Paribas</a:t>
            </a:r>
          </a:p>
        </p:txBody>
      </p:sp>
      <p:cxnSp>
        <p:nvCxnSpPr>
          <p:cNvPr id="77" name="Straight Connector 2">
            <a:extLst>
              <a:ext uri="{FF2B5EF4-FFF2-40B4-BE49-F238E27FC236}">
                <a16:creationId xmlns:a16="http://schemas.microsoft.com/office/drawing/2014/main" id="{579F7579-E231-4FAE-B72E-58449DF610A4}"/>
              </a:ext>
            </a:extLst>
          </p:cNvPr>
          <p:cNvCxnSpPr>
            <a:stCxn id="80" idx="2"/>
            <a:endCxn id="83" idx="2"/>
          </p:cNvCxnSpPr>
          <p:nvPr/>
        </p:nvCxnSpPr>
        <p:spPr>
          <a:xfrm flipH="1">
            <a:off x="4496920" y="2729594"/>
            <a:ext cx="1840214" cy="591289"/>
          </a:xfrm>
          <a:prstGeom prst="line">
            <a:avLst/>
          </a:prstGeom>
          <a:noFill/>
          <a:ln w="18097" cap="flat" cmpd="sng" algn="ctr">
            <a:solidFill>
              <a:schemeClr val="bg1">
                <a:lumMod val="75000"/>
              </a:schemeClr>
            </a:solidFill>
            <a:prstDash val="solid"/>
          </a:ln>
          <a:effectLst/>
        </p:spPr>
      </p:cxnSp>
      <p:sp>
        <p:nvSpPr>
          <p:cNvPr id="79" name="Oval 10">
            <a:extLst>
              <a:ext uri="{FF2B5EF4-FFF2-40B4-BE49-F238E27FC236}">
                <a16:creationId xmlns:a16="http://schemas.microsoft.com/office/drawing/2014/main" id="{04CF77A4-6E72-4E77-B9EC-B4FF4B3802F1}"/>
              </a:ext>
            </a:extLst>
          </p:cNvPr>
          <p:cNvSpPr/>
          <p:nvPr/>
        </p:nvSpPr>
        <p:spPr>
          <a:xfrm flipH="1">
            <a:off x="7251208" y="3092283"/>
            <a:ext cx="225135" cy="228600"/>
          </a:xfrm>
          <a:prstGeom prst="ellipse">
            <a:avLst/>
          </a:prstGeom>
          <a:solidFill>
            <a:schemeClr val="accent4"/>
          </a:solidFill>
          <a:ln w="9049" cap="flat" cmpd="sng" algn="ctr">
            <a:noFill/>
            <a:prstDash val="solid"/>
          </a:ln>
          <a:effectLst/>
        </p:spPr>
        <p:txBody>
          <a:bodyPr rot="0" spcFirstLastPara="0" vertOverflow="overflow" horzOverflow="overflow" vert="horz" wrap="square" lIns="86268" tIns="43132" rIns="86268" bIns="43132" numCol="1" spcCol="0" rtlCol="0" fromWordArt="0" anchor="ctr" anchorCtr="0" forceAA="0" compatLnSpc="1">
            <a:prstTxWarp prst="textNoShape">
              <a:avLst/>
            </a:prstTxWarp>
            <a:noAutofit/>
          </a:bodyPr>
          <a:lstStyle/>
          <a:p>
            <a:pPr algn="ctr" defTabSz="1078796"/>
            <a:endParaRPr lang="en-US" sz="2782" kern="0">
              <a:solidFill>
                <a:prstClr val="white"/>
              </a:solidFill>
              <a:latin typeface="BNPP Sans Light" pitchFamily="50" charset="0"/>
            </a:endParaRPr>
          </a:p>
        </p:txBody>
      </p:sp>
      <p:sp>
        <p:nvSpPr>
          <p:cNvPr id="80" name="Oval 6">
            <a:extLst>
              <a:ext uri="{FF2B5EF4-FFF2-40B4-BE49-F238E27FC236}">
                <a16:creationId xmlns:a16="http://schemas.microsoft.com/office/drawing/2014/main" id="{16BD3C71-E940-4427-A6FD-ED0B317D1E24}"/>
              </a:ext>
            </a:extLst>
          </p:cNvPr>
          <p:cNvSpPr/>
          <p:nvPr/>
        </p:nvSpPr>
        <p:spPr>
          <a:xfrm flipH="1">
            <a:off x="6111999" y="2615294"/>
            <a:ext cx="225135" cy="228600"/>
          </a:xfrm>
          <a:prstGeom prst="ellipse">
            <a:avLst/>
          </a:prstGeom>
          <a:solidFill>
            <a:srgbClr val="00965D"/>
          </a:solidFill>
          <a:ln w="9049" cap="flat" cmpd="sng" algn="ctr">
            <a:noFill/>
            <a:prstDash val="solid"/>
          </a:ln>
          <a:effectLst/>
        </p:spPr>
        <p:txBody>
          <a:bodyPr rot="0" spcFirstLastPara="0" vertOverflow="overflow" horzOverflow="overflow" vert="horz" wrap="square" lIns="86268" tIns="43132" rIns="86268" bIns="43132" numCol="1" spcCol="0" rtlCol="0" fromWordArt="0" anchor="ctr" anchorCtr="0" forceAA="0" compatLnSpc="1">
            <a:prstTxWarp prst="textNoShape">
              <a:avLst/>
            </a:prstTxWarp>
            <a:noAutofit/>
          </a:bodyPr>
          <a:lstStyle/>
          <a:p>
            <a:pPr algn="ctr" defTabSz="1078796"/>
            <a:endParaRPr lang="en-US" sz="2782" kern="0">
              <a:solidFill>
                <a:prstClr val="white"/>
              </a:solidFill>
              <a:latin typeface="BNPP Sans Light" pitchFamily="50" charset="0"/>
            </a:endParaRPr>
          </a:p>
        </p:txBody>
      </p:sp>
      <p:sp>
        <p:nvSpPr>
          <p:cNvPr id="81" name="TextBox 16">
            <a:extLst>
              <a:ext uri="{FF2B5EF4-FFF2-40B4-BE49-F238E27FC236}">
                <a16:creationId xmlns:a16="http://schemas.microsoft.com/office/drawing/2014/main" id="{31422C7B-4094-4AC4-B8FF-FAAC3C1297A9}"/>
              </a:ext>
            </a:extLst>
          </p:cNvPr>
          <p:cNvSpPr txBox="1"/>
          <p:nvPr/>
        </p:nvSpPr>
        <p:spPr>
          <a:xfrm flipH="1">
            <a:off x="5279915" y="1341145"/>
            <a:ext cx="1420829" cy="769441"/>
          </a:xfrm>
          <a:prstGeom prst="rect">
            <a:avLst/>
          </a:prstGeom>
          <a:noFill/>
        </p:spPr>
        <p:txBody>
          <a:bodyPr wrap="square" lIns="0" tIns="0" rIns="0" bIns="0" rtlCol="0">
            <a:spAutoFit/>
          </a:bodyPr>
          <a:lstStyle/>
          <a:p>
            <a:pPr defTabSz="1078796"/>
            <a:r>
              <a:rPr lang="en-US" sz="2600" b="1">
                <a:solidFill>
                  <a:srgbClr val="00685E"/>
                </a:solidFill>
                <a:latin typeface="+mj-lt"/>
                <a:cs typeface="Roboto Black"/>
              </a:rPr>
              <a:t>1966</a:t>
            </a:r>
          </a:p>
          <a:p>
            <a:pPr defTabSz="1078796"/>
            <a:r>
              <a:rPr lang="en-US" sz="1200">
                <a:solidFill>
                  <a:schemeClr val="tx1">
                    <a:lumMod val="85000"/>
                    <a:lumOff val="15000"/>
                  </a:schemeClr>
                </a:solidFill>
                <a:cs typeface="Roboto Regular"/>
              </a:rPr>
              <a:t>Banque Nationale de Paris (BNP)</a:t>
            </a:r>
          </a:p>
        </p:txBody>
      </p:sp>
      <p:sp>
        <p:nvSpPr>
          <p:cNvPr id="82" name="TextBox 4">
            <a:extLst>
              <a:ext uri="{FF2B5EF4-FFF2-40B4-BE49-F238E27FC236}">
                <a16:creationId xmlns:a16="http://schemas.microsoft.com/office/drawing/2014/main" id="{D80795DF-F3A1-4454-9F9F-96761099949A}"/>
              </a:ext>
            </a:extLst>
          </p:cNvPr>
          <p:cNvSpPr txBox="1"/>
          <p:nvPr/>
        </p:nvSpPr>
        <p:spPr>
          <a:xfrm flipH="1">
            <a:off x="4256354" y="3484080"/>
            <a:ext cx="1376892" cy="769441"/>
          </a:xfrm>
          <a:prstGeom prst="rect">
            <a:avLst/>
          </a:prstGeom>
          <a:noFill/>
        </p:spPr>
        <p:txBody>
          <a:bodyPr wrap="square" lIns="0" tIns="0" rIns="0" bIns="0" rtlCol="0">
            <a:spAutoFit/>
          </a:bodyPr>
          <a:lstStyle/>
          <a:p>
            <a:pPr defTabSz="1078796"/>
            <a:r>
              <a:rPr lang="en-US" sz="2600" b="1">
                <a:solidFill>
                  <a:schemeClr val="accent2"/>
                </a:solidFill>
                <a:latin typeface="BNPP Sans" panose="02000000000000000000" pitchFamily="50" charset="0"/>
                <a:cs typeface="Roboto Black"/>
              </a:rPr>
              <a:t>1872</a:t>
            </a:r>
          </a:p>
          <a:p>
            <a:pPr defTabSz="1078796"/>
            <a:r>
              <a:rPr lang="en-US" sz="1200">
                <a:latin typeface="BNPP Sans Light" pitchFamily="50" charset="0"/>
                <a:cs typeface="Roboto Regular"/>
              </a:rPr>
              <a:t>Banque de Paris et des Pays-bas (Paribas)</a:t>
            </a:r>
          </a:p>
        </p:txBody>
      </p:sp>
      <p:sp>
        <p:nvSpPr>
          <p:cNvPr id="83" name="Oval 15">
            <a:extLst>
              <a:ext uri="{FF2B5EF4-FFF2-40B4-BE49-F238E27FC236}">
                <a16:creationId xmlns:a16="http://schemas.microsoft.com/office/drawing/2014/main" id="{1FED3B31-6917-4713-B2DF-6FC8CE423FB3}"/>
              </a:ext>
            </a:extLst>
          </p:cNvPr>
          <p:cNvSpPr/>
          <p:nvPr/>
        </p:nvSpPr>
        <p:spPr>
          <a:xfrm flipH="1">
            <a:off x="4271785" y="3206583"/>
            <a:ext cx="225135" cy="228600"/>
          </a:xfrm>
          <a:prstGeom prst="ellipse">
            <a:avLst/>
          </a:prstGeom>
          <a:solidFill>
            <a:schemeClr val="accent2"/>
          </a:solidFill>
          <a:ln w="9049" cap="flat" cmpd="sng" algn="ctr">
            <a:noFill/>
            <a:prstDash val="solid"/>
          </a:ln>
          <a:effectLst/>
        </p:spPr>
        <p:txBody>
          <a:bodyPr rot="0" spcFirstLastPara="0" vertOverflow="overflow" horzOverflow="overflow" vert="horz" wrap="square" lIns="86268" tIns="43132" rIns="86268" bIns="43132" numCol="1" spcCol="0" rtlCol="0" fromWordArt="0" anchor="ctr" anchorCtr="0" forceAA="0" compatLnSpc="1">
            <a:prstTxWarp prst="textNoShape">
              <a:avLst/>
            </a:prstTxWarp>
            <a:noAutofit/>
          </a:bodyPr>
          <a:lstStyle/>
          <a:p>
            <a:pPr algn="ctr" defTabSz="1078796"/>
            <a:endParaRPr lang="en-US" sz="2782" kern="0">
              <a:solidFill>
                <a:prstClr val="white"/>
              </a:solidFill>
              <a:latin typeface="BNPP Sans Light" pitchFamily="50" charset="0"/>
            </a:endParaRPr>
          </a:p>
        </p:txBody>
      </p:sp>
      <p:sp>
        <p:nvSpPr>
          <p:cNvPr id="84" name="TextBox 4">
            <a:extLst>
              <a:ext uri="{FF2B5EF4-FFF2-40B4-BE49-F238E27FC236}">
                <a16:creationId xmlns:a16="http://schemas.microsoft.com/office/drawing/2014/main" id="{F34D770F-278D-4B0C-8838-84012DAC6C8B}"/>
              </a:ext>
            </a:extLst>
          </p:cNvPr>
          <p:cNvSpPr txBox="1"/>
          <p:nvPr/>
        </p:nvSpPr>
        <p:spPr>
          <a:xfrm flipH="1">
            <a:off x="1661003" y="4819588"/>
            <a:ext cx="1209052" cy="776046"/>
          </a:xfrm>
          <a:prstGeom prst="rect">
            <a:avLst/>
          </a:prstGeom>
          <a:noFill/>
        </p:spPr>
        <p:txBody>
          <a:bodyPr wrap="square" lIns="0" tIns="0" rIns="0" bIns="0" rtlCol="0">
            <a:spAutoFit/>
          </a:bodyPr>
          <a:lstStyle/>
          <a:p>
            <a:pPr defTabSz="1078796"/>
            <a:r>
              <a:rPr lang="en-US" sz="2600" b="1">
                <a:solidFill>
                  <a:srgbClr val="00AB8E"/>
                </a:solidFill>
                <a:latin typeface="+mj-lt"/>
                <a:cs typeface="Roboto Black"/>
              </a:rPr>
              <a:t>1830</a:t>
            </a:r>
          </a:p>
          <a:p>
            <a:pPr defTabSz="1078796"/>
            <a:r>
              <a:rPr lang="fr-FR" sz="1200">
                <a:solidFill>
                  <a:schemeClr val="tx1">
                    <a:lumMod val="85000"/>
                    <a:lumOff val="15000"/>
                  </a:schemeClr>
                </a:solidFill>
                <a:cs typeface="Roboto Regular"/>
              </a:rPr>
              <a:t>Société générale </a:t>
            </a:r>
          </a:p>
          <a:p>
            <a:pPr defTabSz="1078796"/>
            <a:r>
              <a:rPr lang="fr-FR" sz="1200">
                <a:solidFill>
                  <a:schemeClr val="tx1">
                    <a:lumMod val="85000"/>
                    <a:lumOff val="15000"/>
                  </a:schemeClr>
                </a:solidFill>
                <a:cs typeface="Roboto Regular"/>
              </a:rPr>
              <a:t>de Belgique</a:t>
            </a:r>
            <a:endParaRPr lang="en-US" sz="1200">
              <a:solidFill>
                <a:schemeClr val="tx1">
                  <a:lumMod val="85000"/>
                  <a:lumOff val="15000"/>
                </a:schemeClr>
              </a:solidFill>
              <a:cs typeface="Roboto Regular"/>
            </a:endParaRPr>
          </a:p>
        </p:txBody>
      </p:sp>
      <p:sp>
        <p:nvSpPr>
          <p:cNvPr id="85" name="Oval 3">
            <a:extLst>
              <a:ext uri="{FF2B5EF4-FFF2-40B4-BE49-F238E27FC236}">
                <a16:creationId xmlns:a16="http://schemas.microsoft.com/office/drawing/2014/main" id="{C18BB96C-4D56-40BA-ADAE-95BE44E7B697}"/>
              </a:ext>
            </a:extLst>
          </p:cNvPr>
          <p:cNvSpPr/>
          <p:nvPr/>
        </p:nvSpPr>
        <p:spPr>
          <a:xfrm flipH="1">
            <a:off x="1679278" y="4501331"/>
            <a:ext cx="225135" cy="228600"/>
          </a:xfrm>
          <a:prstGeom prst="ellipse">
            <a:avLst/>
          </a:prstGeom>
          <a:solidFill>
            <a:srgbClr val="00AB8E"/>
          </a:solidFill>
          <a:ln w="9049" cap="flat" cmpd="sng" algn="ctr">
            <a:noFill/>
            <a:prstDash val="solid"/>
          </a:ln>
          <a:effectLst/>
        </p:spPr>
        <p:txBody>
          <a:bodyPr rot="0" spcFirstLastPara="0" vertOverflow="overflow" horzOverflow="overflow" vert="horz" wrap="square" lIns="86268" tIns="43132" rIns="86268" bIns="43132" numCol="1" spcCol="0" rtlCol="0" fromWordArt="0" anchor="ctr" anchorCtr="0" forceAA="0" compatLnSpc="1">
            <a:prstTxWarp prst="textNoShape">
              <a:avLst/>
            </a:prstTxWarp>
            <a:noAutofit/>
          </a:bodyPr>
          <a:lstStyle/>
          <a:p>
            <a:pPr algn="ctr" defTabSz="1078796"/>
            <a:endParaRPr lang="en-US" sz="2782" kern="0">
              <a:solidFill>
                <a:prstClr val="white"/>
              </a:solidFill>
              <a:latin typeface="BNPP Sans Light" pitchFamily="50" charset="0"/>
            </a:endParaRPr>
          </a:p>
        </p:txBody>
      </p:sp>
      <p:cxnSp>
        <p:nvCxnSpPr>
          <p:cNvPr id="86" name="Straight Connector 2">
            <a:extLst>
              <a:ext uri="{FF2B5EF4-FFF2-40B4-BE49-F238E27FC236}">
                <a16:creationId xmlns:a16="http://schemas.microsoft.com/office/drawing/2014/main" id="{0C2281D1-EAEC-4189-A195-B67E30B73FD5}"/>
              </a:ext>
            </a:extLst>
          </p:cNvPr>
          <p:cNvCxnSpPr>
            <a:stCxn id="88" idx="2"/>
            <a:endCxn id="87" idx="2"/>
          </p:cNvCxnSpPr>
          <p:nvPr/>
        </p:nvCxnSpPr>
        <p:spPr>
          <a:xfrm flipH="1">
            <a:off x="3308591" y="4568705"/>
            <a:ext cx="2763299" cy="350602"/>
          </a:xfrm>
          <a:prstGeom prst="line">
            <a:avLst/>
          </a:prstGeom>
          <a:noFill/>
          <a:ln w="18097" cap="flat" cmpd="sng" algn="ctr">
            <a:solidFill>
              <a:schemeClr val="bg1">
                <a:lumMod val="75000"/>
              </a:schemeClr>
            </a:solidFill>
            <a:prstDash val="solid"/>
          </a:ln>
          <a:effectLst/>
        </p:spPr>
      </p:cxnSp>
      <p:sp>
        <p:nvSpPr>
          <p:cNvPr id="87" name="Oval 3">
            <a:extLst>
              <a:ext uri="{FF2B5EF4-FFF2-40B4-BE49-F238E27FC236}">
                <a16:creationId xmlns:a16="http://schemas.microsoft.com/office/drawing/2014/main" id="{19F281B5-13B7-4890-8D20-DACEAA7A0D5A}"/>
              </a:ext>
            </a:extLst>
          </p:cNvPr>
          <p:cNvSpPr/>
          <p:nvPr/>
        </p:nvSpPr>
        <p:spPr>
          <a:xfrm flipH="1">
            <a:off x="3083456" y="4805007"/>
            <a:ext cx="225135" cy="228600"/>
          </a:xfrm>
          <a:prstGeom prst="ellipse">
            <a:avLst/>
          </a:prstGeom>
          <a:solidFill>
            <a:schemeClr val="accent2"/>
          </a:solidFill>
          <a:ln w="9049" cap="flat" cmpd="sng" algn="ctr">
            <a:noFill/>
            <a:prstDash val="solid"/>
          </a:ln>
          <a:effectLst/>
        </p:spPr>
        <p:txBody>
          <a:bodyPr rot="0" spcFirstLastPara="0" vertOverflow="overflow" horzOverflow="overflow" vert="horz" wrap="square" lIns="86268" tIns="43132" rIns="86268" bIns="43132" numCol="1" spcCol="0" rtlCol="0" fromWordArt="0" anchor="ctr" anchorCtr="0" forceAA="0" compatLnSpc="1">
            <a:prstTxWarp prst="textNoShape">
              <a:avLst/>
            </a:prstTxWarp>
            <a:noAutofit/>
          </a:bodyPr>
          <a:lstStyle/>
          <a:p>
            <a:pPr algn="ctr" defTabSz="1078796"/>
            <a:endParaRPr lang="en-US" sz="2782" kern="0">
              <a:solidFill>
                <a:prstClr val="white"/>
              </a:solidFill>
              <a:latin typeface="BNPP Sans Light" pitchFamily="50" charset="0"/>
            </a:endParaRPr>
          </a:p>
        </p:txBody>
      </p:sp>
      <p:sp>
        <p:nvSpPr>
          <p:cNvPr id="88" name="Oval 15">
            <a:extLst>
              <a:ext uri="{FF2B5EF4-FFF2-40B4-BE49-F238E27FC236}">
                <a16:creationId xmlns:a16="http://schemas.microsoft.com/office/drawing/2014/main" id="{52820019-E215-42A6-B870-E2E1842F3A9C}"/>
              </a:ext>
            </a:extLst>
          </p:cNvPr>
          <p:cNvSpPr/>
          <p:nvPr/>
        </p:nvSpPr>
        <p:spPr>
          <a:xfrm flipH="1">
            <a:off x="5846755" y="4454405"/>
            <a:ext cx="225135" cy="228600"/>
          </a:xfrm>
          <a:prstGeom prst="ellipse">
            <a:avLst/>
          </a:prstGeom>
          <a:solidFill>
            <a:schemeClr val="accent1"/>
          </a:solidFill>
          <a:ln w="9049" cap="flat" cmpd="sng" algn="ctr">
            <a:noFill/>
            <a:prstDash val="solid"/>
          </a:ln>
          <a:effectLst/>
        </p:spPr>
        <p:txBody>
          <a:bodyPr rot="0" spcFirstLastPara="0" vertOverflow="overflow" horzOverflow="overflow" vert="horz" wrap="square" lIns="86268" tIns="43132" rIns="86268" bIns="43132" numCol="1" spcCol="0" rtlCol="0" fromWordArt="0" anchor="ctr" anchorCtr="0" forceAA="0" compatLnSpc="1">
            <a:prstTxWarp prst="textNoShape">
              <a:avLst/>
            </a:prstTxWarp>
            <a:noAutofit/>
          </a:bodyPr>
          <a:lstStyle/>
          <a:p>
            <a:pPr algn="ctr" defTabSz="1078796"/>
            <a:endParaRPr lang="en-US" sz="2782" kern="0">
              <a:solidFill>
                <a:prstClr val="white"/>
              </a:solidFill>
              <a:latin typeface="BNPP Sans Light" pitchFamily="50" charset="0"/>
            </a:endParaRPr>
          </a:p>
        </p:txBody>
      </p:sp>
      <p:sp>
        <p:nvSpPr>
          <p:cNvPr id="90" name="TextBox 4">
            <a:extLst>
              <a:ext uri="{FF2B5EF4-FFF2-40B4-BE49-F238E27FC236}">
                <a16:creationId xmlns:a16="http://schemas.microsoft.com/office/drawing/2014/main" id="{C30D931B-C99B-4B2C-A066-39A4D64A32A4}"/>
              </a:ext>
            </a:extLst>
          </p:cNvPr>
          <p:cNvSpPr txBox="1"/>
          <p:nvPr/>
        </p:nvSpPr>
        <p:spPr>
          <a:xfrm flipH="1">
            <a:off x="2779058" y="1358433"/>
            <a:ext cx="1671652" cy="960712"/>
          </a:xfrm>
          <a:prstGeom prst="rect">
            <a:avLst/>
          </a:prstGeom>
          <a:noFill/>
        </p:spPr>
        <p:txBody>
          <a:bodyPr wrap="square" lIns="0" tIns="0" rIns="0" bIns="0" rtlCol="0">
            <a:spAutoFit/>
          </a:bodyPr>
          <a:lstStyle/>
          <a:p>
            <a:pPr algn="r" defTabSz="1078796"/>
            <a:r>
              <a:rPr lang="en-US" sz="2600" b="1">
                <a:solidFill>
                  <a:srgbClr val="00AB8E"/>
                </a:solidFill>
                <a:latin typeface="BNPP Sans" panose="02000000000000000000" pitchFamily="50" charset="0"/>
                <a:cs typeface="Roboto Black"/>
              </a:rPr>
              <a:t>1932</a:t>
            </a:r>
          </a:p>
          <a:p>
            <a:pPr algn="r" defTabSz="1078796"/>
            <a:r>
              <a:rPr lang="en-US" sz="1200">
                <a:solidFill>
                  <a:schemeClr val="tx1">
                    <a:lumMod val="85000"/>
                    <a:lumOff val="15000"/>
                  </a:schemeClr>
                </a:solidFill>
                <a:cs typeface="Roboto Regular"/>
              </a:rPr>
              <a:t>Banque </a:t>
            </a:r>
            <a:r>
              <a:rPr lang="fr-FR" sz="1200">
                <a:solidFill>
                  <a:schemeClr val="tx1">
                    <a:lumMod val="85000"/>
                    <a:lumOff val="15000"/>
                  </a:schemeClr>
                </a:solidFill>
                <a:cs typeface="Roboto Regular"/>
              </a:rPr>
              <a:t>Nationale</a:t>
            </a:r>
            <a:r>
              <a:rPr lang="en-US" sz="1200">
                <a:solidFill>
                  <a:schemeClr val="tx1">
                    <a:lumMod val="85000"/>
                    <a:lumOff val="15000"/>
                  </a:schemeClr>
                </a:solidFill>
                <a:cs typeface="Roboto Regular"/>
              </a:rPr>
              <a:t> pour le Commerce et </a:t>
            </a:r>
            <a:r>
              <a:rPr lang="fr-FR" sz="1200">
                <a:solidFill>
                  <a:schemeClr val="tx1">
                    <a:lumMod val="85000"/>
                    <a:lumOff val="15000"/>
                  </a:schemeClr>
                </a:solidFill>
                <a:cs typeface="Roboto Regular"/>
              </a:rPr>
              <a:t>l’Industrie (BNCI)</a:t>
            </a:r>
          </a:p>
        </p:txBody>
      </p:sp>
      <p:sp>
        <p:nvSpPr>
          <p:cNvPr id="91" name="Oval 3">
            <a:extLst>
              <a:ext uri="{FF2B5EF4-FFF2-40B4-BE49-F238E27FC236}">
                <a16:creationId xmlns:a16="http://schemas.microsoft.com/office/drawing/2014/main" id="{219E2474-EF79-449E-AC9E-DA591B89C1AB}"/>
              </a:ext>
            </a:extLst>
          </p:cNvPr>
          <p:cNvSpPr/>
          <p:nvPr/>
        </p:nvSpPr>
        <p:spPr>
          <a:xfrm flipH="1">
            <a:off x="3216825" y="3383272"/>
            <a:ext cx="225135" cy="228600"/>
          </a:xfrm>
          <a:prstGeom prst="ellipse">
            <a:avLst/>
          </a:prstGeom>
          <a:solidFill>
            <a:srgbClr val="00AB8E"/>
          </a:solidFill>
          <a:ln w="9049" cap="flat" cmpd="sng" algn="ctr">
            <a:noFill/>
            <a:prstDash val="solid"/>
          </a:ln>
          <a:effectLst/>
        </p:spPr>
        <p:txBody>
          <a:bodyPr rot="0" spcFirstLastPara="0" vertOverflow="overflow" horzOverflow="overflow" vert="horz" wrap="square" lIns="86268" tIns="43132" rIns="86268" bIns="43132" numCol="1" spcCol="0" rtlCol="0" fromWordArt="0" anchor="ctr" anchorCtr="0" forceAA="0" compatLnSpc="1">
            <a:prstTxWarp prst="textNoShape">
              <a:avLst/>
            </a:prstTxWarp>
            <a:noAutofit/>
          </a:bodyPr>
          <a:lstStyle/>
          <a:p>
            <a:pPr algn="ctr" defTabSz="1078796"/>
            <a:endParaRPr lang="en-US" sz="2782" kern="0">
              <a:solidFill>
                <a:prstClr val="white"/>
              </a:solidFill>
              <a:latin typeface="BNPP Sans Light" pitchFamily="50" charset="0"/>
            </a:endParaRPr>
          </a:p>
        </p:txBody>
      </p:sp>
      <p:sp>
        <p:nvSpPr>
          <p:cNvPr id="92" name="Oval 3">
            <a:extLst>
              <a:ext uri="{FF2B5EF4-FFF2-40B4-BE49-F238E27FC236}">
                <a16:creationId xmlns:a16="http://schemas.microsoft.com/office/drawing/2014/main" id="{289B62F0-A936-49A6-8BED-E5266E347948}"/>
              </a:ext>
            </a:extLst>
          </p:cNvPr>
          <p:cNvSpPr/>
          <p:nvPr/>
        </p:nvSpPr>
        <p:spPr>
          <a:xfrm flipH="1">
            <a:off x="2614094" y="3032670"/>
            <a:ext cx="225135" cy="228600"/>
          </a:xfrm>
          <a:prstGeom prst="ellipse">
            <a:avLst/>
          </a:prstGeom>
          <a:solidFill>
            <a:srgbClr val="00AB8E"/>
          </a:solidFill>
          <a:ln w="9049" cap="flat" cmpd="sng" algn="ctr">
            <a:noFill/>
            <a:prstDash val="solid"/>
          </a:ln>
          <a:effectLst/>
        </p:spPr>
        <p:txBody>
          <a:bodyPr rot="0" spcFirstLastPara="0" vertOverflow="overflow" horzOverflow="overflow" vert="horz" wrap="square" lIns="86268" tIns="43132" rIns="86268" bIns="43132" numCol="1" spcCol="0" rtlCol="0" fromWordArt="0" anchor="ctr" anchorCtr="0" forceAA="0" compatLnSpc="1">
            <a:prstTxWarp prst="textNoShape">
              <a:avLst/>
            </a:prstTxWarp>
            <a:noAutofit/>
          </a:bodyPr>
          <a:lstStyle/>
          <a:p>
            <a:pPr algn="r" defTabSz="1078796"/>
            <a:endParaRPr lang="en-US" sz="2782" kern="0">
              <a:solidFill>
                <a:prstClr val="white"/>
              </a:solidFill>
              <a:latin typeface="BNPP Sans Light" pitchFamily="50" charset="0"/>
            </a:endParaRPr>
          </a:p>
        </p:txBody>
      </p:sp>
      <p:sp>
        <p:nvSpPr>
          <p:cNvPr id="93" name="TextBox 4">
            <a:extLst>
              <a:ext uri="{FF2B5EF4-FFF2-40B4-BE49-F238E27FC236}">
                <a16:creationId xmlns:a16="http://schemas.microsoft.com/office/drawing/2014/main" id="{5332A393-A76F-4EBB-828B-44515A42C322}"/>
              </a:ext>
            </a:extLst>
          </p:cNvPr>
          <p:cNvSpPr txBox="1"/>
          <p:nvPr/>
        </p:nvSpPr>
        <p:spPr>
          <a:xfrm flipH="1">
            <a:off x="950549" y="2965123"/>
            <a:ext cx="1591625" cy="776046"/>
          </a:xfrm>
          <a:prstGeom prst="rect">
            <a:avLst/>
          </a:prstGeom>
          <a:noFill/>
        </p:spPr>
        <p:txBody>
          <a:bodyPr wrap="square" lIns="0" tIns="0" rIns="0" bIns="0" rtlCol="0">
            <a:spAutoFit/>
          </a:bodyPr>
          <a:lstStyle/>
          <a:p>
            <a:pPr algn="r" defTabSz="1078796"/>
            <a:r>
              <a:rPr lang="en-US" sz="2600" b="1">
                <a:solidFill>
                  <a:srgbClr val="00AB8E"/>
                </a:solidFill>
                <a:latin typeface="+mj-lt"/>
                <a:cs typeface="Roboto Black"/>
              </a:rPr>
              <a:t>1863</a:t>
            </a:r>
          </a:p>
          <a:p>
            <a:pPr algn="r" defTabSz="1078796"/>
            <a:r>
              <a:rPr lang="en-US" sz="1200">
                <a:cs typeface="Roboto Regular"/>
              </a:rPr>
              <a:t>Banque de </a:t>
            </a:r>
            <a:r>
              <a:rPr lang="fr-FR" sz="1200">
                <a:cs typeface="Roboto Regular"/>
              </a:rPr>
              <a:t>crédits</a:t>
            </a:r>
            <a:r>
              <a:rPr lang="en-US" sz="1200">
                <a:cs typeface="Roboto Regular"/>
              </a:rPr>
              <a:t> et </a:t>
            </a:r>
            <a:br>
              <a:rPr lang="en-US" sz="1200">
                <a:cs typeface="Roboto Regular"/>
              </a:rPr>
            </a:br>
            <a:r>
              <a:rPr lang="en-US" sz="1200">
                <a:cs typeface="Roboto Regular"/>
              </a:rPr>
              <a:t>de </a:t>
            </a:r>
            <a:r>
              <a:rPr lang="fr-FR" sz="1200">
                <a:cs typeface="Roboto Regular"/>
              </a:rPr>
              <a:t>dépôts</a:t>
            </a:r>
            <a:r>
              <a:rPr lang="en-US" sz="1200">
                <a:cs typeface="Roboto Regular"/>
              </a:rPr>
              <a:t> des Pays-Bas</a:t>
            </a:r>
          </a:p>
        </p:txBody>
      </p:sp>
      <p:cxnSp>
        <p:nvCxnSpPr>
          <p:cNvPr id="94" name="Straight Connector 2">
            <a:extLst>
              <a:ext uri="{FF2B5EF4-FFF2-40B4-BE49-F238E27FC236}">
                <a16:creationId xmlns:a16="http://schemas.microsoft.com/office/drawing/2014/main" id="{A30206FB-3D63-492E-AFCC-377B7BD8FAED}"/>
              </a:ext>
            </a:extLst>
          </p:cNvPr>
          <p:cNvCxnSpPr>
            <a:stCxn id="95" idx="2"/>
            <a:endCxn id="97" idx="2"/>
          </p:cNvCxnSpPr>
          <p:nvPr/>
        </p:nvCxnSpPr>
        <p:spPr>
          <a:xfrm>
            <a:off x="2259177" y="2362343"/>
            <a:ext cx="3120038" cy="2265"/>
          </a:xfrm>
          <a:prstGeom prst="line">
            <a:avLst/>
          </a:prstGeom>
          <a:noFill/>
          <a:ln w="18097" cap="flat" cmpd="sng" algn="ctr">
            <a:solidFill>
              <a:schemeClr val="bg1">
                <a:lumMod val="75000"/>
              </a:schemeClr>
            </a:solidFill>
            <a:prstDash val="solid"/>
          </a:ln>
          <a:effectLst/>
        </p:spPr>
      </p:cxnSp>
      <p:sp>
        <p:nvSpPr>
          <p:cNvPr id="95" name="Oval 3">
            <a:extLst>
              <a:ext uri="{FF2B5EF4-FFF2-40B4-BE49-F238E27FC236}">
                <a16:creationId xmlns:a16="http://schemas.microsoft.com/office/drawing/2014/main" id="{1AB4FB7F-B424-4639-9F49-94FBCC2A6B00}"/>
              </a:ext>
            </a:extLst>
          </p:cNvPr>
          <p:cNvSpPr/>
          <p:nvPr/>
        </p:nvSpPr>
        <p:spPr>
          <a:xfrm flipH="1">
            <a:off x="2034042" y="2248043"/>
            <a:ext cx="225135" cy="228600"/>
          </a:xfrm>
          <a:prstGeom prst="ellipse">
            <a:avLst/>
          </a:prstGeom>
          <a:solidFill>
            <a:srgbClr val="00AB8E"/>
          </a:solidFill>
          <a:ln w="9049" cap="flat" cmpd="sng" algn="ctr">
            <a:noFill/>
            <a:prstDash val="solid"/>
          </a:ln>
          <a:effectLst/>
        </p:spPr>
        <p:txBody>
          <a:bodyPr rot="0" spcFirstLastPara="0" vertOverflow="overflow" horzOverflow="overflow" vert="horz" wrap="square" lIns="86268" tIns="43132" rIns="86268" bIns="43132" numCol="1" spcCol="0" rtlCol="0" fromWordArt="0" anchor="ctr" anchorCtr="0" forceAA="0" compatLnSpc="1">
            <a:prstTxWarp prst="textNoShape">
              <a:avLst/>
            </a:prstTxWarp>
            <a:noAutofit/>
          </a:bodyPr>
          <a:lstStyle/>
          <a:p>
            <a:pPr algn="ctr" defTabSz="1078796"/>
            <a:endParaRPr lang="en-US" sz="2782" kern="0">
              <a:solidFill>
                <a:prstClr val="white"/>
              </a:solidFill>
              <a:latin typeface="BNPP Sans Light" pitchFamily="50" charset="0"/>
            </a:endParaRPr>
          </a:p>
        </p:txBody>
      </p:sp>
      <p:sp>
        <p:nvSpPr>
          <p:cNvPr id="96" name="TextBox 4">
            <a:extLst>
              <a:ext uri="{FF2B5EF4-FFF2-40B4-BE49-F238E27FC236}">
                <a16:creationId xmlns:a16="http://schemas.microsoft.com/office/drawing/2014/main" id="{05576AB1-865E-4C54-8AB0-CA37B0AFA0BA}"/>
              </a:ext>
            </a:extLst>
          </p:cNvPr>
          <p:cNvSpPr txBox="1"/>
          <p:nvPr/>
        </p:nvSpPr>
        <p:spPr>
          <a:xfrm flipH="1">
            <a:off x="358229" y="1754631"/>
            <a:ext cx="1591625" cy="954107"/>
          </a:xfrm>
          <a:prstGeom prst="rect">
            <a:avLst/>
          </a:prstGeom>
          <a:noFill/>
        </p:spPr>
        <p:txBody>
          <a:bodyPr wrap="square" lIns="0" tIns="0" rIns="0" bIns="0" rtlCol="0">
            <a:spAutoFit/>
          </a:bodyPr>
          <a:lstStyle/>
          <a:p>
            <a:pPr algn="r" defTabSz="1078796"/>
            <a:r>
              <a:rPr lang="en-US" sz="2600" b="1">
                <a:solidFill>
                  <a:srgbClr val="00AB8E"/>
                </a:solidFill>
                <a:latin typeface="+mj-lt"/>
                <a:cs typeface="Roboto Black"/>
              </a:rPr>
              <a:t>1848</a:t>
            </a:r>
          </a:p>
          <a:p>
            <a:pPr algn="r" defTabSz="1078796"/>
            <a:r>
              <a:rPr lang="en-US" sz="1200">
                <a:solidFill>
                  <a:schemeClr val="tx1">
                    <a:lumMod val="85000"/>
                    <a:lumOff val="15000"/>
                  </a:schemeClr>
                </a:solidFill>
                <a:cs typeface="Roboto Regular"/>
              </a:rPr>
              <a:t>Comptoir National d‘Escompte de Paris (CNEP)</a:t>
            </a:r>
          </a:p>
        </p:txBody>
      </p:sp>
      <p:sp>
        <p:nvSpPr>
          <p:cNvPr id="97" name="Oval 15">
            <a:extLst>
              <a:ext uri="{FF2B5EF4-FFF2-40B4-BE49-F238E27FC236}">
                <a16:creationId xmlns:a16="http://schemas.microsoft.com/office/drawing/2014/main" id="{720F1504-25FB-4116-A749-AF3BC92E60F1}"/>
              </a:ext>
            </a:extLst>
          </p:cNvPr>
          <p:cNvSpPr/>
          <p:nvPr/>
        </p:nvSpPr>
        <p:spPr>
          <a:xfrm flipH="1">
            <a:off x="5154080" y="2250308"/>
            <a:ext cx="225135" cy="228600"/>
          </a:xfrm>
          <a:prstGeom prst="ellipse">
            <a:avLst/>
          </a:prstGeom>
          <a:solidFill>
            <a:schemeClr val="accent2"/>
          </a:solidFill>
          <a:ln w="9049" cap="flat" cmpd="sng" algn="ctr">
            <a:noFill/>
            <a:prstDash val="solid"/>
          </a:ln>
          <a:effectLst/>
        </p:spPr>
        <p:txBody>
          <a:bodyPr rot="0" spcFirstLastPara="0" vertOverflow="overflow" horzOverflow="overflow" vert="horz" wrap="square" lIns="86268" tIns="43132" rIns="86268" bIns="43132" numCol="1" spcCol="0" rtlCol="0" fromWordArt="0" anchor="ctr" anchorCtr="0" forceAA="0" compatLnSpc="1">
            <a:prstTxWarp prst="textNoShape">
              <a:avLst/>
            </a:prstTxWarp>
            <a:noAutofit/>
          </a:bodyPr>
          <a:lstStyle/>
          <a:p>
            <a:pPr algn="ctr" defTabSz="1078796"/>
            <a:endParaRPr lang="en-US" sz="2782" kern="0">
              <a:solidFill>
                <a:prstClr val="white"/>
              </a:solidFill>
              <a:latin typeface="BNPP Sans Light" pitchFamily="50" charset="0"/>
            </a:endParaRPr>
          </a:p>
        </p:txBody>
      </p:sp>
      <p:cxnSp>
        <p:nvCxnSpPr>
          <p:cNvPr id="98" name="Straight Connector 2">
            <a:extLst>
              <a:ext uri="{FF2B5EF4-FFF2-40B4-BE49-F238E27FC236}">
                <a16:creationId xmlns:a16="http://schemas.microsoft.com/office/drawing/2014/main" id="{0CF7A7AC-B02E-4EF2-8E44-9A9BD5E50D74}"/>
              </a:ext>
            </a:extLst>
          </p:cNvPr>
          <p:cNvCxnSpPr>
            <a:cxnSpLocks/>
            <a:stCxn id="73" idx="2"/>
            <a:endCxn id="89" idx="6"/>
          </p:cNvCxnSpPr>
          <p:nvPr/>
        </p:nvCxnSpPr>
        <p:spPr>
          <a:xfrm flipV="1">
            <a:off x="8343021" y="3588438"/>
            <a:ext cx="3166644" cy="44822"/>
          </a:xfrm>
          <a:prstGeom prst="line">
            <a:avLst/>
          </a:prstGeom>
          <a:noFill/>
          <a:ln w="18097" cap="flat" cmpd="sng" algn="ctr">
            <a:solidFill>
              <a:schemeClr val="bg1">
                <a:lumMod val="75000"/>
              </a:schemeClr>
            </a:solidFill>
            <a:prstDash val="solid"/>
            <a:headEnd type="none" w="med" len="med"/>
            <a:tailEnd type="none" w="med" len="med"/>
          </a:ln>
          <a:effectLst/>
        </p:spPr>
      </p:cxnSp>
      <p:sp>
        <p:nvSpPr>
          <p:cNvPr id="99" name="TextBox 4">
            <a:extLst>
              <a:ext uri="{FF2B5EF4-FFF2-40B4-BE49-F238E27FC236}">
                <a16:creationId xmlns:a16="http://schemas.microsoft.com/office/drawing/2014/main" id="{BE8A3B0C-2AAE-4BBE-9B42-854355D7A5B6}"/>
              </a:ext>
            </a:extLst>
          </p:cNvPr>
          <p:cNvSpPr txBox="1"/>
          <p:nvPr/>
        </p:nvSpPr>
        <p:spPr>
          <a:xfrm flipH="1">
            <a:off x="2614093" y="3647929"/>
            <a:ext cx="965708" cy="776046"/>
          </a:xfrm>
          <a:prstGeom prst="rect">
            <a:avLst/>
          </a:prstGeom>
          <a:noFill/>
        </p:spPr>
        <p:txBody>
          <a:bodyPr wrap="square" lIns="0" tIns="0" rIns="0" bIns="0" rtlCol="0">
            <a:spAutoFit/>
          </a:bodyPr>
          <a:lstStyle/>
          <a:p>
            <a:pPr algn="r" defTabSz="1078796"/>
            <a:r>
              <a:rPr lang="en-US" sz="2600" b="1">
                <a:solidFill>
                  <a:srgbClr val="00AB8E"/>
                </a:solidFill>
                <a:latin typeface="+mj-lt"/>
                <a:cs typeface="Roboto Black"/>
              </a:rPr>
              <a:t>1869</a:t>
            </a:r>
          </a:p>
          <a:p>
            <a:pPr algn="r" defTabSz="1078796"/>
            <a:r>
              <a:rPr lang="en-US" sz="1200">
                <a:latin typeface="BNPP Sans Light" pitchFamily="50" charset="0"/>
                <a:cs typeface="Roboto Regular"/>
              </a:rPr>
              <a:t>Banque de Paris</a:t>
            </a:r>
          </a:p>
        </p:txBody>
      </p:sp>
      <p:sp>
        <p:nvSpPr>
          <p:cNvPr id="100" name="Oval 3">
            <a:extLst>
              <a:ext uri="{FF2B5EF4-FFF2-40B4-BE49-F238E27FC236}">
                <a16:creationId xmlns:a16="http://schemas.microsoft.com/office/drawing/2014/main" id="{22949074-FE50-49F6-A3FD-CC5634906D35}"/>
              </a:ext>
            </a:extLst>
          </p:cNvPr>
          <p:cNvSpPr/>
          <p:nvPr/>
        </p:nvSpPr>
        <p:spPr>
          <a:xfrm flipH="1">
            <a:off x="4541460" y="1894169"/>
            <a:ext cx="225135" cy="228600"/>
          </a:xfrm>
          <a:prstGeom prst="ellipse">
            <a:avLst/>
          </a:prstGeom>
          <a:solidFill>
            <a:srgbClr val="00AB8E"/>
          </a:solidFill>
          <a:ln w="9049" cap="flat" cmpd="sng" algn="ctr">
            <a:noFill/>
            <a:prstDash val="solid"/>
          </a:ln>
          <a:effectLst/>
        </p:spPr>
        <p:txBody>
          <a:bodyPr rot="0" spcFirstLastPara="0" vertOverflow="overflow" horzOverflow="overflow" vert="horz" wrap="square" lIns="86268" tIns="43132" rIns="86268" bIns="43132" numCol="1" spcCol="0" rtlCol="0" fromWordArt="0" anchor="ctr" anchorCtr="0" forceAA="0" compatLnSpc="1">
            <a:prstTxWarp prst="textNoShape">
              <a:avLst/>
            </a:prstTxWarp>
            <a:noAutofit/>
          </a:bodyPr>
          <a:lstStyle/>
          <a:p>
            <a:pPr algn="ctr" defTabSz="1078796"/>
            <a:endParaRPr lang="en-US" sz="2782" kern="0">
              <a:solidFill>
                <a:prstClr val="white"/>
              </a:solidFill>
              <a:latin typeface="BNPP Sans Light" pitchFamily="50" charset="0"/>
            </a:endParaRPr>
          </a:p>
        </p:txBody>
      </p:sp>
      <p:sp>
        <p:nvSpPr>
          <p:cNvPr id="76" name="Oval 11">
            <a:extLst>
              <a:ext uri="{FF2B5EF4-FFF2-40B4-BE49-F238E27FC236}">
                <a16:creationId xmlns:a16="http://schemas.microsoft.com/office/drawing/2014/main" id="{4BE7BF31-B3A7-1447-F97E-3436FBBEAE80}"/>
              </a:ext>
            </a:extLst>
          </p:cNvPr>
          <p:cNvSpPr/>
          <p:nvPr/>
        </p:nvSpPr>
        <p:spPr>
          <a:xfrm flipH="1">
            <a:off x="9349589" y="3504452"/>
            <a:ext cx="225135" cy="228600"/>
          </a:xfrm>
          <a:prstGeom prst="ellipse">
            <a:avLst/>
          </a:prstGeom>
          <a:solidFill>
            <a:schemeClr val="accent4">
              <a:lumMod val="60000"/>
              <a:lumOff val="40000"/>
            </a:schemeClr>
          </a:solidFill>
          <a:ln w="9049" cap="flat" cmpd="sng" algn="ctr">
            <a:noFill/>
            <a:prstDash val="solid"/>
          </a:ln>
          <a:effectLst/>
        </p:spPr>
        <p:txBody>
          <a:bodyPr rot="0" spcFirstLastPara="0" vertOverflow="overflow" horzOverflow="overflow" vert="horz" wrap="square" lIns="86268" tIns="43132" rIns="86268" bIns="43132" numCol="1" spcCol="0" rtlCol="0" fromWordArt="0" anchor="ctr" anchorCtr="0" forceAA="0" compatLnSpc="1">
            <a:prstTxWarp prst="textNoShape">
              <a:avLst/>
            </a:prstTxWarp>
            <a:noAutofit/>
          </a:bodyPr>
          <a:lstStyle/>
          <a:p>
            <a:pPr algn="ctr" defTabSz="1078796"/>
            <a:endParaRPr lang="en-US" sz="2782" kern="0">
              <a:solidFill>
                <a:prstClr val="white"/>
              </a:solidFill>
              <a:latin typeface="BNPP Sans Light" pitchFamily="50" charset="0"/>
            </a:endParaRPr>
          </a:p>
        </p:txBody>
      </p:sp>
      <p:sp>
        <p:nvSpPr>
          <p:cNvPr id="78" name="Oval 11">
            <a:extLst>
              <a:ext uri="{FF2B5EF4-FFF2-40B4-BE49-F238E27FC236}">
                <a16:creationId xmlns:a16="http://schemas.microsoft.com/office/drawing/2014/main" id="{438E9E76-B58F-5774-8F5B-7A233F443AB5}"/>
              </a:ext>
            </a:extLst>
          </p:cNvPr>
          <p:cNvSpPr/>
          <p:nvPr/>
        </p:nvSpPr>
        <p:spPr>
          <a:xfrm flipH="1">
            <a:off x="10468724" y="3474138"/>
            <a:ext cx="225135" cy="228600"/>
          </a:xfrm>
          <a:prstGeom prst="ellipse">
            <a:avLst/>
          </a:prstGeom>
          <a:solidFill>
            <a:schemeClr val="accent6">
              <a:lumMod val="60000"/>
              <a:lumOff val="40000"/>
            </a:schemeClr>
          </a:solidFill>
          <a:ln w="9049" cap="flat" cmpd="sng" algn="ctr">
            <a:noFill/>
            <a:prstDash val="solid"/>
          </a:ln>
          <a:effectLst/>
        </p:spPr>
        <p:txBody>
          <a:bodyPr rot="0" spcFirstLastPara="0" vertOverflow="overflow" horzOverflow="overflow" vert="horz" wrap="square" lIns="86268" tIns="43132" rIns="86268" bIns="43132" numCol="1" spcCol="0" rtlCol="0" fromWordArt="0" anchor="ctr" anchorCtr="0" forceAA="0" compatLnSpc="1">
            <a:prstTxWarp prst="textNoShape">
              <a:avLst/>
            </a:prstTxWarp>
            <a:noAutofit/>
          </a:bodyPr>
          <a:lstStyle/>
          <a:p>
            <a:pPr algn="ctr" defTabSz="1078796"/>
            <a:endParaRPr lang="en-US" sz="2782" kern="0">
              <a:solidFill>
                <a:prstClr val="white"/>
              </a:solidFill>
              <a:latin typeface="BNPP Sans Light" pitchFamily="50" charset="0"/>
            </a:endParaRPr>
          </a:p>
        </p:txBody>
      </p:sp>
      <p:sp>
        <p:nvSpPr>
          <p:cNvPr id="89" name="Oval 11">
            <a:extLst>
              <a:ext uri="{FF2B5EF4-FFF2-40B4-BE49-F238E27FC236}">
                <a16:creationId xmlns:a16="http://schemas.microsoft.com/office/drawing/2014/main" id="{C232E15D-4892-4CA6-64D4-86DEBE1501C1}"/>
              </a:ext>
            </a:extLst>
          </p:cNvPr>
          <p:cNvSpPr/>
          <p:nvPr/>
        </p:nvSpPr>
        <p:spPr>
          <a:xfrm flipH="1">
            <a:off x="11509665" y="3474138"/>
            <a:ext cx="225135" cy="228600"/>
          </a:xfrm>
          <a:prstGeom prst="ellipse">
            <a:avLst/>
          </a:prstGeom>
          <a:solidFill>
            <a:schemeClr val="accent6">
              <a:lumMod val="40000"/>
              <a:lumOff val="60000"/>
            </a:schemeClr>
          </a:solidFill>
          <a:ln w="9049" cap="flat" cmpd="sng" algn="ctr">
            <a:noFill/>
            <a:prstDash val="solid"/>
          </a:ln>
          <a:effectLst/>
        </p:spPr>
        <p:txBody>
          <a:bodyPr rot="0" spcFirstLastPara="0" vertOverflow="overflow" horzOverflow="overflow" vert="horz" wrap="square" lIns="86268" tIns="43132" rIns="86268" bIns="43132" numCol="1" spcCol="0" rtlCol="0" fromWordArt="0" anchor="ctr" anchorCtr="0" forceAA="0" compatLnSpc="1">
            <a:prstTxWarp prst="textNoShape">
              <a:avLst/>
            </a:prstTxWarp>
            <a:noAutofit/>
          </a:bodyPr>
          <a:lstStyle/>
          <a:p>
            <a:pPr algn="ctr" defTabSz="1078796"/>
            <a:endParaRPr lang="en-US" sz="2782" kern="0">
              <a:solidFill>
                <a:prstClr val="white"/>
              </a:solidFill>
              <a:latin typeface="BNPP Sans Light" pitchFamily="50" charset="0"/>
            </a:endParaRPr>
          </a:p>
        </p:txBody>
      </p:sp>
      <p:sp>
        <p:nvSpPr>
          <p:cNvPr id="101" name="TextBox 4">
            <a:extLst>
              <a:ext uri="{FF2B5EF4-FFF2-40B4-BE49-F238E27FC236}">
                <a16:creationId xmlns:a16="http://schemas.microsoft.com/office/drawing/2014/main" id="{3F13CFC3-FFA4-887D-176B-75F3A079B17D}"/>
              </a:ext>
            </a:extLst>
          </p:cNvPr>
          <p:cNvSpPr txBox="1"/>
          <p:nvPr/>
        </p:nvSpPr>
        <p:spPr>
          <a:xfrm flipH="1">
            <a:off x="9277804" y="3817971"/>
            <a:ext cx="1497636" cy="1138773"/>
          </a:xfrm>
          <a:prstGeom prst="rect">
            <a:avLst/>
          </a:prstGeom>
          <a:noFill/>
        </p:spPr>
        <p:txBody>
          <a:bodyPr wrap="square" lIns="0" tIns="0" rIns="0" bIns="0" rtlCol="0">
            <a:spAutoFit/>
          </a:bodyPr>
          <a:lstStyle/>
          <a:p>
            <a:pPr defTabSz="1078796"/>
            <a:r>
              <a:rPr lang="en-US" sz="2600" b="1">
                <a:solidFill>
                  <a:schemeClr val="accent4">
                    <a:lumMod val="60000"/>
                    <a:lumOff val="40000"/>
                  </a:schemeClr>
                </a:solidFill>
                <a:latin typeface="+mj-lt"/>
                <a:cs typeface="Roboto Black"/>
              </a:rPr>
              <a:t>2013</a:t>
            </a:r>
          </a:p>
          <a:p>
            <a:pPr defTabSz="1078796"/>
            <a:r>
              <a:rPr lang="en-US" sz="1200">
                <a:solidFill>
                  <a:schemeClr val="tx1">
                    <a:lumMod val="85000"/>
                    <a:lumOff val="15000"/>
                  </a:schemeClr>
                </a:solidFill>
                <a:cs typeface="Roboto Regular"/>
              </a:rPr>
              <a:t>Lancement </a:t>
            </a:r>
          </a:p>
          <a:p>
            <a:pPr defTabSz="1078796"/>
            <a:r>
              <a:rPr lang="en-US" sz="1200">
                <a:solidFill>
                  <a:schemeClr val="tx1">
                    <a:lumMod val="85000"/>
                    <a:lumOff val="15000"/>
                  </a:schemeClr>
                </a:solidFill>
                <a:cs typeface="Roboto Regular"/>
              </a:rPr>
              <a:t>d’Hello bank!, la banque 100 % digitale de BNP Paribas</a:t>
            </a:r>
          </a:p>
        </p:txBody>
      </p:sp>
      <p:sp>
        <p:nvSpPr>
          <p:cNvPr id="102" name="TextBox 4">
            <a:extLst>
              <a:ext uri="{FF2B5EF4-FFF2-40B4-BE49-F238E27FC236}">
                <a16:creationId xmlns:a16="http://schemas.microsoft.com/office/drawing/2014/main" id="{30244BA1-FC3C-AEE0-ED54-883CCD2BFEDA}"/>
              </a:ext>
            </a:extLst>
          </p:cNvPr>
          <p:cNvSpPr txBox="1"/>
          <p:nvPr/>
        </p:nvSpPr>
        <p:spPr>
          <a:xfrm flipH="1">
            <a:off x="10159491" y="2256323"/>
            <a:ext cx="1306806" cy="1138773"/>
          </a:xfrm>
          <a:prstGeom prst="rect">
            <a:avLst/>
          </a:prstGeom>
          <a:noFill/>
        </p:spPr>
        <p:txBody>
          <a:bodyPr wrap="square" lIns="0" tIns="0" rIns="0" bIns="0" rtlCol="0">
            <a:spAutoFit/>
          </a:bodyPr>
          <a:lstStyle/>
          <a:p>
            <a:pPr defTabSz="1078796"/>
            <a:r>
              <a:rPr lang="en-US" sz="2600" b="1">
                <a:solidFill>
                  <a:schemeClr val="accent6">
                    <a:lumMod val="60000"/>
                    <a:lumOff val="40000"/>
                  </a:schemeClr>
                </a:solidFill>
                <a:latin typeface="+mj-lt"/>
                <a:cs typeface="Roboto Black"/>
              </a:rPr>
              <a:t>2017</a:t>
            </a:r>
          </a:p>
          <a:p>
            <a:pPr defTabSz="1078796"/>
            <a:r>
              <a:rPr lang="en-US" sz="1200">
                <a:solidFill>
                  <a:schemeClr val="tx1">
                    <a:lumMod val="85000"/>
                    <a:lumOff val="15000"/>
                  </a:schemeClr>
                </a:solidFill>
                <a:cs typeface="Roboto Regular"/>
              </a:rPr>
              <a:t>Acquisition de Nickel, qui propose un compte courant sans banque</a:t>
            </a:r>
          </a:p>
        </p:txBody>
      </p:sp>
      <p:sp>
        <p:nvSpPr>
          <p:cNvPr id="103" name="TextBox 4">
            <a:extLst>
              <a:ext uri="{FF2B5EF4-FFF2-40B4-BE49-F238E27FC236}">
                <a16:creationId xmlns:a16="http://schemas.microsoft.com/office/drawing/2014/main" id="{81B6E8F6-0462-C95D-95C9-8B8B9563CF17}"/>
              </a:ext>
            </a:extLst>
          </p:cNvPr>
          <p:cNvSpPr txBox="1"/>
          <p:nvPr/>
        </p:nvSpPr>
        <p:spPr>
          <a:xfrm flipH="1">
            <a:off x="10799343" y="3780400"/>
            <a:ext cx="1097209" cy="1323439"/>
          </a:xfrm>
          <a:prstGeom prst="rect">
            <a:avLst/>
          </a:prstGeom>
          <a:noFill/>
        </p:spPr>
        <p:txBody>
          <a:bodyPr wrap="square" lIns="0" tIns="0" rIns="0" bIns="0" rtlCol="0">
            <a:spAutoFit/>
          </a:bodyPr>
          <a:lstStyle/>
          <a:p>
            <a:pPr algn="r" defTabSz="1078796"/>
            <a:r>
              <a:rPr lang="en-US" sz="2600" b="1" dirty="0">
                <a:solidFill>
                  <a:schemeClr val="accent6">
                    <a:lumMod val="40000"/>
                    <a:lumOff val="60000"/>
                  </a:schemeClr>
                </a:solidFill>
                <a:latin typeface="+mj-lt"/>
                <a:cs typeface="Roboto Black"/>
              </a:rPr>
              <a:t>2022</a:t>
            </a:r>
          </a:p>
          <a:p>
            <a:pPr algn="r" defTabSz="1078796"/>
            <a:r>
              <a:rPr lang="en-US" sz="1200" dirty="0">
                <a:solidFill>
                  <a:schemeClr val="tx1">
                    <a:lumMod val="85000"/>
                    <a:lumOff val="15000"/>
                  </a:schemeClr>
                </a:solidFill>
                <a:cs typeface="Roboto Regular"/>
              </a:rPr>
              <a:t>Acquisition de FLOA, leader européen des facilités de paiement</a:t>
            </a:r>
          </a:p>
        </p:txBody>
      </p:sp>
      <p:sp>
        <p:nvSpPr>
          <p:cNvPr id="7" name="TextBox 6">
            <a:extLst>
              <a:ext uri="{FF2B5EF4-FFF2-40B4-BE49-F238E27FC236}">
                <a16:creationId xmlns:a16="http://schemas.microsoft.com/office/drawing/2014/main" id="{25759B1A-7356-A411-B9F4-0AC185FB5BD6}"/>
              </a:ext>
            </a:extLst>
          </p:cNvPr>
          <p:cNvSpPr txBox="1"/>
          <p:nvPr/>
        </p:nvSpPr>
        <p:spPr>
          <a:xfrm>
            <a:off x="462465" y="5595"/>
            <a:ext cx="10960278" cy="713460"/>
          </a:xfrm>
          <a:prstGeom prst="rect">
            <a:avLst/>
          </a:prstGeom>
        </p:spPr>
        <p:txBody>
          <a:bodyPr wrap="square" lIns="36000" tIns="0" rIns="36000" bIns="0" rtlCol="0" anchor="b">
            <a:noAutofit/>
          </a:bodyPr>
          <a:lstStyle/>
          <a:p>
            <a:r>
              <a:rPr lang="fr-FR" sz="2400" b="1" cap="all">
                <a:solidFill>
                  <a:srgbClr val="00AB8E"/>
                </a:solidFill>
                <a:ea typeface="+mj-ea"/>
                <a:cs typeface="+mj-cs"/>
              </a:rPr>
              <a:t>UN ACTEUR ET UN Témoin HISTORIQUE</a:t>
            </a:r>
          </a:p>
        </p:txBody>
      </p:sp>
      <p:cxnSp>
        <p:nvCxnSpPr>
          <p:cNvPr id="9" name="Straight Connector 8">
            <a:extLst>
              <a:ext uri="{FF2B5EF4-FFF2-40B4-BE49-F238E27FC236}">
                <a16:creationId xmlns:a16="http://schemas.microsoft.com/office/drawing/2014/main" id="{1F883393-868A-FB8F-F389-073D0E2DA7E4}"/>
              </a:ext>
            </a:extLst>
          </p:cNvPr>
          <p:cNvCxnSpPr/>
          <p:nvPr/>
        </p:nvCxnSpPr>
        <p:spPr>
          <a:xfrm>
            <a:off x="-16909" y="1047538"/>
            <a:ext cx="1290428"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ZoneTexte 2">
            <a:extLst>
              <a:ext uri="{FF2B5EF4-FFF2-40B4-BE49-F238E27FC236}">
                <a16:creationId xmlns:a16="http://schemas.microsoft.com/office/drawing/2014/main" id="{5B06EEE1-32F4-5B28-D608-B162DE3E8997}"/>
              </a:ext>
            </a:extLst>
          </p:cNvPr>
          <p:cNvSpPr txBox="1"/>
          <p:nvPr/>
        </p:nvSpPr>
        <p:spPr>
          <a:xfrm>
            <a:off x="381054" y="1180708"/>
            <a:ext cx="5997388" cy="336234"/>
          </a:xfrm>
          <a:prstGeom prst="rect">
            <a:avLst/>
          </a:prstGeom>
          <a:noFill/>
        </p:spPr>
        <p:txBody>
          <a:bodyPr wrap="square" lIns="90596" tIns="45297" rIns="90596" bIns="45297" rtlCol="0">
            <a:spAutoFit/>
          </a:bodyPr>
          <a:lstStyle/>
          <a:p>
            <a:pPr defTabSz="906059"/>
            <a:r>
              <a:rPr lang="en-US" sz="1591" spc="597">
                <a:solidFill>
                  <a:srgbClr val="FFFFFF">
                    <a:lumMod val="50000"/>
                  </a:srgbClr>
                </a:solidFill>
                <a:cs typeface="Arial" panose="020B0604020202020204" pitchFamily="34" charset="0"/>
              </a:rPr>
              <a:t>200 ANS D’HISTOIRE</a:t>
            </a:r>
          </a:p>
        </p:txBody>
      </p:sp>
      <p:sp>
        <p:nvSpPr>
          <p:cNvPr id="8" name="Rectangle 7">
            <a:extLst>
              <a:ext uri="{FF2B5EF4-FFF2-40B4-BE49-F238E27FC236}">
                <a16:creationId xmlns:a16="http://schemas.microsoft.com/office/drawing/2014/main" id="{868E13B1-49A2-837D-3C96-6701D5D98B82}"/>
              </a:ext>
            </a:extLst>
          </p:cNvPr>
          <p:cNvSpPr/>
          <p:nvPr>
            <p:custDataLst>
              <p:tags r:id="rId2"/>
            </p:custDataLst>
          </p:nvPr>
        </p:nvSpPr>
        <p:spPr>
          <a:xfrm>
            <a:off x="0" y="-317500"/>
            <a:ext cx="1270000" cy="2540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r>
              <a:rPr lang="en-GB" sz="1200" b="1">
                <a:solidFill>
                  <a:srgbClr val="C02A26"/>
                </a:solidFill>
              </a:rPr>
              <a:t>~7 KB / 6,615 KB</a:t>
            </a:r>
          </a:p>
        </p:txBody>
      </p:sp>
      <p:grpSp>
        <p:nvGrpSpPr>
          <p:cNvPr id="5" name="Groupe 4">
            <a:extLst>
              <a:ext uri="{FF2B5EF4-FFF2-40B4-BE49-F238E27FC236}">
                <a16:creationId xmlns:a16="http://schemas.microsoft.com/office/drawing/2014/main" id="{34C34EDD-7233-D5FB-B2CE-C6D3383C4313}"/>
              </a:ext>
            </a:extLst>
          </p:cNvPr>
          <p:cNvGrpSpPr/>
          <p:nvPr/>
        </p:nvGrpSpPr>
        <p:grpSpPr>
          <a:xfrm>
            <a:off x="10254508" y="5595634"/>
            <a:ext cx="1643695" cy="413703"/>
            <a:chOff x="10182386" y="132080"/>
            <a:chExt cx="1643695" cy="413703"/>
          </a:xfrm>
        </p:grpSpPr>
        <p:sp>
          <p:nvSpPr>
            <p:cNvPr id="6" name="Rectangle 5">
              <a:hlinkClick r:id="rId6"/>
              <a:extLst>
                <a:ext uri="{FF2B5EF4-FFF2-40B4-BE49-F238E27FC236}">
                  <a16:creationId xmlns:a16="http://schemas.microsoft.com/office/drawing/2014/main" id="{28A7F60D-402C-226D-18E9-D8C4F31E0FE5}"/>
                </a:ext>
              </a:extLst>
            </p:cNvPr>
            <p:cNvSpPr/>
            <p:nvPr/>
          </p:nvSpPr>
          <p:spPr>
            <a:xfrm>
              <a:off x="10182386" y="132080"/>
              <a:ext cx="1364709" cy="413703"/>
            </a:xfrm>
            <a:prstGeom prst="rect">
              <a:avLst/>
            </a:prstGeom>
          </p:spPr>
          <p:txBody>
            <a:bodyPr wrap="square">
              <a:spAutoFit/>
            </a:bodyPr>
            <a:lstStyle/>
            <a:p>
              <a:pPr algn="r"/>
              <a:r>
                <a:rPr lang="en-GB" sz="1044" u="sng">
                  <a:latin typeface="BNPP Sans Condensed" panose="02000000000000000000" pitchFamily="2" charset="0"/>
                  <a:hlinkClick r:id="rId7"/>
                </a:rPr>
                <a:t>En savoir plus sur l’histoire de BNP Paribas</a:t>
              </a:r>
              <a:endParaRPr lang="en-GB" sz="1044" u="sng">
                <a:latin typeface="BNPP Sans Condensed" panose="02000000000000000000" pitchFamily="2" charset="0"/>
              </a:endParaRPr>
            </a:p>
          </p:txBody>
        </p:sp>
        <p:pic>
          <p:nvPicPr>
            <p:cNvPr id="11" name="Graphic 132">
              <a:extLst>
                <a:ext uri="{FF2B5EF4-FFF2-40B4-BE49-F238E27FC236}">
                  <a16:creationId xmlns:a16="http://schemas.microsoft.com/office/drawing/2014/main" id="{A4F0AEEE-E5B9-1B74-F860-5EB5CEEE372E}"/>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1529219" y="190500"/>
              <a:ext cx="296862" cy="296862"/>
            </a:xfrm>
            <a:prstGeom prst="rect">
              <a:avLst/>
            </a:prstGeom>
          </p:spPr>
        </p:pic>
      </p:grpSp>
    </p:spTree>
    <p:extLst>
      <p:ext uri="{BB962C8B-B14F-4D97-AF65-F5344CB8AC3E}">
        <p14:creationId xmlns:p14="http://schemas.microsoft.com/office/powerpoint/2010/main" val="1828869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68E9B948-C718-877D-BB2F-317CB8725E42}"/>
              </a:ext>
            </a:extLst>
          </p:cNvPr>
          <p:cNvGraphicFramePr>
            <a:graphicFrameLocks noChangeAspect="1"/>
          </p:cNvGraphicFramePr>
          <p:nvPr>
            <p:custDataLst>
              <p:tags r:id="rId1"/>
            </p:custDataLst>
            <p:extLst>
              <p:ext uri="{D42A27DB-BD31-4B8C-83A1-F6EECF244321}">
                <p14:modId xmlns:p14="http://schemas.microsoft.com/office/powerpoint/2010/main" val="25141452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think-cell data - do not delete" hidden="1">
                        <a:extLst>
                          <a:ext uri="{FF2B5EF4-FFF2-40B4-BE49-F238E27FC236}">
                            <a16:creationId xmlns:a16="http://schemas.microsoft.com/office/drawing/2014/main" id="{68E9B948-C718-877D-BB2F-317CB8725E4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Subtitle 2">
            <a:extLst>
              <a:ext uri="{FF2B5EF4-FFF2-40B4-BE49-F238E27FC236}">
                <a16:creationId xmlns:a16="http://schemas.microsoft.com/office/drawing/2014/main" id="{38C626F2-2F56-27E0-FC9F-9EBA1F7F0381}"/>
              </a:ext>
            </a:extLst>
          </p:cNvPr>
          <p:cNvSpPr txBox="1">
            <a:spLocks/>
          </p:cNvSpPr>
          <p:nvPr/>
        </p:nvSpPr>
        <p:spPr>
          <a:xfrm>
            <a:off x="515380" y="1894136"/>
            <a:ext cx="7304022" cy="3016210"/>
          </a:xfrm>
          <a:prstGeom prst="rect">
            <a:avLst/>
          </a:prstGeom>
          <a:noFill/>
        </p:spPr>
        <p:txBody>
          <a:bodyPr vert="horz" wrap="square" lIns="0" tIns="0" rIns="0" bIns="0" rtlCol="0">
            <a:spAutoFit/>
          </a:bodyPr>
          <a:lstStyle>
            <a:lvl1pPr marL="0" indent="0" algn="ctr" defTabSz="1087009" rtl="0" eaLnBrk="1" latinLnBrk="0" hangingPunct="1">
              <a:lnSpc>
                <a:spcPct val="130000"/>
              </a:lnSpc>
              <a:spcBef>
                <a:spcPct val="20000"/>
              </a:spcBef>
              <a:buFont typeface="Arial"/>
              <a:buNone/>
              <a:defRPr sz="2399" kern="1200">
                <a:solidFill>
                  <a:schemeClr val="tx2"/>
                </a:solidFill>
                <a:latin typeface="Open Sans Light"/>
                <a:ea typeface="+mn-ea"/>
                <a:cs typeface="Open Sans Light"/>
              </a:defRPr>
            </a:lvl1pPr>
            <a:lvl2pPr marL="1087009" indent="0" algn="ctr" defTabSz="1087009" rtl="0" eaLnBrk="1" latinLnBrk="0" hangingPunct="1">
              <a:lnSpc>
                <a:spcPct val="130000"/>
              </a:lnSpc>
              <a:spcBef>
                <a:spcPct val="20000"/>
              </a:spcBef>
              <a:buFont typeface="Arial"/>
              <a:buNone/>
              <a:defRPr sz="3099" kern="1200">
                <a:solidFill>
                  <a:schemeClr val="tx2"/>
                </a:solidFill>
                <a:latin typeface="Open Sans"/>
                <a:ea typeface="+mn-ea"/>
                <a:cs typeface="Open Sans"/>
              </a:defRPr>
            </a:lvl2pPr>
            <a:lvl3pPr marL="2174017" indent="0" algn="ctr" defTabSz="1087009" rtl="0" eaLnBrk="1" latinLnBrk="0" hangingPunct="1">
              <a:lnSpc>
                <a:spcPct val="130000"/>
              </a:lnSpc>
              <a:spcBef>
                <a:spcPct val="20000"/>
              </a:spcBef>
              <a:buFont typeface="Arial"/>
              <a:buNone/>
              <a:defRPr sz="3099" kern="1200">
                <a:solidFill>
                  <a:schemeClr val="tx2"/>
                </a:solidFill>
                <a:latin typeface="Open Sans"/>
                <a:ea typeface="+mn-ea"/>
                <a:cs typeface="Open Sans"/>
              </a:defRPr>
            </a:lvl3pPr>
            <a:lvl4pPr marL="3261033" indent="0" algn="ctr" defTabSz="1087009" rtl="0" eaLnBrk="1" latinLnBrk="0" hangingPunct="1">
              <a:lnSpc>
                <a:spcPct val="130000"/>
              </a:lnSpc>
              <a:spcBef>
                <a:spcPct val="20000"/>
              </a:spcBef>
              <a:buFont typeface="Arial"/>
              <a:buNone/>
              <a:defRPr sz="3099" kern="1200">
                <a:solidFill>
                  <a:schemeClr val="tx2"/>
                </a:solidFill>
                <a:latin typeface="Open Sans"/>
                <a:ea typeface="+mn-ea"/>
                <a:cs typeface="Open Sans"/>
              </a:defRPr>
            </a:lvl4pPr>
            <a:lvl5pPr marL="4348039" indent="0" algn="ctr" defTabSz="1087009" rtl="0" eaLnBrk="1" latinLnBrk="0" hangingPunct="1">
              <a:lnSpc>
                <a:spcPct val="130000"/>
              </a:lnSpc>
              <a:spcBef>
                <a:spcPct val="20000"/>
              </a:spcBef>
              <a:buFont typeface="Arial"/>
              <a:buNone/>
              <a:defRPr sz="3099" kern="1200">
                <a:solidFill>
                  <a:schemeClr val="tx2"/>
                </a:solidFill>
                <a:latin typeface="Open Sans"/>
                <a:ea typeface="+mn-ea"/>
                <a:cs typeface="Open Sans"/>
              </a:defRPr>
            </a:lvl5pPr>
            <a:lvl6pPr marL="5978555" indent="-543507" algn="l" defTabSz="1087009" rtl="0" eaLnBrk="1" latinLnBrk="0" hangingPunct="1">
              <a:spcBef>
                <a:spcPct val="20000"/>
              </a:spcBef>
              <a:buFont typeface="Arial"/>
              <a:buChar char="•"/>
              <a:defRPr sz="4798" kern="1200">
                <a:solidFill>
                  <a:schemeClr val="tx1"/>
                </a:solidFill>
                <a:latin typeface="+mn-lt"/>
                <a:ea typeface="+mn-ea"/>
                <a:cs typeface="+mn-cs"/>
              </a:defRPr>
            </a:lvl6pPr>
            <a:lvl7pPr marL="7065566" indent="-543507" algn="l" defTabSz="1087009" rtl="0" eaLnBrk="1" latinLnBrk="0" hangingPunct="1">
              <a:spcBef>
                <a:spcPct val="20000"/>
              </a:spcBef>
              <a:buFont typeface="Arial"/>
              <a:buChar char="•"/>
              <a:defRPr sz="4798" kern="1200">
                <a:solidFill>
                  <a:schemeClr val="tx1"/>
                </a:solidFill>
                <a:latin typeface="+mn-lt"/>
                <a:ea typeface="+mn-ea"/>
                <a:cs typeface="+mn-cs"/>
              </a:defRPr>
            </a:lvl7pPr>
            <a:lvl8pPr marL="8152579" indent="-543507" algn="l" defTabSz="1087009" rtl="0" eaLnBrk="1" latinLnBrk="0" hangingPunct="1">
              <a:spcBef>
                <a:spcPct val="20000"/>
              </a:spcBef>
              <a:buFont typeface="Arial"/>
              <a:buChar char="•"/>
              <a:defRPr sz="4798" kern="1200">
                <a:solidFill>
                  <a:schemeClr val="tx1"/>
                </a:solidFill>
                <a:latin typeface="+mn-lt"/>
                <a:ea typeface="+mn-ea"/>
                <a:cs typeface="+mn-cs"/>
              </a:defRPr>
            </a:lvl8pPr>
            <a:lvl9pPr marL="9239588" indent="-543507" algn="l" defTabSz="1087009" rtl="0" eaLnBrk="1" latinLnBrk="0" hangingPunct="1">
              <a:spcBef>
                <a:spcPct val="20000"/>
              </a:spcBef>
              <a:buFont typeface="Arial"/>
              <a:buChar char="•"/>
              <a:defRPr sz="4798" kern="1200">
                <a:solidFill>
                  <a:schemeClr val="tx1"/>
                </a:solidFill>
                <a:latin typeface="+mn-lt"/>
                <a:ea typeface="+mn-ea"/>
                <a:cs typeface="+mn-cs"/>
              </a:defRPr>
            </a:lvl9pPr>
          </a:lstStyle>
          <a:p>
            <a:pPr algn="l">
              <a:lnSpc>
                <a:spcPct val="100000"/>
              </a:lnSpc>
              <a:spcBef>
                <a:spcPts val="0"/>
              </a:spcBef>
              <a:spcAft>
                <a:spcPts val="1200"/>
              </a:spcAft>
            </a:pPr>
            <a:r>
              <a:rPr lang="fr-FR" sz="1600" dirty="0">
                <a:solidFill>
                  <a:schemeClr val="tx1"/>
                </a:solidFill>
                <a:latin typeface="+mn-lt"/>
              </a:rPr>
              <a:t>BNP Paribas est présent dans </a:t>
            </a:r>
            <a:r>
              <a:rPr lang="fr-FR" sz="1600" b="1" dirty="0">
                <a:solidFill>
                  <a:schemeClr val="tx1"/>
                </a:solidFill>
                <a:latin typeface="+mn-lt"/>
              </a:rPr>
              <a:t>63 pays et territoires </a:t>
            </a:r>
            <a:r>
              <a:rPr lang="fr-FR" sz="1600" dirty="0">
                <a:solidFill>
                  <a:schemeClr val="tx1"/>
                </a:solidFill>
                <a:latin typeface="+mn-lt"/>
              </a:rPr>
              <a:t>avec </a:t>
            </a:r>
            <a:r>
              <a:rPr lang="fr-FR" sz="1600" b="1" dirty="0">
                <a:solidFill>
                  <a:schemeClr val="tx1"/>
                </a:solidFill>
                <a:latin typeface="+mn-lt"/>
              </a:rPr>
              <a:t>183 000 collaborateurs et collaboratrices</a:t>
            </a:r>
            <a:r>
              <a:rPr lang="fr-FR" sz="1600" dirty="0">
                <a:solidFill>
                  <a:schemeClr val="tx1"/>
                </a:solidFill>
                <a:latin typeface="+mn-lt"/>
              </a:rPr>
              <a:t>, dont plus de 146 000 en Europe. </a:t>
            </a:r>
          </a:p>
          <a:p>
            <a:pPr algn="l">
              <a:lnSpc>
                <a:spcPct val="100000"/>
              </a:lnSpc>
              <a:spcBef>
                <a:spcPts val="0"/>
              </a:spcBef>
              <a:spcAft>
                <a:spcPts val="1200"/>
              </a:spcAft>
            </a:pPr>
            <a:r>
              <a:rPr lang="fr-FR" sz="1600" dirty="0">
                <a:solidFill>
                  <a:schemeClr val="tx1"/>
                </a:solidFill>
                <a:latin typeface="+mn-lt"/>
              </a:rPr>
              <a:t>Le Groupe accompagne tous ses clients – </a:t>
            </a:r>
            <a:r>
              <a:rPr lang="fr-FR" sz="1600" b="1" dirty="0">
                <a:solidFill>
                  <a:schemeClr val="tx1"/>
                </a:solidFill>
                <a:latin typeface="+mn-lt"/>
              </a:rPr>
              <a:t>particuliers, associations, entrepreneurs, PME-ETI, grandes entreprises et institutionnels </a:t>
            </a:r>
            <a:r>
              <a:rPr lang="fr-FR" sz="1600" dirty="0">
                <a:solidFill>
                  <a:schemeClr val="tx1"/>
                </a:solidFill>
                <a:latin typeface="+mn-lt"/>
              </a:rPr>
              <a:t>– dans la mise en œuvre de leurs projets grâce à ses solutions de financement, d’investissement, d’épargne et de protection. </a:t>
            </a:r>
          </a:p>
          <a:p>
            <a:pPr algn="l">
              <a:lnSpc>
                <a:spcPct val="100000"/>
              </a:lnSpc>
              <a:spcBef>
                <a:spcPts val="0"/>
              </a:spcBef>
            </a:pPr>
            <a:r>
              <a:rPr lang="fr-FR" sz="1600" dirty="0">
                <a:solidFill>
                  <a:schemeClr val="tx1"/>
                </a:solidFill>
                <a:latin typeface="+mn-lt"/>
              </a:rPr>
              <a:t>Nos trois pôles opérationnels sont : </a:t>
            </a:r>
            <a:r>
              <a:rPr lang="fr-FR" sz="1600" b="1" dirty="0">
                <a:solidFill>
                  <a:schemeClr val="tx1"/>
                </a:solidFill>
                <a:latin typeface="+mn-lt"/>
              </a:rPr>
              <a:t>Corporate &amp; Institutional Banking </a:t>
            </a:r>
            <a:r>
              <a:rPr lang="fr-FR" sz="1600" dirty="0">
                <a:solidFill>
                  <a:schemeClr val="tx1"/>
                </a:solidFill>
                <a:latin typeface="+mn-lt"/>
              </a:rPr>
              <a:t>pour les clientèles entreprises et institutionnelles ; </a:t>
            </a:r>
            <a:r>
              <a:rPr lang="fr-FR" sz="1600" b="1" dirty="0">
                <a:solidFill>
                  <a:schemeClr val="tx1"/>
                </a:solidFill>
                <a:latin typeface="+mn-lt"/>
              </a:rPr>
              <a:t>Commercial, Personal Banking </a:t>
            </a:r>
          </a:p>
          <a:p>
            <a:pPr algn="l">
              <a:lnSpc>
                <a:spcPct val="100000"/>
              </a:lnSpc>
              <a:spcBef>
                <a:spcPts val="0"/>
              </a:spcBef>
            </a:pPr>
            <a:r>
              <a:rPr lang="fr-FR" sz="1600" b="1" dirty="0">
                <a:solidFill>
                  <a:schemeClr val="tx1"/>
                </a:solidFill>
                <a:latin typeface="+mn-lt"/>
              </a:rPr>
              <a:t>&amp; Services</a:t>
            </a:r>
            <a:r>
              <a:rPr lang="fr-FR" sz="1600" dirty="0">
                <a:solidFill>
                  <a:schemeClr val="tx1"/>
                </a:solidFill>
                <a:latin typeface="+mn-lt"/>
              </a:rPr>
              <a:t> rassemblant l’ensemble des banques commerciales du Groupe et plusieurs métiers spécialisés et </a:t>
            </a:r>
            <a:r>
              <a:rPr lang="fr-FR" sz="1600" b="1" dirty="0">
                <a:solidFill>
                  <a:schemeClr val="tx1"/>
                </a:solidFill>
                <a:latin typeface="+mn-lt"/>
              </a:rPr>
              <a:t>Investment &amp; Protection Services </a:t>
            </a:r>
            <a:r>
              <a:rPr lang="fr-FR" sz="1600" dirty="0">
                <a:solidFill>
                  <a:schemeClr val="tx1"/>
                </a:solidFill>
                <a:latin typeface="+mn-lt"/>
              </a:rPr>
              <a:t>proposant des solutions d’épargne, d’investissement et de protection.</a:t>
            </a:r>
          </a:p>
        </p:txBody>
      </p:sp>
      <p:sp>
        <p:nvSpPr>
          <p:cNvPr id="4" name="TextBox 3">
            <a:extLst>
              <a:ext uri="{FF2B5EF4-FFF2-40B4-BE49-F238E27FC236}">
                <a16:creationId xmlns:a16="http://schemas.microsoft.com/office/drawing/2014/main" id="{6C8949C0-E0B3-D580-A4FB-DDBA778C5408}"/>
              </a:ext>
            </a:extLst>
          </p:cNvPr>
          <p:cNvSpPr txBox="1"/>
          <p:nvPr/>
        </p:nvSpPr>
        <p:spPr>
          <a:xfrm>
            <a:off x="458818" y="0"/>
            <a:ext cx="10960278" cy="713460"/>
          </a:xfrm>
          <a:prstGeom prst="rect">
            <a:avLst/>
          </a:prstGeom>
        </p:spPr>
        <p:txBody>
          <a:bodyPr wrap="square" lIns="36000" tIns="0" rIns="36000" bIns="0" rtlCol="0" anchor="b">
            <a:noAutofit/>
          </a:bodyPr>
          <a:lstStyle/>
          <a:p>
            <a:r>
              <a:rPr lang="fr-FR" sz="2400" b="1" cap="all">
                <a:solidFill>
                  <a:srgbClr val="00AB8E"/>
                </a:solidFill>
                <a:ea typeface="+mj-ea"/>
                <a:cs typeface="+mj-cs"/>
              </a:rPr>
              <a:t>LEADER DES SERVICES BANCAIRES ET FINANCIERS EN EUROPE</a:t>
            </a:r>
          </a:p>
        </p:txBody>
      </p:sp>
      <p:cxnSp>
        <p:nvCxnSpPr>
          <p:cNvPr id="5" name="Straight Connector 4">
            <a:extLst>
              <a:ext uri="{FF2B5EF4-FFF2-40B4-BE49-F238E27FC236}">
                <a16:creationId xmlns:a16="http://schemas.microsoft.com/office/drawing/2014/main" id="{8A6491DA-10B9-944D-65CE-67791F07A8CF}"/>
              </a:ext>
            </a:extLst>
          </p:cNvPr>
          <p:cNvCxnSpPr/>
          <p:nvPr/>
        </p:nvCxnSpPr>
        <p:spPr>
          <a:xfrm>
            <a:off x="-16909" y="1047538"/>
            <a:ext cx="1290428"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5B6A136-69B9-99CF-2862-973DC6816D26}"/>
              </a:ext>
            </a:extLst>
          </p:cNvPr>
          <p:cNvSpPr/>
          <p:nvPr/>
        </p:nvSpPr>
        <p:spPr>
          <a:xfrm>
            <a:off x="10363200" y="-595086"/>
            <a:ext cx="1828800" cy="413657"/>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Slide6</a:t>
            </a:r>
          </a:p>
        </p:txBody>
      </p:sp>
      <p:sp>
        <p:nvSpPr>
          <p:cNvPr id="11" name="Rectangle 10">
            <a:extLst>
              <a:ext uri="{FF2B5EF4-FFF2-40B4-BE49-F238E27FC236}">
                <a16:creationId xmlns:a16="http://schemas.microsoft.com/office/drawing/2014/main" id="{04E1E713-5CB9-43D9-9264-911370186354}"/>
              </a:ext>
            </a:extLst>
          </p:cNvPr>
          <p:cNvSpPr/>
          <p:nvPr>
            <p:custDataLst>
              <p:tags r:id="rId2"/>
            </p:custDataLst>
          </p:nvPr>
        </p:nvSpPr>
        <p:spPr>
          <a:xfrm>
            <a:off x="0" y="-317500"/>
            <a:ext cx="1270000" cy="2540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r>
              <a:rPr lang="en-GB" sz="1200" b="1">
                <a:solidFill>
                  <a:srgbClr val="C02A26"/>
                </a:solidFill>
              </a:rPr>
              <a:t>~414 KB / 6,615 KB</a:t>
            </a:r>
          </a:p>
        </p:txBody>
      </p:sp>
      <p:pic>
        <p:nvPicPr>
          <p:cNvPr id="31" name="Image 30" descr="Une image contenant nuage, ciel, bâtiment, plein air&#10;&#10;Description générée automatiquement">
            <a:extLst>
              <a:ext uri="{FF2B5EF4-FFF2-40B4-BE49-F238E27FC236}">
                <a16:creationId xmlns:a16="http://schemas.microsoft.com/office/drawing/2014/main" id="{DE962B92-AA06-74AD-E0AB-D696DE2062A7}"/>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37501" b="4476"/>
          <a:stretch/>
        </p:blipFill>
        <p:spPr>
          <a:xfrm>
            <a:off x="8238517" y="1326653"/>
            <a:ext cx="3953483" cy="4688773"/>
          </a:xfrm>
          <a:prstGeom prst="rect">
            <a:avLst/>
          </a:prstGeom>
        </p:spPr>
      </p:pic>
    </p:spTree>
    <p:extLst>
      <p:ext uri="{BB962C8B-B14F-4D97-AF65-F5344CB8AC3E}">
        <p14:creationId xmlns:p14="http://schemas.microsoft.com/office/powerpoint/2010/main" val="690314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E16CECAE-9935-B27D-C36F-FE7FFA8D3817}"/>
              </a:ext>
            </a:extLst>
          </p:cNvPr>
          <p:cNvGraphicFramePr>
            <a:graphicFrameLocks noChangeAspect="1"/>
          </p:cNvGraphicFramePr>
          <p:nvPr>
            <p:custDataLst>
              <p:tags r:id="rId1"/>
            </p:custDataLst>
            <p:extLst>
              <p:ext uri="{D42A27DB-BD31-4B8C-83A1-F6EECF244321}">
                <p14:modId xmlns:p14="http://schemas.microsoft.com/office/powerpoint/2010/main" val="12278375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think-cell data - do not delete" hidden="1">
                        <a:extLst>
                          <a:ext uri="{FF2B5EF4-FFF2-40B4-BE49-F238E27FC236}">
                            <a16:creationId xmlns:a16="http://schemas.microsoft.com/office/drawing/2014/main" id="{E16CECAE-9935-B27D-C36F-FE7FFA8D381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 name="Picture 5" descr="A map of the world with green and white text&#10;&#10;Description automatically generated">
            <a:extLst>
              <a:ext uri="{FF2B5EF4-FFF2-40B4-BE49-F238E27FC236}">
                <a16:creationId xmlns:a16="http://schemas.microsoft.com/office/drawing/2014/main" id="{FBF8FBB6-623C-7155-59F9-274A7F73EDBC}"/>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t="3231" b="3763"/>
          <a:stretch/>
        </p:blipFill>
        <p:spPr>
          <a:xfrm>
            <a:off x="809443" y="1109709"/>
            <a:ext cx="6337923" cy="4884690"/>
          </a:xfrm>
          <a:prstGeom prst="rect">
            <a:avLst/>
          </a:prstGeom>
        </p:spPr>
      </p:pic>
      <p:sp>
        <p:nvSpPr>
          <p:cNvPr id="28" name="Rectangle 27">
            <a:extLst>
              <a:ext uri="{FF2B5EF4-FFF2-40B4-BE49-F238E27FC236}">
                <a16:creationId xmlns:a16="http://schemas.microsoft.com/office/drawing/2014/main" id="{AA94A498-E4ED-103B-39CA-71F305B32636}"/>
              </a:ext>
            </a:extLst>
          </p:cNvPr>
          <p:cNvSpPr/>
          <p:nvPr/>
        </p:nvSpPr>
        <p:spPr>
          <a:xfrm>
            <a:off x="7769571" y="1329035"/>
            <a:ext cx="4422429" cy="4692253"/>
          </a:xfrm>
          <a:prstGeom prst="rect">
            <a:avLst/>
          </a:prstGeom>
          <a:gradFill>
            <a:gsLst>
              <a:gs pos="0">
                <a:srgbClr val="00AB8E"/>
              </a:gs>
              <a:gs pos="50000">
                <a:srgbClr val="00AB8E">
                  <a:alpha val="80000"/>
                </a:srgbClr>
              </a:gs>
              <a:gs pos="100000">
                <a:srgbClr val="00AB8E"/>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Box 140">
            <a:extLst>
              <a:ext uri="{FF2B5EF4-FFF2-40B4-BE49-F238E27FC236}">
                <a16:creationId xmlns:a16="http://schemas.microsoft.com/office/drawing/2014/main" id="{6DAE9AD7-C3E6-53A4-6A72-08F1CDA3BF9E}"/>
              </a:ext>
            </a:extLst>
          </p:cNvPr>
          <p:cNvSpPr txBox="1">
            <a:spLocks noChangeArrowheads="1"/>
          </p:cNvSpPr>
          <p:nvPr/>
        </p:nvSpPr>
        <p:spPr bwMode="auto">
          <a:xfrm>
            <a:off x="8576630" y="1697317"/>
            <a:ext cx="280831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4300">
                <a:solidFill>
                  <a:schemeClr val="tx1"/>
                </a:solidFill>
                <a:latin typeface="Calibri" pitchFamily="34" charset="0"/>
                <a:ea typeface="MS PGothic" pitchFamily="34" charset="-128"/>
              </a:defRPr>
            </a:lvl1pPr>
            <a:lvl2pPr marL="742950" indent="-285750">
              <a:defRPr sz="4300">
                <a:solidFill>
                  <a:schemeClr val="tx1"/>
                </a:solidFill>
                <a:latin typeface="Calibri" pitchFamily="34" charset="0"/>
                <a:ea typeface="MS PGothic" pitchFamily="34" charset="-128"/>
              </a:defRPr>
            </a:lvl2pPr>
            <a:lvl3pPr marL="1143000" indent="-228600">
              <a:defRPr sz="4300">
                <a:solidFill>
                  <a:schemeClr val="tx1"/>
                </a:solidFill>
                <a:latin typeface="Calibri" pitchFamily="34" charset="0"/>
                <a:ea typeface="MS PGothic" pitchFamily="34" charset="-128"/>
              </a:defRPr>
            </a:lvl3pPr>
            <a:lvl4pPr marL="1600200" indent="-228600">
              <a:defRPr sz="4300">
                <a:solidFill>
                  <a:schemeClr val="tx1"/>
                </a:solidFill>
                <a:latin typeface="Calibri" pitchFamily="34" charset="0"/>
                <a:ea typeface="MS PGothic" pitchFamily="34" charset="-128"/>
              </a:defRPr>
            </a:lvl4pPr>
            <a:lvl5pPr marL="2057400" indent="-228600">
              <a:defRPr sz="4300">
                <a:solidFill>
                  <a:schemeClr val="tx1"/>
                </a:solidFill>
                <a:latin typeface="Calibri" pitchFamily="34" charset="0"/>
                <a:ea typeface="MS PGothic" pitchFamily="34" charset="-128"/>
              </a:defRPr>
            </a:lvl5pPr>
            <a:lvl6pPr marL="2514600" indent="-228600" defTabSz="1087438"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1087438"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1087438"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1087438" fontAlgn="base">
              <a:spcBef>
                <a:spcPct val="0"/>
              </a:spcBef>
              <a:spcAft>
                <a:spcPct val="0"/>
              </a:spcAft>
              <a:defRPr sz="4300">
                <a:solidFill>
                  <a:schemeClr val="tx1"/>
                </a:solidFill>
                <a:latin typeface="Calibri" pitchFamily="34" charset="0"/>
                <a:ea typeface="MS PGothic" pitchFamily="34" charset="-128"/>
              </a:defRPr>
            </a:lvl9pPr>
          </a:lstStyle>
          <a:p>
            <a:pPr algn="ctr" defTabSz="542557" fontAlgn="base">
              <a:spcBef>
                <a:spcPct val="0"/>
              </a:spcBef>
              <a:spcAft>
                <a:spcPct val="0"/>
              </a:spcAft>
            </a:pPr>
            <a:r>
              <a:rPr lang="en-US" altLang="pt-PT" sz="6000" b="1" spc="70">
                <a:solidFill>
                  <a:schemeClr val="bg1"/>
                </a:solidFill>
                <a:latin typeface="+mj-lt"/>
                <a:ea typeface="+mn-ea"/>
                <a:cs typeface="BNPP Sans Condensed"/>
              </a:rPr>
              <a:t>182 656</a:t>
            </a:r>
          </a:p>
        </p:txBody>
      </p:sp>
      <p:sp>
        <p:nvSpPr>
          <p:cNvPr id="31" name="TextBox 102">
            <a:extLst>
              <a:ext uri="{FF2B5EF4-FFF2-40B4-BE49-F238E27FC236}">
                <a16:creationId xmlns:a16="http://schemas.microsoft.com/office/drawing/2014/main" id="{38BBF9A5-E0AC-A736-1496-C76019B18083}"/>
              </a:ext>
            </a:extLst>
          </p:cNvPr>
          <p:cNvSpPr txBox="1">
            <a:spLocks noChangeArrowheads="1"/>
          </p:cNvSpPr>
          <p:nvPr/>
        </p:nvSpPr>
        <p:spPr bwMode="auto">
          <a:xfrm>
            <a:off x="8645675" y="2616581"/>
            <a:ext cx="267021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4300">
                <a:solidFill>
                  <a:schemeClr val="tx1"/>
                </a:solidFill>
                <a:latin typeface="Calibri" pitchFamily="34" charset="0"/>
                <a:ea typeface="MS PGothic" pitchFamily="34" charset="-128"/>
              </a:defRPr>
            </a:lvl1pPr>
            <a:lvl2pPr marL="742950" indent="-285750">
              <a:defRPr sz="4300">
                <a:solidFill>
                  <a:schemeClr val="tx1"/>
                </a:solidFill>
                <a:latin typeface="Calibri" pitchFamily="34" charset="0"/>
                <a:ea typeface="MS PGothic" pitchFamily="34" charset="-128"/>
              </a:defRPr>
            </a:lvl2pPr>
            <a:lvl3pPr marL="1143000" indent="-228600">
              <a:defRPr sz="4300">
                <a:solidFill>
                  <a:schemeClr val="tx1"/>
                </a:solidFill>
                <a:latin typeface="Calibri" pitchFamily="34" charset="0"/>
                <a:ea typeface="MS PGothic" pitchFamily="34" charset="-128"/>
              </a:defRPr>
            </a:lvl3pPr>
            <a:lvl4pPr marL="1600200" indent="-228600">
              <a:defRPr sz="4300">
                <a:solidFill>
                  <a:schemeClr val="tx1"/>
                </a:solidFill>
                <a:latin typeface="Calibri" pitchFamily="34" charset="0"/>
                <a:ea typeface="MS PGothic" pitchFamily="34" charset="-128"/>
              </a:defRPr>
            </a:lvl4pPr>
            <a:lvl5pPr marL="2057400" indent="-228600">
              <a:defRPr sz="4300">
                <a:solidFill>
                  <a:schemeClr val="tx1"/>
                </a:solidFill>
                <a:latin typeface="Calibri" pitchFamily="34" charset="0"/>
                <a:ea typeface="MS PGothic" pitchFamily="34" charset="-128"/>
              </a:defRPr>
            </a:lvl5pPr>
            <a:lvl6pPr marL="2514600" indent="-228600" defTabSz="1087438"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1087438"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1087438"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1087438" fontAlgn="base">
              <a:spcBef>
                <a:spcPct val="0"/>
              </a:spcBef>
              <a:spcAft>
                <a:spcPct val="0"/>
              </a:spcAft>
              <a:defRPr sz="4300">
                <a:solidFill>
                  <a:schemeClr val="tx1"/>
                </a:solidFill>
                <a:latin typeface="Calibri" pitchFamily="34" charset="0"/>
                <a:ea typeface="MS PGothic" pitchFamily="34" charset="-128"/>
              </a:defRPr>
            </a:lvl9pPr>
          </a:lstStyle>
          <a:p>
            <a:pPr algn="ctr" defTabSz="542557" fontAlgn="base">
              <a:spcBef>
                <a:spcPct val="0"/>
              </a:spcBef>
              <a:spcAft>
                <a:spcPct val="0"/>
              </a:spcAft>
            </a:pPr>
            <a:r>
              <a:rPr lang="en-US" altLang="pt-PT" sz="2000" b="1" spc="300">
                <a:solidFill>
                  <a:schemeClr val="bg1"/>
                </a:solidFill>
                <a:latin typeface="+mj-lt"/>
                <a:cs typeface="Open Sans Light" pitchFamily="34" charset="0"/>
              </a:rPr>
              <a:t>COLLABORATEURS</a:t>
            </a:r>
          </a:p>
        </p:txBody>
      </p:sp>
      <p:sp>
        <p:nvSpPr>
          <p:cNvPr id="32" name="TextBox 140">
            <a:extLst>
              <a:ext uri="{FF2B5EF4-FFF2-40B4-BE49-F238E27FC236}">
                <a16:creationId xmlns:a16="http://schemas.microsoft.com/office/drawing/2014/main" id="{F93408C3-948B-FA35-D3A6-1D0AFD5EAF77}"/>
              </a:ext>
            </a:extLst>
          </p:cNvPr>
          <p:cNvSpPr txBox="1">
            <a:spLocks noChangeArrowheads="1"/>
          </p:cNvSpPr>
          <p:nvPr/>
        </p:nvSpPr>
        <p:spPr bwMode="auto">
          <a:xfrm>
            <a:off x="8576630" y="3933642"/>
            <a:ext cx="280831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4300">
                <a:solidFill>
                  <a:schemeClr val="tx1"/>
                </a:solidFill>
                <a:latin typeface="Calibri" pitchFamily="34" charset="0"/>
                <a:ea typeface="MS PGothic" pitchFamily="34" charset="-128"/>
              </a:defRPr>
            </a:lvl1pPr>
            <a:lvl2pPr marL="742950" indent="-285750">
              <a:defRPr sz="4300">
                <a:solidFill>
                  <a:schemeClr val="tx1"/>
                </a:solidFill>
                <a:latin typeface="Calibri" pitchFamily="34" charset="0"/>
                <a:ea typeface="MS PGothic" pitchFamily="34" charset="-128"/>
              </a:defRPr>
            </a:lvl2pPr>
            <a:lvl3pPr marL="1143000" indent="-228600">
              <a:defRPr sz="4300">
                <a:solidFill>
                  <a:schemeClr val="tx1"/>
                </a:solidFill>
                <a:latin typeface="Calibri" pitchFamily="34" charset="0"/>
                <a:ea typeface="MS PGothic" pitchFamily="34" charset="-128"/>
              </a:defRPr>
            </a:lvl3pPr>
            <a:lvl4pPr marL="1600200" indent="-228600">
              <a:defRPr sz="4300">
                <a:solidFill>
                  <a:schemeClr val="tx1"/>
                </a:solidFill>
                <a:latin typeface="Calibri" pitchFamily="34" charset="0"/>
                <a:ea typeface="MS PGothic" pitchFamily="34" charset="-128"/>
              </a:defRPr>
            </a:lvl4pPr>
            <a:lvl5pPr marL="2057400" indent="-228600">
              <a:defRPr sz="4300">
                <a:solidFill>
                  <a:schemeClr val="tx1"/>
                </a:solidFill>
                <a:latin typeface="Calibri" pitchFamily="34" charset="0"/>
                <a:ea typeface="MS PGothic" pitchFamily="34" charset="-128"/>
              </a:defRPr>
            </a:lvl5pPr>
            <a:lvl6pPr marL="2514600" indent="-228600" defTabSz="1087438"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1087438"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1087438"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1087438" fontAlgn="base">
              <a:spcBef>
                <a:spcPct val="0"/>
              </a:spcBef>
              <a:spcAft>
                <a:spcPct val="0"/>
              </a:spcAft>
              <a:defRPr sz="4300">
                <a:solidFill>
                  <a:schemeClr val="tx1"/>
                </a:solidFill>
                <a:latin typeface="Calibri" pitchFamily="34" charset="0"/>
                <a:ea typeface="MS PGothic" pitchFamily="34" charset="-128"/>
              </a:defRPr>
            </a:lvl9pPr>
          </a:lstStyle>
          <a:p>
            <a:pPr algn="ctr" defTabSz="542557" fontAlgn="base">
              <a:spcBef>
                <a:spcPct val="0"/>
              </a:spcBef>
              <a:spcAft>
                <a:spcPct val="0"/>
              </a:spcAft>
            </a:pPr>
            <a:r>
              <a:rPr lang="en-US" altLang="pt-PT" sz="6000" b="1" spc="70">
                <a:solidFill>
                  <a:schemeClr val="bg1"/>
                </a:solidFill>
                <a:latin typeface="+mj-lt"/>
                <a:ea typeface="+mn-ea"/>
                <a:cs typeface="BNPP Sans Condensed"/>
              </a:rPr>
              <a:t>63</a:t>
            </a:r>
          </a:p>
        </p:txBody>
      </p:sp>
      <p:sp>
        <p:nvSpPr>
          <p:cNvPr id="33" name="TextBox 102">
            <a:extLst>
              <a:ext uri="{FF2B5EF4-FFF2-40B4-BE49-F238E27FC236}">
                <a16:creationId xmlns:a16="http://schemas.microsoft.com/office/drawing/2014/main" id="{65E3DA26-3FD7-E740-1AE9-C6F80D89A732}"/>
              </a:ext>
            </a:extLst>
          </p:cNvPr>
          <p:cNvSpPr txBox="1">
            <a:spLocks noChangeArrowheads="1"/>
          </p:cNvSpPr>
          <p:nvPr/>
        </p:nvSpPr>
        <p:spPr bwMode="auto">
          <a:xfrm>
            <a:off x="8169621" y="4852906"/>
            <a:ext cx="362233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4300">
                <a:solidFill>
                  <a:schemeClr val="tx1"/>
                </a:solidFill>
                <a:latin typeface="Calibri" pitchFamily="34" charset="0"/>
                <a:ea typeface="MS PGothic" pitchFamily="34" charset="-128"/>
              </a:defRPr>
            </a:lvl1pPr>
            <a:lvl2pPr marL="742950" indent="-285750">
              <a:defRPr sz="4300">
                <a:solidFill>
                  <a:schemeClr val="tx1"/>
                </a:solidFill>
                <a:latin typeface="Calibri" pitchFamily="34" charset="0"/>
                <a:ea typeface="MS PGothic" pitchFamily="34" charset="-128"/>
              </a:defRPr>
            </a:lvl2pPr>
            <a:lvl3pPr marL="1143000" indent="-228600">
              <a:defRPr sz="4300">
                <a:solidFill>
                  <a:schemeClr val="tx1"/>
                </a:solidFill>
                <a:latin typeface="Calibri" pitchFamily="34" charset="0"/>
                <a:ea typeface="MS PGothic" pitchFamily="34" charset="-128"/>
              </a:defRPr>
            </a:lvl3pPr>
            <a:lvl4pPr marL="1600200" indent="-228600">
              <a:defRPr sz="4300">
                <a:solidFill>
                  <a:schemeClr val="tx1"/>
                </a:solidFill>
                <a:latin typeface="Calibri" pitchFamily="34" charset="0"/>
                <a:ea typeface="MS PGothic" pitchFamily="34" charset="-128"/>
              </a:defRPr>
            </a:lvl4pPr>
            <a:lvl5pPr marL="2057400" indent="-228600">
              <a:defRPr sz="4300">
                <a:solidFill>
                  <a:schemeClr val="tx1"/>
                </a:solidFill>
                <a:latin typeface="Calibri" pitchFamily="34" charset="0"/>
                <a:ea typeface="MS PGothic" pitchFamily="34" charset="-128"/>
              </a:defRPr>
            </a:lvl5pPr>
            <a:lvl6pPr marL="2514600" indent="-228600" defTabSz="1087438"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1087438"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1087438"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1087438" fontAlgn="base">
              <a:spcBef>
                <a:spcPct val="0"/>
              </a:spcBef>
              <a:spcAft>
                <a:spcPct val="0"/>
              </a:spcAft>
              <a:defRPr sz="4300">
                <a:solidFill>
                  <a:schemeClr val="tx1"/>
                </a:solidFill>
                <a:latin typeface="Calibri" pitchFamily="34" charset="0"/>
                <a:ea typeface="MS PGothic" pitchFamily="34" charset="-128"/>
              </a:defRPr>
            </a:lvl9pPr>
          </a:lstStyle>
          <a:p>
            <a:pPr algn="ctr" defTabSz="542557" fontAlgn="base">
              <a:spcBef>
                <a:spcPct val="0"/>
              </a:spcBef>
              <a:spcAft>
                <a:spcPct val="0"/>
              </a:spcAft>
            </a:pPr>
            <a:r>
              <a:rPr lang="en-US" altLang="pt-PT" sz="2000" b="1" spc="300">
                <a:solidFill>
                  <a:schemeClr val="bg1"/>
                </a:solidFill>
                <a:latin typeface="+mj-lt"/>
                <a:cs typeface="Open Sans Light" pitchFamily="34" charset="0"/>
              </a:rPr>
              <a:t>PAYS ET TERRITOIRES</a:t>
            </a:r>
          </a:p>
        </p:txBody>
      </p:sp>
      <p:sp>
        <p:nvSpPr>
          <p:cNvPr id="34" name="TextBox 102">
            <a:extLst>
              <a:ext uri="{FF2B5EF4-FFF2-40B4-BE49-F238E27FC236}">
                <a16:creationId xmlns:a16="http://schemas.microsoft.com/office/drawing/2014/main" id="{F1EEA043-F3BC-042B-E693-7D34875D03A6}"/>
              </a:ext>
            </a:extLst>
          </p:cNvPr>
          <p:cNvSpPr txBox="1">
            <a:spLocks noChangeArrowheads="1"/>
          </p:cNvSpPr>
          <p:nvPr/>
        </p:nvSpPr>
        <p:spPr bwMode="auto">
          <a:xfrm>
            <a:off x="8645675" y="3386022"/>
            <a:ext cx="267021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4300">
                <a:solidFill>
                  <a:schemeClr val="tx1"/>
                </a:solidFill>
                <a:latin typeface="Calibri" pitchFamily="34" charset="0"/>
                <a:ea typeface="MS PGothic" pitchFamily="34" charset="-128"/>
              </a:defRPr>
            </a:lvl1pPr>
            <a:lvl2pPr marL="742950" indent="-285750">
              <a:defRPr sz="4300">
                <a:solidFill>
                  <a:schemeClr val="tx1"/>
                </a:solidFill>
                <a:latin typeface="Calibri" pitchFamily="34" charset="0"/>
                <a:ea typeface="MS PGothic" pitchFamily="34" charset="-128"/>
              </a:defRPr>
            </a:lvl2pPr>
            <a:lvl3pPr marL="1143000" indent="-228600">
              <a:defRPr sz="4300">
                <a:solidFill>
                  <a:schemeClr val="tx1"/>
                </a:solidFill>
                <a:latin typeface="Calibri" pitchFamily="34" charset="0"/>
                <a:ea typeface="MS PGothic" pitchFamily="34" charset="-128"/>
              </a:defRPr>
            </a:lvl3pPr>
            <a:lvl4pPr marL="1600200" indent="-228600">
              <a:defRPr sz="4300">
                <a:solidFill>
                  <a:schemeClr val="tx1"/>
                </a:solidFill>
                <a:latin typeface="Calibri" pitchFamily="34" charset="0"/>
                <a:ea typeface="MS PGothic" pitchFamily="34" charset="-128"/>
              </a:defRPr>
            </a:lvl4pPr>
            <a:lvl5pPr marL="2057400" indent="-228600">
              <a:defRPr sz="4300">
                <a:solidFill>
                  <a:schemeClr val="tx1"/>
                </a:solidFill>
                <a:latin typeface="Calibri" pitchFamily="34" charset="0"/>
                <a:ea typeface="MS PGothic" pitchFamily="34" charset="-128"/>
              </a:defRPr>
            </a:lvl5pPr>
            <a:lvl6pPr marL="2514600" indent="-228600" defTabSz="1087438"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1087438"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1087438"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1087438" fontAlgn="base">
              <a:spcBef>
                <a:spcPct val="0"/>
              </a:spcBef>
              <a:spcAft>
                <a:spcPct val="0"/>
              </a:spcAft>
              <a:defRPr sz="4300">
                <a:solidFill>
                  <a:schemeClr val="tx1"/>
                </a:solidFill>
                <a:latin typeface="Calibri" pitchFamily="34" charset="0"/>
                <a:ea typeface="MS PGothic" pitchFamily="34" charset="-128"/>
              </a:defRPr>
            </a:lvl9pPr>
          </a:lstStyle>
          <a:p>
            <a:pPr algn="ctr" defTabSz="542557" fontAlgn="base">
              <a:spcBef>
                <a:spcPct val="0"/>
              </a:spcBef>
              <a:spcAft>
                <a:spcPct val="0"/>
              </a:spcAft>
            </a:pPr>
            <a:r>
              <a:rPr lang="en-US" altLang="pt-PT" sz="2000" spc="300">
                <a:solidFill>
                  <a:schemeClr val="bg1"/>
                </a:solidFill>
                <a:latin typeface="+mj-lt"/>
                <a:cs typeface="Open Sans Light" pitchFamily="34" charset="0"/>
              </a:rPr>
              <a:t>dans </a:t>
            </a:r>
          </a:p>
        </p:txBody>
      </p:sp>
      <p:sp>
        <p:nvSpPr>
          <p:cNvPr id="14" name="TextBox 13">
            <a:extLst>
              <a:ext uri="{FF2B5EF4-FFF2-40B4-BE49-F238E27FC236}">
                <a16:creationId xmlns:a16="http://schemas.microsoft.com/office/drawing/2014/main" id="{0405F5F4-1B4A-1BD7-2FB4-C03EF1DA3782}"/>
              </a:ext>
            </a:extLst>
          </p:cNvPr>
          <p:cNvSpPr txBox="1"/>
          <p:nvPr/>
        </p:nvSpPr>
        <p:spPr>
          <a:xfrm>
            <a:off x="7769569" y="5772170"/>
            <a:ext cx="4422429" cy="153888"/>
          </a:xfrm>
          <a:prstGeom prst="rect">
            <a:avLst/>
          </a:prstGeom>
          <a:noFill/>
        </p:spPr>
        <p:txBody>
          <a:bodyPr wrap="square" lIns="0" tIns="0" rIns="0" bIns="0">
            <a:spAutoFit/>
          </a:bodyPr>
          <a:lstStyle/>
          <a:p>
            <a:pPr algn="ctr"/>
            <a:r>
              <a:rPr lang="fr-FR" sz="1000">
                <a:solidFill>
                  <a:schemeClr val="bg1"/>
                </a:solidFill>
              </a:rPr>
              <a:t>Chiffres au 31/12/2023. Effectifs en Équivalents Temps Plein (ETP)</a:t>
            </a:r>
          </a:p>
        </p:txBody>
      </p:sp>
      <p:sp>
        <p:nvSpPr>
          <p:cNvPr id="13" name="TextBox 12">
            <a:extLst>
              <a:ext uri="{FF2B5EF4-FFF2-40B4-BE49-F238E27FC236}">
                <a16:creationId xmlns:a16="http://schemas.microsoft.com/office/drawing/2014/main" id="{D23E92D0-D33A-9BFC-C14B-820C57F0C8D7}"/>
              </a:ext>
            </a:extLst>
          </p:cNvPr>
          <p:cNvSpPr txBox="1"/>
          <p:nvPr/>
        </p:nvSpPr>
        <p:spPr>
          <a:xfrm>
            <a:off x="462465" y="14485"/>
            <a:ext cx="10960278" cy="713460"/>
          </a:xfrm>
          <a:prstGeom prst="rect">
            <a:avLst/>
          </a:prstGeom>
        </p:spPr>
        <p:txBody>
          <a:bodyPr wrap="square" lIns="36000" tIns="0" rIns="36000" bIns="0" rtlCol="0" anchor="b">
            <a:noAutofit/>
          </a:bodyPr>
          <a:lstStyle/>
          <a:p>
            <a:r>
              <a:rPr lang="fr-FR" sz="2400" b="1" cap="all">
                <a:solidFill>
                  <a:srgbClr val="00AB8E"/>
                </a:solidFill>
                <a:ea typeface="+mj-ea"/>
                <a:cs typeface="+mj-cs"/>
              </a:rPr>
              <a:t>UN GROUPE AU RAYONNEMENT INTERNATIONAL</a:t>
            </a:r>
          </a:p>
        </p:txBody>
      </p:sp>
      <p:cxnSp>
        <p:nvCxnSpPr>
          <p:cNvPr id="4" name="Straight Connector 3">
            <a:extLst>
              <a:ext uri="{FF2B5EF4-FFF2-40B4-BE49-F238E27FC236}">
                <a16:creationId xmlns:a16="http://schemas.microsoft.com/office/drawing/2014/main" id="{734BF580-4236-0001-BE43-DD8E9CDE7A3E}"/>
              </a:ext>
            </a:extLst>
          </p:cNvPr>
          <p:cNvCxnSpPr/>
          <p:nvPr/>
        </p:nvCxnSpPr>
        <p:spPr>
          <a:xfrm>
            <a:off x="-16909" y="1047538"/>
            <a:ext cx="1290428"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67DEE96-DEA5-DDFE-D0D4-D9B54BFBA76C}"/>
              </a:ext>
            </a:extLst>
          </p:cNvPr>
          <p:cNvSpPr/>
          <p:nvPr/>
        </p:nvSpPr>
        <p:spPr>
          <a:xfrm>
            <a:off x="10363200" y="-595086"/>
            <a:ext cx="1828800" cy="413657"/>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Slide7</a:t>
            </a:r>
          </a:p>
        </p:txBody>
      </p:sp>
      <p:sp>
        <p:nvSpPr>
          <p:cNvPr id="10" name="Rectangle 9">
            <a:extLst>
              <a:ext uri="{FF2B5EF4-FFF2-40B4-BE49-F238E27FC236}">
                <a16:creationId xmlns:a16="http://schemas.microsoft.com/office/drawing/2014/main" id="{0E2AC0F0-01F7-5577-CDCB-B93A8699EEDA}"/>
              </a:ext>
            </a:extLst>
          </p:cNvPr>
          <p:cNvSpPr/>
          <p:nvPr>
            <p:custDataLst>
              <p:tags r:id="rId2"/>
            </p:custDataLst>
          </p:nvPr>
        </p:nvSpPr>
        <p:spPr>
          <a:xfrm>
            <a:off x="0" y="-317500"/>
            <a:ext cx="1270000" cy="2540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r>
              <a:rPr lang="en-GB" sz="1200" b="1">
                <a:solidFill>
                  <a:srgbClr val="C02A26"/>
                </a:solidFill>
              </a:rPr>
              <a:t>~535 KB / 6,615 KB</a:t>
            </a:r>
          </a:p>
        </p:txBody>
      </p:sp>
    </p:spTree>
    <p:extLst>
      <p:ext uri="{BB962C8B-B14F-4D97-AF65-F5344CB8AC3E}">
        <p14:creationId xmlns:p14="http://schemas.microsoft.com/office/powerpoint/2010/main" val="1431835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E16CECAE-9935-B27D-C36F-FE7FFA8D3817}"/>
              </a:ext>
            </a:extLst>
          </p:cNvPr>
          <p:cNvGraphicFramePr>
            <a:graphicFrameLocks noChangeAspect="1"/>
          </p:cNvGraphicFramePr>
          <p:nvPr>
            <p:custDataLst>
              <p:tags r:id="rId1"/>
            </p:custDataLst>
            <p:extLst>
              <p:ext uri="{D42A27DB-BD31-4B8C-83A1-F6EECF244321}">
                <p14:modId xmlns:p14="http://schemas.microsoft.com/office/powerpoint/2010/main" val="14396407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think-cell data - do not delete" hidden="1">
                        <a:extLst>
                          <a:ext uri="{FF2B5EF4-FFF2-40B4-BE49-F238E27FC236}">
                            <a16:creationId xmlns:a16="http://schemas.microsoft.com/office/drawing/2014/main" id="{E16CECAE-9935-B27D-C36F-FE7FFA8D381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7" name="Group 6">
            <a:extLst>
              <a:ext uri="{FF2B5EF4-FFF2-40B4-BE49-F238E27FC236}">
                <a16:creationId xmlns:a16="http://schemas.microsoft.com/office/drawing/2014/main" id="{3043ABE0-821F-5AE4-38BE-F3ADCD4BB21F}"/>
              </a:ext>
            </a:extLst>
          </p:cNvPr>
          <p:cNvGrpSpPr/>
          <p:nvPr/>
        </p:nvGrpSpPr>
        <p:grpSpPr>
          <a:xfrm>
            <a:off x="479425" y="1538401"/>
            <a:ext cx="7442167" cy="3781197"/>
            <a:chOff x="479425" y="1745808"/>
            <a:chExt cx="6902163" cy="3781197"/>
          </a:xfrm>
        </p:grpSpPr>
        <p:sp>
          <p:nvSpPr>
            <p:cNvPr id="6" name="TextBox 5">
              <a:extLst>
                <a:ext uri="{FF2B5EF4-FFF2-40B4-BE49-F238E27FC236}">
                  <a16:creationId xmlns:a16="http://schemas.microsoft.com/office/drawing/2014/main" id="{858CAD81-94BE-0E5D-9510-B6C2069EC5C5}"/>
                </a:ext>
              </a:extLst>
            </p:cNvPr>
            <p:cNvSpPr txBox="1"/>
            <p:nvPr/>
          </p:nvSpPr>
          <p:spPr>
            <a:xfrm>
              <a:off x="479426" y="1745808"/>
              <a:ext cx="6659129" cy="1077218"/>
            </a:xfrm>
            <a:prstGeom prst="rect">
              <a:avLst/>
            </a:prstGeom>
            <a:noFill/>
          </p:spPr>
          <p:txBody>
            <a:bodyPr wrap="square" lIns="0" rIns="0">
              <a:spAutoFit/>
            </a:bodyPr>
            <a:lstStyle/>
            <a:p>
              <a:pPr>
                <a:lnSpc>
                  <a:spcPct val="100000"/>
                </a:lnSpc>
              </a:pPr>
              <a:r>
                <a:rPr lang="fr-FR" sz="1600">
                  <a:solidFill>
                    <a:schemeClr val="tx1"/>
                  </a:solidFill>
                </a:rPr>
                <a:t>En 2019, le Groupe a formalisé son projet collectif au travers de sa Raison d’être à partir de trois textes ayant fait l’objet, ces dernières années, de travaux menés avec de nombre de collaborateurs et collaboratrices : nos </a:t>
              </a:r>
              <a:r>
                <a:rPr lang="fr-FR" sz="1600">
                  <a:solidFill>
                    <a:schemeClr val="tx1"/>
                  </a:solidFill>
                  <a:hlinkClick r:id="rId6"/>
                </a:rPr>
                <a:t>Convictions partagées</a:t>
              </a:r>
              <a:r>
                <a:rPr lang="fr-FR" sz="1600">
                  <a:solidFill>
                    <a:schemeClr val="tx1"/>
                  </a:solidFill>
                </a:rPr>
                <a:t> (vision, mission), notre </a:t>
              </a:r>
              <a:r>
                <a:rPr lang="fr-FR" sz="1600">
                  <a:hlinkClick r:id="rId7"/>
                </a:rPr>
                <a:t>Code de conduite</a:t>
              </a:r>
              <a:r>
                <a:rPr lang="fr-FR" sz="1600"/>
                <a:t> </a:t>
              </a:r>
              <a:r>
                <a:rPr lang="fr-FR" sz="1600">
                  <a:solidFill>
                    <a:schemeClr val="tx1"/>
                  </a:solidFill>
                </a:rPr>
                <a:t>et notre </a:t>
              </a:r>
              <a:r>
                <a:rPr lang="fr-FR" sz="1600">
                  <a:hlinkClick r:id="rId8">
                    <a:extLst>
                      <a:ext uri="{A12FA001-AC4F-418D-AE19-62706E023703}">
                        <ahyp:hlinkClr xmlns:ahyp="http://schemas.microsoft.com/office/drawing/2018/hyperlinkcolor" val="tx"/>
                      </a:ext>
                    </a:extLst>
                  </a:hlinkClick>
                </a:rPr>
                <a:t>Manifeste de l’Engagement</a:t>
              </a:r>
              <a:r>
                <a:rPr lang="fr-FR" sz="1600"/>
                <a:t>.</a:t>
              </a:r>
            </a:p>
          </p:txBody>
        </p:sp>
        <p:sp>
          <p:nvSpPr>
            <p:cNvPr id="10" name="Titre 9">
              <a:extLst>
                <a:ext uri="{FF2B5EF4-FFF2-40B4-BE49-F238E27FC236}">
                  <a16:creationId xmlns:a16="http://schemas.microsoft.com/office/drawing/2014/main" id="{7FE969BB-ECA8-B1BA-3577-0E286E735B4F}"/>
                </a:ext>
              </a:extLst>
            </p:cNvPr>
            <p:cNvSpPr txBox="1">
              <a:spLocks/>
            </p:cNvSpPr>
            <p:nvPr/>
          </p:nvSpPr>
          <p:spPr>
            <a:xfrm>
              <a:off x="479425" y="3267075"/>
              <a:ext cx="6902163" cy="738664"/>
            </a:xfrm>
            <a:prstGeom prst="rect">
              <a:avLst/>
            </a:prstGeom>
            <a:ln w="28575">
              <a:noFill/>
              <a:prstDash val="solid"/>
            </a:ln>
          </p:spPr>
          <p:txBody>
            <a:bodyPr wrap="square" lIns="0" tIns="0" rIns="0" bIns="0" anchor="ctr">
              <a:spAutoFit/>
            </a:bodyPr>
            <a:lstStyle>
              <a:lvl1pPr algn="l" defTabSz="1214572" rtl="0" eaLnBrk="1" latinLnBrk="0" hangingPunct="1">
                <a:spcBef>
                  <a:spcPct val="0"/>
                </a:spcBef>
                <a:buNone/>
                <a:defRPr sz="2900" b="1" kern="1200" cap="all" baseline="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2400" dirty="0">
                  <a:solidFill>
                    <a:srgbClr val="00AB8E"/>
                  </a:solidFill>
                  <a:latin typeface="+mn-lt"/>
                  <a:ea typeface="+mn-ea"/>
                  <a:cs typeface="+mn-cs"/>
                </a:rPr>
                <a:t>« NOUS SOMMES AU SERVICE DE NOS CLIENTS </a:t>
              </a:r>
            </a:p>
            <a:p>
              <a:r>
                <a:rPr lang="fr-FR" sz="2400" dirty="0">
                  <a:solidFill>
                    <a:srgbClr val="00AB8E"/>
                  </a:solidFill>
                  <a:latin typeface="+mn-lt"/>
                  <a:ea typeface="+mn-ea"/>
                  <a:cs typeface="+mn-cs"/>
                </a:rPr>
                <a:t>ET DU MONDE DANS LEQUEL NOUS VIVONS. » </a:t>
              </a:r>
            </a:p>
          </p:txBody>
        </p:sp>
        <p:sp>
          <p:nvSpPr>
            <p:cNvPr id="11" name="TextBox 10">
              <a:extLst>
                <a:ext uri="{FF2B5EF4-FFF2-40B4-BE49-F238E27FC236}">
                  <a16:creationId xmlns:a16="http://schemas.microsoft.com/office/drawing/2014/main" id="{2459F273-534B-CA70-2FEE-A31AF28FDEF6}"/>
                </a:ext>
              </a:extLst>
            </p:cNvPr>
            <p:cNvSpPr txBox="1"/>
            <p:nvPr/>
          </p:nvSpPr>
          <p:spPr>
            <a:xfrm>
              <a:off x="479426" y="4449787"/>
              <a:ext cx="6659129" cy="1077218"/>
            </a:xfrm>
            <a:prstGeom prst="rect">
              <a:avLst/>
            </a:prstGeom>
            <a:noFill/>
          </p:spPr>
          <p:txBody>
            <a:bodyPr wrap="square" lIns="0" rIns="0">
              <a:spAutoFit/>
            </a:bodyPr>
            <a:lstStyle/>
            <a:p>
              <a:pPr>
                <a:lnSpc>
                  <a:spcPct val="100000"/>
                </a:lnSpc>
              </a:pPr>
              <a:r>
                <a:rPr lang="fr-FR" sz="1600">
                  <a:solidFill>
                    <a:schemeClr val="tx1"/>
                  </a:solidFill>
                </a:rPr>
                <a:t>Inscrite dans une vision de long terme, la Raison d’être de BNP Paribas souligne la volonté du Groupe de contribuer à une croissance durable, inclusive et mieux partagée, en finançant l’économie et en conseillant nos clients de manière éthique et sur le long terme dans l’ensemble de leurs projets. </a:t>
              </a:r>
            </a:p>
          </p:txBody>
        </p:sp>
      </p:grpSp>
      <p:sp>
        <p:nvSpPr>
          <p:cNvPr id="23" name="Rectangle 22">
            <a:hlinkClick r:id="rId9"/>
            <a:extLst>
              <a:ext uri="{FF2B5EF4-FFF2-40B4-BE49-F238E27FC236}">
                <a16:creationId xmlns:a16="http://schemas.microsoft.com/office/drawing/2014/main" id="{805015CE-E614-EECF-64B3-2E9BBBF6B37C}"/>
              </a:ext>
            </a:extLst>
          </p:cNvPr>
          <p:cNvSpPr/>
          <p:nvPr/>
        </p:nvSpPr>
        <p:spPr>
          <a:xfrm>
            <a:off x="9363076" y="616164"/>
            <a:ext cx="2260054" cy="463377"/>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en-GB" sz="1400">
              <a:solidFill>
                <a:schemeClr val="tx1"/>
              </a:solidFill>
            </a:endParaRPr>
          </a:p>
        </p:txBody>
      </p:sp>
      <p:grpSp>
        <p:nvGrpSpPr>
          <p:cNvPr id="18" name="Group 17">
            <a:extLst>
              <a:ext uri="{FF2B5EF4-FFF2-40B4-BE49-F238E27FC236}">
                <a16:creationId xmlns:a16="http://schemas.microsoft.com/office/drawing/2014/main" id="{0E96C251-4239-198B-0190-07203AB2C7EC}"/>
              </a:ext>
            </a:extLst>
          </p:cNvPr>
          <p:cNvGrpSpPr/>
          <p:nvPr/>
        </p:nvGrpSpPr>
        <p:grpSpPr>
          <a:xfrm>
            <a:off x="6260784" y="5469839"/>
            <a:ext cx="2117725" cy="415498"/>
            <a:chOff x="9415464" y="5469839"/>
            <a:chExt cx="2117725" cy="415498"/>
          </a:xfrm>
        </p:grpSpPr>
        <p:sp>
          <p:nvSpPr>
            <p:cNvPr id="16" name="Rectangle 15">
              <a:extLst>
                <a:ext uri="{FF2B5EF4-FFF2-40B4-BE49-F238E27FC236}">
                  <a16:creationId xmlns:a16="http://schemas.microsoft.com/office/drawing/2014/main" id="{62F3E038-95E1-2AC2-23ED-4E1FC61862C4}"/>
                </a:ext>
              </a:extLst>
            </p:cNvPr>
            <p:cNvSpPr/>
            <p:nvPr/>
          </p:nvSpPr>
          <p:spPr>
            <a:xfrm>
              <a:off x="9415464" y="5469839"/>
              <a:ext cx="1838740" cy="415498"/>
            </a:xfrm>
            <a:prstGeom prst="rect">
              <a:avLst/>
            </a:prstGeom>
          </p:spPr>
          <p:txBody>
            <a:bodyPr wrap="square">
              <a:spAutoFit/>
            </a:bodyPr>
            <a:lstStyle/>
            <a:p>
              <a:pPr algn="r"/>
              <a:r>
                <a:rPr lang="fr-FR" sz="1050" b="1" u="sng">
                  <a:hlinkClick r:id="rId10">
                    <a:extLst>
                      <a:ext uri="{A12FA001-AC4F-418D-AE19-62706E023703}">
                        <ahyp:hlinkClr xmlns:ahyp="http://schemas.microsoft.com/office/drawing/2018/hyperlinkcolor" val="tx"/>
                      </a:ext>
                    </a:extLst>
                  </a:hlinkClick>
                </a:rPr>
                <a:t>Consultez la Raison d’être du groupe BNP Paribas</a:t>
              </a:r>
              <a:endParaRPr lang="fr-FR" sz="1050" b="1" u="sng"/>
            </a:p>
          </p:txBody>
        </p:sp>
        <p:pic>
          <p:nvPicPr>
            <p:cNvPr id="17" name="Graphic 16">
              <a:extLst>
                <a:ext uri="{FF2B5EF4-FFF2-40B4-BE49-F238E27FC236}">
                  <a16:creationId xmlns:a16="http://schemas.microsoft.com/office/drawing/2014/main" id="{3CE70C9A-9C56-759B-C957-767AA0557F2F}"/>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1236327" y="5528259"/>
              <a:ext cx="296862" cy="296862"/>
            </a:xfrm>
            <a:prstGeom prst="rect">
              <a:avLst/>
            </a:prstGeom>
          </p:spPr>
        </p:pic>
      </p:grpSp>
      <p:sp>
        <p:nvSpPr>
          <p:cNvPr id="25" name="TextBox 24">
            <a:extLst>
              <a:ext uri="{FF2B5EF4-FFF2-40B4-BE49-F238E27FC236}">
                <a16:creationId xmlns:a16="http://schemas.microsoft.com/office/drawing/2014/main" id="{16F28E1D-2E53-1C91-B9D2-D02B38933A49}"/>
              </a:ext>
            </a:extLst>
          </p:cNvPr>
          <p:cNvSpPr txBox="1"/>
          <p:nvPr/>
        </p:nvSpPr>
        <p:spPr>
          <a:xfrm>
            <a:off x="462465" y="5600"/>
            <a:ext cx="10960278" cy="713460"/>
          </a:xfrm>
          <a:prstGeom prst="rect">
            <a:avLst/>
          </a:prstGeom>
        </p:spPr>
        <p:txBody>
          <a:bodyPr wrap="square" lIns="36000" tIns="0" rIns="36000" bIns="0" rtlCol="0" anchor="b">
            <a:noAutofit/>
          </a:bodyPr>
          <a:lstStyle/>
          <a:p>
            <a:r>
              <a:rPr lang="fr-FR" sz="2400" b="1" cap="all">
                <a:solidFill>
                  <a:srgbClr val="00AB8E"/>
                </a:solidFill>
                <a:ea typeface="+mj-ea"/>
                <a:cs typeface="+mj-cs"/>
              </a:rPr>
              <a:t>NOTRE RAISON D’ÊTRE</a:t>
            </a:r>
          </a:p>
        </p:txBody>
      </p:sp>
      <p:cxnSp>
        <p:nvCxnSpPr>
          <p:cNvPr id="26" name="Straight Connector 25">
            <a:extLst>
              <a:ext uri="{FF2B5EF4-FFF2-40B4-BE49-F238E27FC236}">
                <a16:creationId xmlns:a16="http://schemas.microsoft.com/office/drawing/2014/main" id="{40BB97B7-4A3D-0A29-D935-7C03C2AF414D}"/>
              </a:ext>
            </a:extLst>
          </p:cNvPr>
          <p:cNvCxnSpPr/>
          <p:nvPr/>
        </p:nvCxnSpPr>
        <p:spPr>
          <a:xfrm>
            <a:off x="-16909" y="1047538"/>
            <a:ext cx="1290428"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516AF16-2095-A8C5-9674-933E05F0AC67}"/>
              </a:ext>
            </a:extLst>
          </p:cNvPr>
          <p:cNvSpPr/>
          <p:nvPr>
            <p:custDataLst>
              <p:tags r:id="rId2"/>
            </p:custDataLst>
          </p:nvPr>
        </p:nvSpPr>
        <p:spPr>
          <a:xfrm>
            <a:off x="0" y="-317500"/>
            <a:ext cx="1270000" cy="2540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r>
              <a:rPr lang="en-GB" sz="1200" b="1">
                <a:solidFill>
                  <a:srgbClr val="C02A26"/>
                </a:solidFill>
              </a:rPr>
              <a:t>~65 KB / 6,615 KB</a:t>
            </a:r>
          </a:p>
        </p:txBody>
      </p:sp>
      <p:pic>
        <p:nvPicPr>
          <p:cNvPr id="4" name="Image 3">
            <a:extLst>
              <a:ext uri="{FF2B5EF4-FFF2-40B4-BE49-F238E27FC236}">
                <a16:creationId xmlns:a16="http://schemas.microsoft.com/office/drawing/2014/main" id="{4D8BF37B-2A40-0AC9-34DB-9CC342DFEF4E}"/>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8597070" y="1338502"/>
            <a:ext cx="3115504" cy="4692253"/>
          </a:xfrm>
          <a:prstGeom prst="rect">
            <a:avLst/>
          </a:prstGeom>
        </p:spPr>
      </p:pic>
    </p:spTree>
    <p:extLst>
      <p:ext uri="{BB962C8B-B14F-4D97-AF65-F5344CB8AC3E}">
        <p14:creationId xmlns:p14="http://schemas.microsoft.com/office/powerpoint/2010/main" val="1558606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68E9B948-C718-877D-BB2F-317CB8725E4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think-cell data - do not delete" hidden="1">
                        <a:extLst>
                          <a:ext uri="{FF2B5EF4-FFF2-40B4-BE49-F238E27FC236}">
                            <a16:creationId xmlns:a16="http://schemas.microsoft.com/office/drawing/2014/main" id="{68E9B948-C718-877D-BB2F-317CB8725E4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Titre 7">
            <a:extLst>
              <a:ext uri="{FF2B5EF4-FFF2-40B4-BE49-F238E27FC236}">
                <a16:creationId xmlns:a16="http://schemas.microsoft.com/office/drawing/2014/main" id="{62445EB2-F8E1-5804-9E4B-E14579CCB287}"/>
              </a:ext>
            </a:extLst>
          </p:cNvPr>
          <p:cNvSpPr txBox="1">
            <a:spLocks/>
          </p:cNvSpPr>
          <p:nvPr/>
        </p:nvSpPr>
        <p:spPr>
          <a:xfrm>
            <a:off x="515381" y="2502208"/>
            <a:ext cx="11161239" cy="1853584"/>
          </a:xfrm>
          <a:prstGeom prst="rect">
            <a:avLst/>
          </a:prstGeom>
          <a:noFill/>
          <a:effectLst/>
        </p:spPr>
        <p:txBody>
          <a:bodyPr vert="horz" wrap="square" lIns="36000" tIns="0" rIns="36000" bIns="0" rtlCol="0" anchor="ctr">
            <a:spAutoFit/>
          </a:bodyPr>
          <a:lstStyle>
            <a:lvl1pPr marL="0" algn="ctr" defTabSz="914400" rtl="0" eaLnBrk="1" latinLnBrk="0" hangingPunct="1">
              <a:lnSpc>
                <a:spcPct val="90000"/>
              </a:lnSpc>
              <a:spcBef>
                <a:spcPts val="0"/>
              </a:spcBef>
              <a:buFontTx/>
              <a:buNone/>
              <a:defRPr sz="7400" b="0" kern="1200" cap="all" baseline="0">
                <a:ln>
                  <a:solidFill>
                    <a:schemeClr val="accent1"/>
                  </a:solidFill>
                </a:ln>
                <a:noFill/>
                <a:latin typeface="+mj-lt"/>
                <a:ea typeface="+mj-ea"/>
                <a:cs typeface="+mj-cs"/>
              </a:defRPr>
            </a:lvl1pPr>
          </a:lstStyle>
          <a:p>
            <a:r>
              <a:rPr lang="fr-FR" sz="6600" b="1" spc="600">
                <a:ln w="28575">
                  <a:solidFill>
                    <a:srgbClr val="00915A"/>
                  </a:solidFill>
                </a:ln>
              </a:rPr>
              <a:t>Un bilan et des</a:t>
            </a:r>
            <a:br>
              <a:rPr lang="fr-FR" sz="6600" b="1" spc="600">
                <a:ln w="28575">
                  <a:solidFill>
                    <a:srgbClr val="00915A"/>
                  </a:solidFill>
                </a:ln>
              </a:rPr>
            </a:br>
            <a:r>
              <a:rPr lang="fr-FR" sz="6600" b="1" spc="600">
                <a:ln w="28575">
                  <a:solidFill>
                    <a:srgbClr val="00915A"/>
                  </a:solidFill>
                </a:ln>
              </a:rPr>
              <a:t>performances SOLIDES</a:t>
            </a:r>
          </a:p>
        </p:txBody>
      </p:sp>
      <p:sp>
        <p:nvSpPr>
          <p:cNvPr id="5" name="Rectangle 4">
            <a:extLst>
              <a:ext uri="{FF2B5EF4-FFF2-40B4-BE49-F238E27FC236}">
                <a16:creationId xmlns:a16="http://schemas.microsoft.com/office/drawing/2014/main" id="{3928AA71-9090-579A-9CEE-6590D1E23C4E}"/>
              </a:ext>
            </a:extLst>
          </p:cNvPr>
          <p:cNvSpPr/>
          <p:nvPr/>
        </p:nvSpPr>
        <p:spPr>
          <a:xfrm>
            <a:off x="10363200" y="-595086"/>
            <a:ext cx="1828800" cy="413657"/>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Slide9 _ V1</a:t>
            </a:r>
          </a:p>
        </p:txBody>
      </p:sp>
      <p:sp>
        <p:nvSpPr>
          <p:cNvPr id="9" name="Rectangle 8">
            <a:extLst>
              <a:ext uri="{FF2B5EF4-FFF2-40B4-BE49-F238E27FC236}">
                <a16:creationId xmlns:a16="http://schemas.microsoft.com/office/drawing/2014/main" id="{0369CDE5-4E9E-EE46-DBD4-A720A577E0FC}"/>
              </a:ext>
            </a:extLst>
          </p:cNvPr>
          <p:cNvSpPr/>
          <p:nvPr>
            <p:custDataLst>
              <p:tags r:id="rId2"/>
            </p:custDataLst>
          </p:nvPr>
        </p:nvSpPr>
        <p:spPr>
          <a:xfrm>
            <a:off x="0" y="-317500"/>
            <a:ext cx="1270000" cy="2540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r>
              <a:rPr lang="en-GB" sz="1200" b="1">
                <a:solidFill>
                  <a:srgbClr val="C02A26"/>
                </a:solidFill>
              </a:rPr>
              <a:t>~3 KB / 6,615 KB</a:t>
            </a:r>
          </a:p>
        </p:txBody>
      </p:sp>
    </p:spTree>
    <p:extLst>
      <p:ext uri="{BB962C8B-B14F-4D97-AF65-F5344CB8AC3E}">
        <p14:creationId xmlns:p14="http://schemas.microsoft.com/office/powerpoint/2010/main" val="210735465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EE4P_SLIDE_SIZE" val="1"/>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EE4P_SLIDE_SIZE" val="1"/>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EE4P_SLIDE_SIZE" val="1"/>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EE4P_SLIDE_SIZE" val="1"/>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EE4P_SLIDE_SIZE" val="1"/>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EE4P_SLIDE_SIZE" val="1"/>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EE4P_SLIDE_SIZE" val="1"/>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EE4P_SLIDE_SIZE" val="1"/>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EE4P_SLIDE_SIZE" val="1"/>
</p:tagLst>
</file>

<file path=ppt/tags/tag27.xml><?xml version="1.0" encoding="utf-8"?>
<p:tagLst xmlns:a="http://schemas.openxmlformats.org/drawingml/2006/main" xmlns:r="http://schemas.openxmlformats.org/officeDocument/2006/relationships" xmlns:p="http://schemas.openxmlformats.org/presentationml/2006/main">
  <p:tag name="EE4P_SLIDE_SIZE" val="1"/>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EE4P_SLIDE_SIZE"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EE4P_SLIDE_SIZE" val="1"/>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EE4P_SLIDE_SIZE" val="1"/>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EE4P_SLIDE_SIZE" val="1"/>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EE4P_SLIDE_SIZE" val="1"/>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EE4P_SLIDE_SIZE" val="1"/>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EE4P_SLIDE_SIZE" val="1"/>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EE4P_SLIDE_SIZE" val="1"/>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EE4P_SLIDE_SIZE" val="1"/>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EE4P_SLIDE_SIZE" val="1"/>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EE4P_SLIDE_SIZE" val="1"/>
</p:tagLst>
</file>

<file path=ppt/tags/tag5.xml><?xml version="1.0" encoding="utf-8"?>
<p:tagLst xmlns:a="http://schemas.openxmlformats.org/drawingml/2006/main" xmlns:r="http://schemas.openxmlformats.org/officeDocument/2006/relationships" xmlns:p="http://schemas.openxmlformats.org/presentationml/2006/main">
  <p:tag name="EE4P_SLIDE_SIZE" val="1"/>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EE4P_SLIDE_SIZE" val="1"/>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EE4P_SLIDE_SIZE" val="1"/>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EE4P_SLIDE_SIZE" val="1"/>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EE4P_SLIDE_SIZE" val="1"/>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EE4P_SLIDE_SIZE" val="1"/>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EE4P_SLIDE_SIZE" val="1"/>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EE4P_SLIDE_SIZE" val="1"/>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EE4P_SLIDE_SIZE" val="1"/>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EE4P_SLIDE_SIZE" val="1"/>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EE4P_SLIDE_SIZE" val="1"/>
</p:tagLst>
</file>

<file path=ppt/tags/tag70.xml><?xml version="1.0" encoding="utf-8"?>
<p:tagLst xmlns:a="http://schemas.openxmlformats.org/drawingml/2006/main" xmlns:r="http://schemas.openxmlformats.org/officeDocument/2006/relationships" xmlns:p="http://schemas.openxmlformats.org/presentationml/2006/main">
  <p:tag name="EE4P_SLIDE_SIZE" val="1"/>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EE4P_SLIDE_SIZE" val="1"/>
</p:tagLst>
</file>

<file path=ppt/theme/theme1.xml><?xml version="1.0" encoding="utf-8"?>
<a:theme xmlns:a="http://schemas.openxmlformats.org/drawingml/2006/main" name="BNPP">
  <a:themeElements>
    <a:clrScheme name="BNPP_Couleurs">
      <a:dk1>
        <a:sysClr val="windowText" lastClr="000000"/>
      </a:dk1>
      <a:lt1>
        <a:sysClr val="window" lastClr="FFFFFF"/>
      </a:lt1>
      <a:dk2>
        <a:srgbClr val="3C3C3C"/>
      </a:dk2>
      <a:lt2>
        <a:srgbClr val="BEBEBE"/>
      </a:lt2>
      <a:accent1>
        <a:srgbClr val="00915A"/>
      </a:accent1>
      <a:accent2>
        <a:srgbClr val="649E99"/>
      </a:accent2>
      <a:accent3>
        <a:srgbClr val="487966"/>
      </a:accent3>
      <a:accent4>
        <a:srgbClr val="A4C144"/>
      </a:accent4>
      <a:accent5>
        <a:srgbClr val="6F6F6F"/>
      </a:accent5>
      <a:accent6>
        <a:srgbClr val="3B50FB"/>
      </a:accent6>
      <a:hlink>
        <a:srgbClr val="000000"/>
      </a:hlink>
      <a:folHlink>
        <a:srgbClr val="000000"/>
      </a:folHlink>
    </a:clrScheme>
    <a:fontScheme name="BNPP_Polices">
      <a:majorFont>
        <a:latin typeface="BNPP Sans"/>
        <a:ea typeface=""/>
        <a:cs typeface=""/>
      </a:majorFont>
      <a:minorFont>
        <a:latin typeface="BNPP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36000" tIns="0" rIns="36000" bIns="0" rtlCol="0">
        <a:spAutoFit/>
      </a:bodyPr>
      <a:lstStyle>
        <a:defPPr>
          <a:defRPr sz="1400" dirty="0" err="1" smtClean="0"/>
        </a:defPPr>
      </a:lstStyle>
    </a:txDef>
  </a:objectDefaults>
  <a:extraClrSchemeLst/>
  <a:extLst>
    <a:ext uri="{05A4C25C-085E-4340-85A3-A5531E510DB2}">
      <thm15:themeFamily xmlns:thm15="http://schemas.microsoft.com/office/thememl/2012/main" name="BNPP Modèle 16x9 v1a.potx" id="{1EB0489A-982F-44C7-BAFC-FBBF41A6E562}" vid="{6A3BCFCC-0D8E-44C5-A9F2-05AD1DDF7661}"/>
    </a:ext>
  </a:extLst>
</a:theme>
</file>

<file path=ppt/theme/theme2.xml><?xml version="1.0" encoding="utf-8"?>
<a:theme xmlns:a="http://schemas.openxmlformats.org/drawingml/2006/main" name="1_BNPP-ENG-16-9">
  <a:themeElements>
    <a:clrScheme name="Custom 11">
      <a:dk1>
        <a:srgbClr val="000000"/>
      </a:dk1>
      <a:lt1>
        <a:srgbClr val="FFFFFF"/>
      </a:lt1>
      <a:dk2>
        <a:srgbClr val="00915A"/>
      </a:dk2>
      <a:lt2>
        <a:srgbClr val="78848A"/>
      </a:lt2>
      <a:accent1>
        <a:srgbClr val="00AB8E"/>
      </a:accent1>
      <a:accent2>
        <a:srgbClr val="00685E"/>
      </a:accent2>
      <a:accent3>
        <a:srgbClr val="A3C439"/>
      </a:accent3>
      <a:accent4>
        <a:srgbClr val="52CDC5"/>
      </a:accent4>
      <a:accent5>
        <a:srgbClr val="EF7B5B"/>
      </a:accent5>
      <a:accent6>
        <a:srgbClr val="56B4C0"/>
      </a:accent6>
      <a:hlink>
        <a:srgbClr val="00915A"/>
      </a:hlink>
      <a:folHlink>
        <a:srgbClr val="BA3075"/>
      </a:folHlink>
    </a:clrScheme>
    <a:fontScheme name="BNPP">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3175">
          <a:noFill/>
        </a:ln>
      </a:spPr>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defPPr algn="ctr">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solidFill>
          <a:schemeClr val="bg2"/>
        </a:solidFill>
        <a:ln w="19050" cap="flat" cmpd="sng" algn="ctr">
          <a:solidFill>
            <a:srgbClr val="009A93"/>
          </a:solidFill>
          <a:prstDash val="solid"/>
          <a:round/>
          <a:headEnd type="none" w="med" len="med"/>
          <a:tailEnd type="none" w="med" len="med"/>
        </a:ln>
        <a:effectLst/>
      </a:spPr>
      <a:bodyPr/>
      <a:lstStyle/>
    </a:lnDef>
    <a:txDef>
      <a:spPr>
        <a:noFill/>
      </a:spPr>
      <a:bodyPr wrap="square" lIns="0" tIns="0" rIns="0" bIns="0" rtlCol="0">
        <a:noAutofit/>
      </a:bodyPr>
      <a:lstStyle>
        <a:defPPr>
          <a:defRPr sz="1400" dirty="0" smtClean="0">
            <a:solidFill>
              <a:schemeClr val="accent4"/>
            </a:solidFill>
          </a:defRPr>
        </a:defPPr>
      </a:lstStyle>
    </a:txDef>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3EADB3D59B5F94FAEE1A4A4FB765287" ma:contentTypeVersion="22" ma:contentTypeDescription="Crée un document." ma:contentTypeScope="" ma:versionID="86f80007fb103c41f1505f715b9400c1">
  <xsd:schema xmlns:xsd="http://www.w3.org/2001/XMLSchema" xmlns:xs="http://www.w3.org/2001/XMLSchema" xmlns:p="http://schemas.microsoft.com/office/2006/metadata/properties" xmlns:ns2="97b75245-c886-4411-844a-6a136238c5f1" xmlns:ns3="f565df3a-d9e6-414b-bb00-d51d30b99918" targetNamespace="http://schemas.microsoft.com/office/2006/metadata/properties" ma:root="true" ma:fieldsID="a0316ef649c453a7dd834210e24a3706" ns2:_="" ns3:_="">
    <xsd:import namespace="97b75245-c886-4411-844a-6a136238c5f1"/>
    <xsd:import namespace="f565df3a-d9e6-414b-bb00-d51d30b9991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OCR" minOccurs="0"/>
                <xsd:element ref="ns2:Dateetheure" minOccurs="0"/>
                <xsd:element ref="ns2:MediaServiceLocation" minOccurs="0"/>
                <xsd:element ref="ns2:lcf76f155ced4ddcb4097134ff3c332f" minOccurs="0"/>
                <xsd:element ref="ns3:TaxCatchAll" minOccurs="0"/>
                <xsd:element ref="ns2:MediaServiceObjectDetectorVersions" minOccurs="0"/>
                <xsd:element ref="ns2:Lien" minOccurs="0"/>
                <xsd:element ref="ns2:MediaServiceSearchProperties" minOccurs="0"/>
                <xsd:element ref="ns2: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b75245-c886-4411-844a-6a136238c5f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Length (seconds)" ma:internalName="MediaLengthInSeconds" ma:readOnly="true">
      <xsd:simpleType>
        <xsd:restriction base="dms:Unknow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Dateetheure" ma:index="20" nillable="true" ma:displayName="Date et heure" ma:format="DateTime" ma:internalName="Dateetheure">
      <xsd:simpleType>
        <xsd:restriction base="dms:DateTime"/>
      </xsd:simpleType>
    </xsd:element>
    <xsd:element name="MediaServiceLocation" ma:index="21" nillable="true" ma:displayName="Location" ma:internalName="MediaServiceLocation" ma:readOnly="true">
      <xsd:simpleType>
        <xsd:restriction base="dms:Text"/>
      </xsd:simpleType>
    </xsd:element>
    <xsd:element name="lcf76f155ced4ddcb4097134ff3c332f" ma:index="23" nillable="true" ma:taxonomy="true" ma:internalName="lcf76f155ced4ddcb4097134ff3c332f" ma:taxonomyFieldName="MediaServiceImageTags" ma:displayName="Balises d’images" ma:readOnly="false" ma:fieldId="{5cf76f15-5ced-4ddc-b409-7134ff3c332f}" ma:taxonomyMulti="true" ma:sspId="6e7c967a-c606-4e87-8e98-6b167b774ca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5" nillable="true" ma:displayName="MediaServiceObjectDetectorVersions" ma:description="" ma:hidden="true" ma:indexed="true" ma:internalName="MediaServiceObjectDetectorVersions" ma:readOnly="true">
      <xsd:simpleType>
        <xsd:restriction base="dms:Text"/>
      </xsd:simpleType>
    </xsd:element>
    <xsd:element name="Lien" ma:index="26" nillable="true" ma:displayName="Lien" ma:format="Hyperlink" ma:internalName="Lien">
      <xsd:complexType>
        <xsd:complexContent>
          <xsd:extension base="dms:URL">
            <xsd:sequence>
              <xsd:element name="Url" type="dms:ValidUrl" minOccurs="0" nillable="true"/>
              <xsd:element name="Description" type="xsd:string" nillable="true"/>
            </xsd:sequence>
          </xsd:extension>
        </xsd:complexContent>
      </xsd:complexType>
    </xsd:element>
    <xsd:element name="MediaServiceSearchProperties" ma:index="27" nillable="true" ma:displayName="MediaServiceSearchProperties" ma:hidden="true" ma:internalName="MediaServiceSearchProperties" ma:readOnly="true">
      <xsd:simpleType>
        <xsd:restriction base="dms:Note"/>
      </xsd:simpleType>
    </xsd:element>
    <xsd:element name="Date" ma:index="28" nillable="true" ma:displayName="Date" ma:format="DateOnly" ma:internalName="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f565df3a-d9e6-414b-bb00-d51d30b99918"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element name="TaxCatchAll" ma:index="24" nillable="true" ma:displayName="Taxonomy Catch All Column" ma:hidden="true" ma:list="{0b4ae541-2990-4943-b7fe-720407424f48}" ma:internalName="TaxCatchAll" ma:showField="CatchAllData" ma:web="f565df3a-d9e6-414b-bb00-d51d30b9991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f565df3a-d9e6-414b-bb00-d51d30b99918" xsi:nil="true"/>
    <lcf76f155ced4ddcb4097134ff3c332f xmlns="97b75245-c886-4411-844a-6a136238c5f1">
      <Terms xmlns="http://schemas.microsoft.com/office/infopath/2007/PartnerControls"/>
    </lcf76f155ced4ddcb4097134ff3c332f>
    <Dateetheure xmlns="97b75245-c886-4411-844a-6a136238c5f1" xsi:nil="true"/>
    <Lien xmlns="97b75245-c886-4411-844a-6a136238c5f1">
      <Url xsi:nil="true"/>
      <Description xsi:nil="true"/>
    </Lien>
    <SharedWithUsers xmlns="f565df3a-d9e6-414b-bb00-d51d30b99918">
      <UserInfo>
        <DisplayName>LE ROUX Caroline</DisplayName>
        <AccountId>1075</AccountId>
        <AccountType/>
      </UserInfo>
    </SharedWithUsers>
    <Date xmlns="97b75245-c886-4411-844a-6a136238c5f1"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7FFA8AD-18D3-45BC-8990-73002C9D216C}">
  <ds:schemaRefs>
    <ds:schemaRef ds:uri="97b75245-c886-4411-844a-6a136238c5f1"/>
    <ds:schemaRef ds:uri="f565df3a-d9e6-414b-bb00-d51d30b9991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E471C8F-E45D-4512-93D4-E098A6F01C73}">
  <ds:schemaRefs>
    <ds:schemaRef ds:uri="97b75245-c886-4411-844a-6a136238c5f1"/>
    <ds:schemaRef ds:uri="f565df3a-d9e6-414b-bb00-d51d30b9991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DD6DF2C1-44ED-45D5-A540-ADF2A60D188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BNPParibas-Eco-responsiblePPTTemplate-FR (4)</Template>
  <TotalTime>303</TotalTime>
  <Words>4790</Words>
  <Application>Microsoft Office PowerPoint</Application>
  <PresentationFormat>Widescreen</PresentationFormat>
  <Paragraphs>618</Paragraphs>
  <Slides>35</Slides>
  <Notes>4</Notes>
  <HiddenSlides>0</HiddenSlides>
  <MMClips>0</MMClips>
  <ScaleCrop>false</ScaleCrop>
  <HeadingPairs>
    <vt:vector size="8" baseType="variant">
      <vt:variant>
        <vt:lpstr>Fonts Used</vt:lpstr>
      </vt:variant>
      <vt:variant>
        <vt:i4>13</vt:i4>
      </vt:variant>
      <vt:variant>
        <vt:lpstr>Theme</vt:lpstr>
      </vt:variant>
      <vt:variant>
        <vt:i4>2</vt:i4>
      </vt:variant>
      <vt:variant>
        <vt:lpstr>Embedded OLE Servers</vt:lpstr>
      </vt:variant>
      <vt:variant>
        <vt:i4>1</vt:i4>
      </vt:variant>
      <vt:variant>
        <vt:lpstr>Slide Titles</vt:lpstr>
      </vt:variant>
      <vt:variant>
        <vt:i4>35</vt:i4>
      </vt:variant>
    </vt:vector>
  </HeadingPairs>
  <TitlesOfParts>
    <vt:vector size="51" baseType="lpstr">
      <vt:lpstr>Arial</vt:lpstr>
      <vt:lpstr>Arial Narrow</vt:lpstr>
      <vt:lpstr>BNPP Sans</vt:lpstr>
      <vt:lpstr>BNPP Sans Condensed</vt:lpstr>
      <vt:lpstr>BNPP Sans Extra Bold</vt:lpstr>
      <vt:lpstr>BNPP Sans Light</vt:lpstr>
      <vt:lpstr>Calibri</vt:lpstr>
      <vt:lpstr>Open Sans</vt:lpstr>
      <vt:lpstr>Open Sans Light</vt:lpstr>
      <vt:lpstr>Roboto</vt:lpstr>
      <vt:lpstr>Roboto Regular</vt:lpstr>
      <vt:lpstr>Times New Roman</vt:lpstr>
      <vt:lpstr>Wingdings</vt:lpstr>
      <vt:lpstr>BNPP</vt:lpstr>
      <vt:lpstr>1_BNPP-ENG-16-9</vt:lpstr>
      <vt:lpstr>think-cell Slide</vt:lpstr>
      <vt:lpstr>Software engineer workflow</vt:lpstr>
      <vt:lpstr>PowerPoint Presentation</vt:lpstr>
      <vt:lpstr>QUI SOMMES-NOUS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PRESENTATION</dc:title>
  <dc:subject/>
  <dc:creator>Maeva MOISA</dc:creator>
  <cp:keywords/>
  <dc:description/>
  <cp:lastModifiedBy>Pradeep Appu</cp:lastModifiedBy>
  <cp:revision>3</cp:revision>
  <dcterms:created xsi:type="dcterms:W3CDTF">2024-02-08T10:08:57Z</dcterms:created>
  <dcterms:modified xsi:type="dcterms:W3CDTF">2024-08-28T19:35:01Z</dcterms:modified>
  <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MSIP_Label_48ed5431-0ab7-4c1b-98f4-d4e50f674d02_Enabled">
    <vt:lpwstr>true</vt:lpwstr>
  </property>
  <property fmtid="{D5CDD505-2E9C-101B-9397-08002B2CF9AE}" pid="4" name="MSIP_Label_48ed5431-0ab7-4c1b-98f4-d4e50f674d02_SetDate">
    <vt:lpwstr>2024-04-08T07:24:37Z</vt:lpwstr>
  </property>
  <property fmtid="{D5CDD505-2E9C-101B-9397-08002B2CF9AE}" pid="5" name="MSIP_Label_48ed5431-0ab7-4c1b-98f4-d4e50f674d02_Method">
    <vt:lpwstr>Privileged</vt:lpwstr>
  </property>
  <property fmtid="{D5CDD505-2E9C-101B-9397-08002B2CF9AE}" pid="6" name="MSIP_Label_48ed5431-0ab7-4c1b-98f4-d4e50f674d02_Name">
    <vt:lpwstr>48ed5431-0ab7-4c1b-98f4-d4e50f674d02</vt:lpwstr>
  </property>
  <property fmtid="{D5CDD505-2E9C-101B-9397-08002B2CF9AE}" pid="7" name="MSIP_Label_48ed5431-0ab7-4c1b-98f4-d4e50f674d02_SiteId">
    <vt:lpwstr>614f9c25-bffa-42c7-86d8-964101f55fa2</vt:lpwstr>
  </property>
  <property fmtid="{D5CDD505-2E9C-101B-9397-08002B2CF9AE}" pid="8" name="MSIP_Label_48ed5431-0ab7-4c1b-98f4-d4e50f674d02_ActionId">
    <vt:lpwstr>c189e5f2-2eb8-4b3c-8934-918fc338f40f</vt:lpwstr>
  </property>
  <property fmtid="{D5CDD505-2E9C-101B-9397-08002B2CF9AE}" pid="9" name="MSIP_Label_48ed5431-0ab7-4c1b-98f4-d4e50f674d02_ContentBits">
    <vt:lpwstr>0</vt:lpwstr>
  </property>
  <property fmtid="{D5CDD505-2E9C-101B-9397-08002B2CF9AE}" pid="10" name="ContentTypeId">
    <vt:lpwstr>0x01010013EADB3D59B5F94FAEE1A4A4FB765287</vt:lpwstr>
  </property>
</Properties>
</file>